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8" r:id="rId3"/>
    <p:sldId id="256"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12/21/2012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5EC43-9737-47E6-A26F-411C696AD1FF}" type="datetimeFigureOut">
              <a:rPr lang="en-US" smtClean="0"/>
              <a:pPr/>
              <a:t>12/21/2012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7B2AD-F4DD-4472-A1F2-7C08065EF22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eparation 1"/>
          <p:cNvSpPr/>
          <p:nvPr/>
        </p:nvSpPr>
        <p:spPr>
          <a:xfrm>
            <a:off x="1071538" y="1857364"/>
            <a:ext cx="7000924" cy="3500462"/>
          </a:xfrm>
          <a:prstGeom prst="flowChartPreparati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5400" b="1" dirty="0" smtClean="0"/>
              <a:t>قصة الشاب الغني</a:t>
            </a:r>
            <a:endParaRPr lang="en-GB" sz="5400" b="1" dirty="0"/>
          </a:p>
        </p:txBody>
      </p:sp>
    </p:spTree>
  </p:cSld>
  <p:clrMapOvr>
    <a:masterClrMapping/>
  </p:clrMapOvr>
  <p:transition spd="slow">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4929190" y="0"/>
            <a:ext cx="4214810" cy="3643314"/>
          </a:xfrm>
          <a:prstGeom prst="wedgeEllipse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هذا النص دعوة لدخول ملكوت الله. تنتهي بالرفض بسبب تراكم الثروات . ويلي هذه القصة مباشرة اعلان يسوع للمرة الثالثة بموته. انه نص يصور المعركة بين الأنضمام والرفض , بين النور والظلام</a:t>
            </a:r>
          </a:p>
        </p:txBody>
      </p:sp>
      <p:sp>
        <p:nvSpPr>
          <p:cNvPr id="3" name="Cloud Callout 2"/>
          <p:cNvSpPr/>
          <p:nvPr/>
        </p:nvSpPr>
        <p:spPr>
          <a:xfrm>
            <a:off x="0" y="142852"/>
            <a:ext cx="4929190" cy="4143404"/>
          </a:xfrm>
          <a:prstGeom prst="cloud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يجري الحدث , كما جاء في الصور المعروضة بين حلول الليل وبزوغ النهار . ويقف يسوع للتحدث مع الرجل بالقرب من نار موقدة تحت النجوم . وهذا المشهد يرمي بصورة رمزية الى تصور النزاع الذي يدور في قلب الرجل الغني </a:t>
            </a:r>
            <a:r>
              <a:rPr lang="ar-SY" sz="2000" b="1" dirty="0" smtClean="0"/>
              <a:t>.</a:t>
            </a:r>
          </a:p>
        </p:txBody>
      </p:sp>
      <p:sp>
        <p:nvSpPr>
          <p:cNvPr id="4" name="Horizontal Scroll 3"/>
          <p:cNvSpPr/>
          <p:nvPr/>
        </p:nvSpPr>
        <p:spPr>
          <a:xfrm>
            <a:off x="2928926" y="3786190"/>
            <a:ext cx="5357850" cy="3071810"/>
          </a:xfrm>
          <a:prstGeom prst="horizontalScrol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بادروا اولا الى الأستماع الى ترنيمة حول موضوع الدعوة وحفظها , وهذا يمثل مدخلا جيدا الى الموضوع الديني المطروح , يتخذ نص المونتاج شكل حوار بين الرجل الغني وصديق له يسأله عن لقائه بيسوع</a:t>
            </a:r>
            <a:endParaRPr lang="en-GB"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0"/>
                                        <p:tgtEl>
                                          <p:spTgt spid="3"/>
                                        </p:tgtEl>
                                      </p:cBhvr>
                                    </p:animEffect>
                                    <p:anim calcmode="lin" valueType="num">
                                      <p:cBhvr>
                                        <p:cTn id="14" dur="5000" fill="hold"/>
                                        <p:tgtEl>
                                          <p:spTgt spid="3"/>
                                        </p:tgtEl>
                                        <p:attrNameLst>
                                          <p:attrName>ppt_x</p:attrName>
                                        </p:attrNameLst>
                                      </p:cBhvr>
                                      <p:tavLst>
                                        <p:tav tm="0">
                                          <p:val>
                                            <p:strVal val="#ppt_x"/>
                                          </p:val>
                                        </p:tav>
                                        <p:tav tm="100000">
                                          <p:val>
                                            <p:strVal val="#ppt_x"/>
                                          </p:val>
                                        </p:tav>
                                      </p:tavLst>
                                    </p:anim>
                                    <p:anim calcmode="lin" valueType="num">
                                      <p:cBhvr>
                                        <p:cTn id="15" dur="5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0"/>
                                        <p:tgtEl>
                                          <p:spTgt spid="4"/>
                                        </p:tgtEl>
                                      </p:cBhvr>
                                    </p:animEffect>
                                    <p:anim calcmode="lin" valueType="num">
                                      <p:cBhvr>
                                        <p:cTn id="21" dur="5000" fill="hold"/>
                                        <p:tgtEl>
                                          <p:spTgt spid="4"/>
                                        </p:tgtEl>
                                        <p:attrNameLst>
                                          <p:attrName>ppt_x</p:attrName>
                                        </p:attrNameLst>
                                      </p:cBhvr>
                                      <p:tavLst>
                                        <p:tav tm="0">
                                          <p:val>
                                            <p:strVal val="#ppt_x"/>
                                          </p:val>
                                        </p:tav>
                                        <p:tav tm="100000">
                                          <p:val>
                                            <p:strVal val="#ppt_x"/>
                                          </p:val>
                                        </p:tav>
                                      </p:tavLst>
                                    </p:anim>
                                    <p:anim calcmode="lin" valueType="num">
                                      <p:cBhvr>
                                        <p:cTn id="22" dur="5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3198" y="0"/>
            <a:ext cx="9147198" cy="5786454"/>
          </a:xfrm>
          <a:prstGeom prst="rect">
            <a:avLst/>
          </a:prstGeom>
        </p:spPr>
      </p:pic>
      <p:sp>
        <p:nvSpPr>
          <p:cNvPr id="3" name="TextBox 2"/>
          <p:cNvSpPr txBox="1"/>
          <p:nvPr/>
        </p:nvSpPr>
        <p:spPr>
          <a:xfrm>
            <a:off x="0" y="5786454"/>
            <a:ext cx="9144000" cy="1077218"/>
          </a:xfrm>
          <a:prstGeom prst="rect">
            <a:avLst/>
          </a:prstGeom>
          <a:solidFill>
            <a:srgbClr val="7030A0"/>
          </a:solidFill>
        </p:spPr>
        <p:txBody>
          <a:bodyPr wrap="square" rtlCol="0">
            <a:spAutoFit/>
          </a:bodyPr>
          <a:lstStyle/>
          <a:p>
            <a:pPr algn="r" rtl="1"/>
            <a:r>
              <a:rPr lang="ar-SY" sz="3200" b="1" dirty="0" smtClean="0">
                <a:solidFill>
                  <a:schemeClr val="bg1"/>
                </a:solidFill>
              </a:rPr>
              <a:t>الغني </a:t>
            </a:r>
            <a:r>
              <a:rPr lang="ar-SY" sz="3200" b="1" dirty="0" smtClean="0">
                <a:solidFill>
                  <a:srgbClr val="FFFF00"/>
                </a:solidFill>
              </a:rPr>
              <a:t>:“ كان هناك دوما اناس حوله اما انا فقد كنت منشغلا ولكن حين علمت انه سيهم بالذهاب ”.</a:t>
            </a:r>
            <a:endParaRPr lang="en-GB" sz="3200" b="1" dirty="0">
              <a:solidFill>
                <a:srgbClr val="FFFF00"/>
              </a:solidFill>
            </a:endParaRPr>
          </a:p>
        </p:txBody>
      </p:sp>
    </p:spTree>
  </p:cSld>
  <p:clrMapOvr>
    <a:masterClrMapping/>
  </p:clrMapOvr>
  <p:transition spd="slow">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1" y="0"/>
            <a:ext cx="7000891" cy="6858000"/>
          </a:xfrm>
          <a:prstGeom prst="rect">
            <a:avLst/>
          </a:prstGeom>
        </p:spPr>
      </p:pic>
      <p:sp>
        <p:nvSpPr>
          <p:cNvPr id="3" name="TextBox 2"/>
          <p:cNvSpPr txBox="1"/>
          <p:nvPr/>
        </p:nvSpPr>
        <p:spPr>
          <a:xfrm>
            <a:off x="7000892" y="0"/>
            <a:ext cx="2143108" cy="6986528"/>
          </a:xfrm>
          <a:prstGeom prst="rect">
            <a:avLst/>
          </a:prstGeom>
          <a:solidFill>
            <a:schemeClr val="accent2">
              <a:lumMod val="60000"/>
              <a:lumOff val="40000"/>
            </a:schemeClr>
          </a:solidFill>
        </p:spPr>
        <p:txBody>
          <a:bodyPr wrap="square" rtlCol="0">
            <a:spAutoFit/>
          </a:bodyPr>
          <a:lstStyle/>
          <a:p>
            <a:pPr algn="r" rtl="1"/>
            <a:r>
              <a:rPr lang="ar-SY" sz="2800" b="1" dirty="0" smtClean="0">
                <a:solidFill>
                  <a:schemeClr val="bg1"/>
                </a:solidFill>
              </a:rPr>
              <a:t>صديق</a:t>
            </a:r>
            <a:r>
              <a:rPr lang="ar-SY" sz="2800" b="1" dirty="0" smtClean="0">
                <a:solidFill>
                  <a:srgbClr val="002060"/>
                </a:solidFill>
              </a:rPr>
              <a:t>:“ قلت في نفسك  اما الآن او أبدا </a:t>
            </a:r>
          </a:p>
          <a:p>
            <a:pPr algn="r" rtl="1"/>
            <a:r>
              <a:rPr lang="ar-SY" sz="2800" b="1" dirty="0" smtClean="0">
                <a:solidFill>
                  <a:schemeClr val="bg1"/>
                </a:solidFill>
              </a:rPr>
              <a:t>الغني</a:t>
            </a:r>
            <a:r>
              <a:rPr lang="ar-SY" sz="2800" b="1" dirty="0" smtClean="0">
                <a:solidFill>
                  <a:srgbClr val="002060"/>
                </a:solidFill>
              </a:rPr>
              <a:t> :“ بالضبط فهرعت اليه وأوقفته على الطريق وفي الحال شعرت بالثقة نحوه ورغبت بأن أفتح له قلبي كأن في ذلك الرجل شيء يجذبني نحوه وكنت متأكد من ذلك ...</a:t>
            </a:r>
          </a:p>
          <a:p>
            <a:pPr algn="r" rtl="1"/>
            <a:endParaRPr lang="en-GB" sz="2800" b="1" dirty="0">
              <a:solidFill>
                <a:srgbClr val="002060"/>
              </a:solidFill>
            </a:endParaRPr>
          </a:p>
        </p:txBody>
      </p:sp>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715140" cy="6858000"/>
          </a:xfrm>
          <a:prstGeom prst="rect">
            <a:avLst/>
          </a:prstGeom>
        </p:spPr>
      </p:pic>
      <p:sp>
        <p:nvSpPr>
          <p:cNvPr id="3" name="TextBox 2"/>
          <p:cNvSpPr txBox="1"/>
          <p:nvPr/>
        </p:nvSpPr>
        <p:spPr>
          <a:xfrm>
            <a:off x="6715140" y="0"/>
            <a:ext cx="2428860" cy="6986528"/>
          </a:xfrm>
          <a:prstGeom prst="rect">
            <a:avLst/>
          </a:prstGeom>
          <a:solidFill>
            <a:srgbClr val="0070C0"/>
          </a:solidFill>
        </p:spPr>
        <p:txBody>
          <a:bodyPr wrap="square" rtlCol="0">
            <a:spAutoFit/>
          </a:bodyPr>
          <a:lstStyle/>
          <a:p>
            <a:pPr algn="r" rtl="1"/>
            <a:r>
              <a:rPr lang="ar-SY" sz="2800" b="1" dirty="0" smtClean="0">
                <a:solidFill>
                  <a:schemeClr val="bg1"/>
                </a:solidFill>
              </a:rPr>
              <a:t>صديق</a:t>
            </a:r>
            <a:r>
              <a:rPr lang="ar-SY" sz="2800" b="1" dirty="0" smtClean="0">
                <a:solidFill>
                  <a:srgbClr val="FFFF00"/>
                </a:solidFill>
              </a:rPr>
              <a:t> :“ ما الذي دفعك الى سؤاله عن الحياة الخالدة وأنت الذي تملك كل شيء في هذه الحياة ؟ </a:t>
            </a:r>
          </a:p>
          <a:p>
            <a:pPr algn="r" rtl="1"/>
            <a:r>
              <a:rPr lang="ar-SY" sz="2800" b="1" dirty="0" smtClean="0">
                <a:solidFill>
                  <a:srgbClr val="FFFF00"/>
                </a:solidFill>
              </a:rPr>
              <a:t>ا</a:t>
            </a:r>
            <a:r>
              <a:rPr lang="ar-SY" sz="2800" b="1" dirty="0" smtClean="0">
                <a:solidFill>
                  <a:schemeClr val="bg1"/>
                </a:solidFill>
              </a:rPr>
              <a:t>لغني </a:t>
            </a:r>
            <a:r>
              <a:rPr lang="ar-SY" sz="2800" b="1" dirty="0" smtClean="0">
                <a:solidFill>
                  <a:srgbClr val="FFFF00"/>
                </a:solidFill>
              </a:rPr>
              <a:t>:“ صحيح ان عندي كل شيء لكنني كنت اشعر ان كان يمكن ان يعطيني المزيد</a:t>
            </a:r>
          </a:p>
          <a:p>
            <a:pPr algn="r" rtl="1"/>
            <a:r>
              <a:rPr lang="ar-SY" sz="2800" b="1" dirty="0" smtClean="0">
                <a:solidFill>
                  <a:schemeClr val="bg1"/>
                </a:solidFill>
              </a:rPr>
              <a:t>صديق</a:t>
            </a:r>
            <a:r>
              <a:rPr lang="ar-SY" sz="2800" b="1" dirty="0" smtClean="0">
                <a:solidFill>
                  <a:srgbClr val="FFFF00"/>
                </a:solidFill>
              </a:rPr>
              <a:t> :“ المزيد على كل ما تملكه</a:t>
            </a:r>
          </a:p>
          <a:p>
            <a:pPr algn="r" rtl="1"/>
            <a:r>
              <a:rPr lang="ar-SY" sz="2800" b="1" dirty="0" smtClean="0">
                <a:solidFill>
                  <a:srgbClr val="FFFF00"/>
                </a:solidFill>
              </a:rPr>
              <a:t>الغني :“ نعم المزيد.</a:t>
            </a:r>
          </a:p>
          <a:p>
            <a:pPr algn="r" rtl="1"/>
            <a:endParaRPr lang="en-GB" sz="28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6500826" cy="6858000"/>
          </a:xfrm>
          <a:prstGeom prst="rect">
            <a:avLst/>
          </a:prstGeom>
        </p:spPr>
      </p:pic>
      <p:sp>
        <p:nvSpPr>
          <p:cNvPr id="3" name="TextBox 2"/>
          <p:cNvSpPr txBox="1"/>
          <p:nvPr/>
        </p:nvSpPr>
        <p:spPr>
          <a:xfrm>
            <a:off x="6500826" y="0"/>
            <a:ext cx="2643174" cy="6986528"/>
          </a:xfrm>
          <a:prstGeom prst="rect">
            <a:avLst/>
          </a:prstGeom>
          <a:solidFill>
            <a:srgbClr val="7030A0"/>
          </a:solidFill>
        </p:spPr>
        <p:txBody>
          <a:bodyPr wrap="square" rtlCol="0">
            <a:spAutoFit/>
          </a:bodyPr>
          <a:lstStyle/>
          <a:p>
            <a:pPr algn="r" rtl="1"/>
            <a:r>
              <a:rPr lang="ar-SY" sz="2800" b="1" dirty="0" smtClean="0">
                <a:solidFill>
                  <a:schemeClr val="bg1"/>
                </a:solidFill>
              </a:rPr>
              <a:t>صديق </a:t>
            </a:r>
            <a:r>
              <a:rPr lang="ar-SY" sz="2800" b="1" dirty="0" smtClean="0">
                <a:solidFill>
                  <a:srgbClr val="FFFF00"/>
                </a:solidFill>
              </a:rPr>
              <a:t>:“ هكذا اذن لقد ذهبت للتتحدث معه فأخرج لك صيغة عجائبية للحياة الأبدية</a:t>
            </a:r>
          </a:p>
          <a:p>
            <a:pPr algn="r" rtl="1"/>
            <a:r>
              <a:rPr lang="ar-SY" sz="2800" b="1" dirty="0" smtClean="0">
                <a:solidFill>
                  <a:schemeClr val="bg1"/>
                </a:solidFill>
              </a:rPr>
              <a:t>الغني</a:t>
            </a:r>
            <a:r>
              <a:rPr lang="ar-SY" sz="2800" b="1" dirty="0" smtClean="0">
                <a:solidFill>
                  <a:srgbClr val="FFFF00"/>
                </a:solidFill>
              </a:rPr>
              <a:t> :“ انك لا تفهمني مطلقا اتعلم ماذا فعل ؟ فقد كرر على مسامعي الوصايا العشر والناموس الذي تعلمته منذ طفولتي </a:t>
            </a:r>
          </a:p>
          <a:p>
            <a:pPr algn="r" rtl="1"/>
            <a:r>
              <a:rPr lang="ar-SY" sz="2800" b="1" dirty="0" smtClean="0">
                <a:solidFill>
                  <a:schemeClr val="bg1"/>
                </a:solidFill>
              </a:rPr>
              <a:t>صديق</a:t>
            </a:r>
            <a:r>
              <a:rPr lang="ar-SY" sz="2800" b="1" dirty="0" smtClean="0">
                <a:solidFill>
                  <a:srgbClr val="FFFF00"/>
                </a:solidFill>
              </a:rPr>
              <a:t> :“ لقد أرجعك الى المدرسة اليس كذلك؟؟ </a:t>
            </a:r>
          </a:p>
          <a:p>
            <a:pPr algn="r" rtl="1"/>
            <a:endParaRPr lang="en-GB" sz="2800" b="1" dirty="0">
              <a:solidFill>
                <a:srgbClr val="FFFF00"/>
              </a:solidFill>
            </a:endParaRP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6715140" cy="6858000"/>
          </a:xfrm>
          <a:prstGeom prst="rect">
            <a:avLst/>
          </a:prstGeom>
        </p:spPr>
      </p:pic>
      <p:sp>
        <p:nvSpPr>
          <p:cNvPr id="3" name="TextBox 2"/>
          <p:cNvSpPr txBox="1"/>
          <p:nvPr/>
        </p:nvSpPr>
        <p:spPr>
          <a:xfrm>
            <a:off x="6715140" y="0"/>
            <a:ext cx="2428860" cy="6858000"/>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الغني</a:t>
            </a:r>
            <a:r>
              <a:rPr lang="ar-SY" sz="3600" b="1" dirty="0" smtClean="0">
                <a:solidFill>
                  <a:srgbClr val="FFFF00"/>
                </a:solidFill>
              </a:rPr>
              <a:t> :“ عندئذ قلت له  لكنني تعلمت ذلك عن ظهر قلب أتعرف ماذا كنت أريده أنه...</a:t>
            </a:r>
          </a:p>
          <a:p>
            <a:pPr algn="r" rtl="1"/>
            <a:r>
              <a:rPr lang="ar-SY" sz="3600" b="1" dirty="0" smtClean="0">
                <a:solidFill>
                  <a:schemeClr val="bg1"/>
                </a:solidFill>
              </a:rPr>
              <a:t>صديق</a:t>
            </a:r>
            <a:r>
              <a:rPr lang="ar-SY" sz="3600" b="1" dirty="0" smtClean="0">
                <a:solidFill>
                  <a:srgbClr val="FFFF00"/>
                </a:solidFill>
              </a:rPr>
              <a:t> :“ كنت تريد المزيد لقد سبق وقلت ذلك  فهل فهمك وماذا كان رده</a:t>
            </a:r>
            <a:endParaRPr lang="en-GB" sz="3600" b="1" dirty="0">
              <a:solidFill>
                <a:srgbClr val="FFFF00"/>
              </a:solidFill>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11508" y="0"/>
            <a:ext cx="6346442" cy="6858000"/>
          </a:xfrm>
          <a:prstGeom prst="rect">
            <a:avLst/>
          </a:prstGeom>
        </p:spPr>
      </p:pic>
      <p:sp>
        <p:nvSpPr>
          <p:cNvPr id="3" name="Rectangle 2"/>
          <p:cNvSpPr/>
          <p:nvPr/>
        </p:nvSpPr>
        <p:spPr>
          <a:xfrm>
            <a:off x="6357950" y="0"/>
            <a:ext cx="2786050" cy="6986528"/>
          </a:xfrm>
          <a:prstGeom prst="rect">
            <a:avLst/>
          </a:prstGeom>
          <a:solidFill>
            <a:schemeClr val="tx2"/>
          </a:solidFill>
        </p:spPr>
        <p:txBody>
          <a:bodyPr wrap="square">
            <a:spAutoFit/>
          </a:bodyPr>
          <a:lstStyle/>
          <a:p>
            <a:pPr algn="r" rtl="1"/>
            <a:r>
              <a:rPr lang="ar-SY" sz="2800" b="1" dirty="0" smtClean="0">
                <a:solidFill>
                  <a:srgbClr val="FFFF00"/>
                </a:solidFill>
              </a:rPr>
              <a:t>الغني</a:t>
            </a:r>
            <a:r>
              <a:rPr lang="ar-SY" sz="2800" b="1" dirty="0" smtClean="0">
                <a:solidFill>
                  <a:schemeClr val="bg1"/>
                </a:solidFill>
              </a:rPr>
              <a:t> : هو </a:t>
            </a:r>
          </a:p>
          <a:p>
            <a:pPr algn="r" rtl="1"/>
            <a:r>
              <a:rPr lang="ar-SY" sz="2800" b="1" dirty="0" smtClean="0">
                <a:solidFill>
                  <a:srgbClr val="FFFF00"/>
                </a:solidFill>
              </a:rPr>
              <a:t>صديق</a:t>
            </a:r>
            <a:r>
              <a:rPr lang="ar-SY" sz="2800" b="1" dirty="0" smtClean="0">
                <a:solidFill>
                  <a:schemeClr val="bg1"/>
                </a:solidFill>
              </a:rPr>
              <a:t> : نعم !</a:t>
            </a:r>
          </a:p>
          <a:p>
            <a:pPr algn="r" rtl="1"/>
            <a:r>
              <a:rPr lang="ar-SY" sz="2800" b="1" dirty="0" smtClean="0">
                <a:solidFill>
                  <a:srgbClr val="FFFF00"/>
                </a:solidFill>
              </a:rPr>
              <a:t>الغني</a:t>
            </a:r>
            <a:r>
              <a:rPr lang="ar-SY" sz="2800" b="1" dirty="0" smtClean="0">
                <a:solidFill>
                  <a:schemeClr val="bg1"/>
                </a:solidFill>
              </a:rPr>
              <a:t>: لقد نظر الي نظرة لم ينظر أحد الي بمثلها أنا لا أستطيع القول انني أفتقر الى الأصدقاء والى أناس يحبونني ولكن حين بدأ يخاطبني بدأ الأمر وكأنه أول شخص في العالم يوجه الكلام الي هل يمكنك أن تفهم ذلك ؟ </a:t>
            </a:r>
          </a:p>
          <a:p>
            <a:pPr algn="r" rtl="1"/>
            <a:r>
              <a:rPr lang="ar-SY" sz="2800" b="1" dirty="0" smtClean="0">
                <a:solidFill>
                  <a:srgbClr val="FFFF00"/>
                </a:solidFill>
              </a:rPr>
              <a:t>صديق</a:t>
            </a:r>
            <a:r>
              <a:rPr lang="ar-SY" sz="2800" b="1" dirty="0" smtClean="0">
                <a:solidFill>
                  <a:schemeClr val="bg1"/>
                </a:solidFill>
              </a:rPr>
              <a:t>: نعم ... انني أتخيل ذلك ولكن ماذا قال لك بالضبط ؟</a:t>
            </a:r>
            <a:endParaRPr lang="en-GB" sz="28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14365" y="0"/>
            <a:ext cx="6700775" cy="6858000"/>
          </a:xfrm>
          <a:prstGeom prst="rect">
            <a:avLst/>
          </a:prstGeom>
        </p:spPr>
      </p:pic>
      <p:sp>
        <p:nvSpPr>
          <p:cNvPr id="3" name="Rectangle 2"/>
          <p:cNvSpPr/>
          <p:nvPr/>
        </p:nvSpPr>
        <p:spPr>
          <a:xfrm>
            <a:off x="6715140" y="0"/>
            <a:ext cx="2428860" cy="6986528"/>
          </a:xfrm>
          <a:prstGeom prst="rect">
            <a:avLst/>
          </a:prstGeom>
          <a:solidFill>
            <a:schemeClr val="accent4">
              <a:lumMod val="60000"/>
              <a:lumOff val="40000"/>
            </a:schemeClr>
          </a:solidFill>
        </p:spPr>
        <p:txBody>
          <a:bodyPr wrap="square">
            <a:spAutoFit/>
          </a:bodyPr>
          <a:lstStyle/>
          <a:p>
            <a:pPr algn="r" rtl="1"/>
            <a:r>
              <a:rPr lang="ar-SY" sz="2800" b="1" dirty="0" smtClean="0">
                <a:solidFill>
                  <a:schemeClr val="bg1"/>
                </a:solidFill>
              </a:rPr>
              <a:t>الغني</a:t>
            </a:r>
            <a:r>
              <a:rPr lang="ar-SY" sz="2800" b="1" dirty="0" smtClean="0">
                <a:solidFill>
                  <a:schemeClr val="accent2">
                    <a:lumMod val="75000"/>
                  </a:schemeClr>
                </a:solidFill>
              </a:rPr>
              <a:t> : أن أترك كل شيء وأن أتبعه</a:t>
            </a:r>
          </a:p>
          <a:p>
            <a:pPr algn="r" rtl="1"/>
            <a:r>
              <a:rPr lang="ar-SY" sz="2800" b="1" dirty="0" smtClean="0">
                <a:solidFill>
                  <a:schemeClr val="bg1"/>
                </a:solidFill>
              </a:rPr>
              <a:t>صديق</a:t>
            </a:r>
            <a:r>
              <a:rPr lang="ar-SY" sz="2800" b="1" dirty="0" smtClean="0">
                <a:solidFill>
                  <a:schemeClr val="accent2">
                    <a:lumMod val="75000"/>
                  </a:schemeClr>
                </a:solidFill>
              </a:rPr>
              <a:t> : ماذا  ؟ هل قال لك ذلك ؟ قالها لك أنت ؟ لقد جن!</a:t>
            </a:r>
          </a:p>
          <a:p>
            <a:pPr algn="r" rtl="1"/>
            <a:r>
              <a:rPr lang="ar-SY" sz="2800" b="1" dirty="0" smtClean="0">
                <a:solidFill>
                  <a:schemeClr val="bg1"/>
                </a:solidFill>
              </a:rPr>
              <a:t>الغني</a:t>
            </a:r>
            <a:r>
              <a:rPr lang="ar-SY" sz="2800" b="1" dirty="0" smtClean="0">
                <a:solidFill>
                  <a:schemeClr val="accent2">
                    <a:lumMod val="75000"/>
                  </a:schemeClr>
                </a:solidFill>
              </a:rPr>
              <a:t> : هذا ما قلته في نفسي ثم ذهبت ولكن منذ ذلك الحين وأنا أفكر كل الوقت بجملة قالها لي ” واحدة تنقصك“</a:t>
            </a:r>
          </a:p>
          <a:p>
            <a:pPr algn="r" rtl="1"/>
            <a:r>
              <a:rPr lang="ar-SY" sz="2800" b="1" dirty="0" smtClean="0">
                <a:solidFill>
                  <a:schemeClr val="bg1"/>
                </a:solidFill>
              </a:rPr>
              <a:t>صديق</a:t>
            </a:r>
            <a:r>
              <a:rPr lang="ar-SY" sz="2800" b="1" dirty="0" smtClean="0">
                <a:solidFill>
                  <a:schemeClr val="accent2">
                    <a:lumMod val="75000"/>
                  </a:schemeClr>
                </a:solidFill>
              </a:rPr>
              <a:t> : هذا منطقي جدا ” واحدة تنقصك اذن دع كل شيء...</a:t>
            </a:r>
            <a:endParaRPr lang="en-GB" sz="2800" b="1" dirty="0">
              <a:solidFill>
                <a:schemeClr val="accent2">
                  <a:lumMod val="75000"/>
                </a:schemeClr>
              </a:solidFill>
            </a:endParaRPr>
          </a:p>
        </p:txBody>
      </p:sp>
    </p:spTree>
  </p:cSld>
  <p:clrMapOvr>
    <a:masterClrMapping/>
  </p:clrMapOvr>
  <p:transition spd="slow">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7143768" cy="6858000"/>
          </a:xfrm>
          <a:prstGeom prst="rect">
            <a:avLst/>
          </a:prstGeom>
        </p:spPr>
      </p:pic>
      <p:sp>
        <p:nvSpPr>
          <p:cNvPr id="4" name="Rectangle 3"/>
          <p:cNvSpPr/>
          <p:nvPr/>
        </p:nvSpPr>
        <p:spPr>
          <a:xfrm>
            <a:off x="7143768" y="1"/>
            <a:ext cx="2000232" cy="6986528"/>
          </a:xfrm>
          <a:prstGeom prst="rect">
            <a:avLst/>
          </a:prstGeom>
          <a:solidFill>
            <a:schemeClr val="accent2">
              <a:lumMod val="60000"/>
              <a:lumOff val="40000"/>
            </a:schemeClr>
          </a:solidFill>
        </p:spPr>
        <p:txBody>
          <a:bodyPr wrap="square">
            <a:spAutoFit/>
          </a:bodyPr>
          <a:lstStyle/>
          <a:p>
            <a:pPr algn="r" rtl="1"/>
            <a:r>
              <a:rPr lang="ar-SY" sz="3200" b="1" dirty="0" smtClean="0">
                <a:solidFill>
                  <a:schemeClr val="bg1"/>
                </a:solidFill>
              </a:rPr>
              <a:t>الغني</a:t>
            </a:r>
            <a:r>
              <a:rPr lang="ar-SY" sz="3200" b="1" dirty="0" smtClean="0">
                <a:solidFill>
                  <a:srgbClr val="002060"/>
                </a:solidFill>
              </a:rPr>
              <a:t> </a:t>
            </a:r>
            <a:r>
              <a:rPr lang="ar-SY" sz="3200" b="1" dirty="0" smtClean="0">
                <a:solidFill>
                  <a:srgbClr val="002060"/>
                </a:solidFill>
              </a:rPr>
              <a:t>:</a:t>
            </a:r>
            <a:endParaRPr lang="en-US" sz="3200" b="1" dirty="0" smtClean="0">
              <a:solidFill>
                <a:srgbClr val="002060"/>
              </a:solidFill>
            </a:endParaRPr>
          </a:p>
          <a:p>
            <a:pPr algn="r" rtl="1"/>
            <a:endParaRPr lang="en-US" sz="3200" b="1" dirty="0" smtClean="0">
              <a:solidFill>
                <a:srgbClr val="002060"/>
              </a:solidFill>
            </a:endParaRPr>
          </a:p>
          <a:p>
            <a:pPr algn="r" rtl="1"/>
            <a:r>
              <a:rPr lang="ar-SY" sz="3200" dirty="0" smtClean="0">
                <a:solidFill>
                  <a:srgbClr val="002060"/>
                </a:solidFill>
              </a:rPr>
              <a:t> </a:t>
            </a:r>
            <a:r>
              <a:rPr lang="ar-SY" sz="3200" b="1" dirty="0" smtClean="0">
                <a:solidFill>
                  <a:srgbClr val="002060"/>
                </a:solidFill>
              </a:rPr>
              <a:t>ان كانت واحدة...ان لدي الكثير من الأشياء التي تملأ علي حياتي لكن كل ما معي لم يعد له طعم أو وزن أو لون  واحدة تنقصك واحدة تنقصك</a:t>
            </a:r>
            <a:endParaRPr lang="en-US" sz="3200" b="1" dirty="0" smtClean="0">
              <a:solidFill>
                <a:srgbClr val="002060"/>
              </a:solidFill>
            </a:endParaRPr>
          </a:p>
          <a:p>
            <a:pPr algn="r" rtl="1"/>
            <a:r>
              <a:rPr lang="ar-SY" sz="3200" dirty="0" smtClean="0">
                <a:solidFill>
                  <a:srgbClr val="002060"/>
                </a:solidFill>
              </a:rPr>
              <a:t> </a:t>
            </a:r>
            <a:endParaRPr lang="en-GB" sz="3200" dirty="0">
              <a:solidFill>
                <a:srgbClr val="002060"/>
              </a:solidFill>
            </a:endParaRPr>
          </a:p>
        </p:txBody>
      </p:sp>
    </p:spTree>
  </p:cSld>
  <p:clrMapOvr>
    <a:masterClrMapping/>
  </p:clrMapOvr>
  <p:transition spd="slow">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307" y="0"/>
            <a:ext cx="6786885" cy="6858000"/>
          </a:xfrm>
          <a:prstGeom prst="rect">
            <a:avLst/>
          </a:prstGeom>
        </p:spPr>
      </p:pic>
      <p:sp>
        <p:nvSpPr>
          <p:cNvPr id="3" name="Rectangle 2"/>
          <p:cNvSpPr/>
          <p:nvPr/>
        </p:nvSpPr>
        <p:spPr>
          <a:xfrm>
            <a:off x="6786578" y="0"/>
            <a:ext cx="2357422" cy="6986528"/>
          </a:xfrm>
          <a:prstGeom prst="rect">
            <a:avLst/>
          </a:prstGeom>
          <a:solidFill>
            <a:schemeClr val="accent2">
              <a:lumMod val="60000"/>
              <a:lumOff val="40000"/>
            </a:schemeClr>
          </a:solidFill>
        </p:spPr>
        <p:txBody>
          <a:bodyPr wrap="square">
            <a:spAutoFit/>
          </a:bodyPr>
          <a:lstStyle/>
          <a:p>
            <a:pPr algn="r" rtl="1"/>
            <a:r>
              <a:rPr lang="ar-SY" sz="3200" b="1" dirty="0" smtClean="0">
                <a:solidFill>
                  <a:schemeClr val="bg1"/>
                </a:solidFill>
              </a:rPr>
              <a:t>صديق</a:t>
            </a:r>
            <a:r>
              <a:rPr lang="ar-SY" sz="3200" b="1" dirty="0" smtClean="0">
                <a:solidFill>
                  <a:schemeClr val="accent2">
                    <a:lumMod val="50000"/>
                  </a:schemeClr>
                </a:solidFill>
              </a:rPr>
              <a:t>: في الحقيقة انك لم تذكر لي اسم نبيك .</a:t>
            </a:r>
          </a:p>
          <a:p>
            <a:pPr algn="r" rtl="1"/>
            <a:r>
              <a:rPr lang="ar-SY" sz="3200" b="1" dirty="0" smtClean="0">
                <a:solidFill>
                  <a:schemeClr val="bg1"/>
                </a:solidFill>
              </a:rPr>
              <a:t>الغني</a:t>
            </a:r>
            <a:r>
              <a:rPr lang="ar-SY" sz="3200" b="1" dirty="0" smtClean="0">
                <a:solidFill>
                  <a:schemeClr val="accent2">
                    <a:lumMod val="50000"/>
                  </a:schemeClr>
                </a:solidFill>
              </a:rPr>
              <a:t> : انه يسوع يسوع الناصري </a:t>
            </a:r>
          </a:p>
          <a:p>
            <a:pPr algn="r" rtl="1"/>
            <a:r>
              <a:rPr lang="ar-SY" sz="3200" b="1" dirty="0" smtClean="0">
                <a:solidFill>
                  <a:schemeClr val="bg1"/>
                </a:solidFill>
              </a:rPr>
              <a:t>صديق</a:t>
            </a:r>
            <a:r>
              <a:rPr lang="ar-SY" sz="3200" b="1" dirty="0" smtClean="0">
                <a:solidFill>
                  <a:schemeClr val="accent2">
                    <a:lumMod val="50000"/>
                  </a:schemeClr>
                </a:solidFill>
              </a:rPr>
              <a:t>: آه وهل كان يعود الى بيته في الناصرة</a:t>
            </a:r>
          </a:p>
          <a:p>
            <a:pPr algn="r" rtl="1"/>
            <a:r>
              <a:rPr lang="ar-SY" sz="3200" b="1" dirty="0" smtClean="0">
                <a:solidFill>
                  <a:schemeClr val="bg1"/>
                </a:solidFill>
              </a:rPr>
              <a:t>الغني</a:t>
            </a:r>
            <a:r>
              <a:rPr lang="ar-SY" sz="3200" b="1" dirty="0" smtClean="0">
                <a:solidFill>
                  <a:schemeClr val="accent2">
                    <a:lumMod val="50000"/>
                  </a:schemeClr>
                </a:solidFill>
              </a:rPr>
              <a:t>: لا كان يصعد باتجاه القدس </a:t>
            </a:r>
          </a:p>
          <a:p>
            <a:pPr algn="r" rtl="1"/>
            <a:endParaRPr lang="ar-SY" sz="3200" b="1" dirty="0" smtClean="0">
              <a:solidFill>
                <a:schemeClr val="accent2">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9143999" cy="6858000"/>
          </a:xfrm>
          <a:prstGeom prst="rect">
            <a:avLst/>
          </a:prstGeom>
        </p:spPr>
      </p:pic>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split orient="ver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482</Words>
  <Application>Microsoft Office PowerPoint</Application>
  <PresentationFormat>On-screen Show (4:3)</PresentationFormat>
  <Paragraphs>32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7</cp:revision>
  <dcterms:created xsi:type="dcterms:W3CDTF">2012-10-20T05:09:27Z</dcterms:created>
  <dcterms:modified xsi:type="dcterms:W3CDTF">2012-12-22T05:26:22Z</dcterms:modified>
</cp:coreProperties>
</file>