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2"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5" r:id="rId31"/>
    <p:sldId id="284"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1086" y="21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5411CC9-E1E3-4DB8-B2BD-EDEE6CEB6160}" type="datetimeFigureOut">
              <a:rPr lang="en-US" smtClean="0"/>
              <a:pPr/>
              <a:t>10/18/2013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AEF40D-725E-4937-8A32-227778F04CF0}"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5411CC9-E1E3-4DB8-B2BD-EDEE6CEB6160}" type="datetimeFigureOut">
              <a:rPr lang="en-US" smtClean="0"/>
              <a:pPr/>
              <a:t>10/18/2013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AEF40D-725E-4937-8A32-227778F04CF0}"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411CC9-E1E3-4DB8-B2BD-EDEE6CEB6160}" type="datetimeFigureOut">
              <a:rPr lang="en-US" smtClean="0"/>
              <a:pPr/>
              <a:t>10/18/2013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AEF40D-725E-4937-8A32-227778F04CF0}"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5411CC9-E1E3-4DB8-B2BD-EDEE6CEB6160}" type="datetimeFigureOut">
              <a:rPr lang="en-US" smtClean="0"/>
              <a:pPr/>
              <a:t>10/18/2013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3AEF40D-725E-4937-8A32-227778F04CF0}"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5411CC9-E1E3-4DB8-B2BD-EDEE6CEB6160}" type="datetimeFigureOut">
              <a:rPr lang="en-US" smtClean="0"/>
              <a:pPr/>
              <a:t>10/18/2013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3AEF40D-725E-4937-8A32-227778F04CF0}"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5411CC9-E1E3-4DB8-B2BD-EDEE6CEB6160}" type="datetimeFigureOut">
              <a:rPr lang="en-US" smtClean="0"/>
              <a:pPr/>
              <a:t>10/18/2013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3AEF40D-725E-4937-8A32-227778F04CF0}"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411CC9-E1E3-4DB8-B2BD-EDEE6CEB6160}" type="datetimeFigureOut">
              <a:rPr lang="en-US" smtClean="0"/>
              <a:pPr/>
              <a:t>10/18/2013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3AEF40D-725E-4937-8A32-227778F04CF0}"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411CC9-E1E3-4DB8-B2BD-EDEE6CEB6160}" type="datetimeFigureOut">
              <a:rPr lang="en-US" smtClean="0"/>
              <a:pPr/>
              <a:t>10/18/2013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3AEF40D-725E-4937-8A32-227778F04CF0}"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411CC9-E1E3-4DB8-B2BD-EDEE6CEB6160}" type="datetimeFigureOut">
              <a:rPr lang="en-US" smtClean="0"/>
              <a:pPr/>
              <a:t>10/18/2013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3AEF40D-725E-4937-8A32-227778F04CF0}"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5411CC9-E1E3-4DB8-B2BD-EDEE6CEB6160}" type="datetimeFigureOut">
              <a:rPr lang="en-US" smtClean="0"/>
              <a:pPr/>
              <a:t>10/18/2013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AEF40D-725E-4937-8A32-227778F04CF0}"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5411CC9-E1E3-4DB8-B2BD-EDEE6CEB6160}" type="datetimeFigureOut">
              <a:rPr lang="en-US" smtClean="0"/>
              <a:pPr/>
              <a:t>10/18/2013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AEF40D-725E-4937-8A32-227778F04CF0}"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411CC9-E1E3-4DB8-B2BD-EDEE6CEB6160}" type="datetimeFigureOut">
              <a:rPr lang="en-US" smtClean="0"/>
              <a:pPr/>
              <a:t>10/18/2013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AEF40D-725E-4937-8A32-227778F04CF0}"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Preparation 1"/>
          <p:cNvSpPr/>
          <p:nvPr/>
        </p:nvSpPr>
        <p:spPr>
          <a:xfrm>
            <a:off x="714348" y="500042"/>
            <a:ext cx="7643866" cy="5786478"/>
          </a:xfrm>
          <a:prstGeom prst="flowChartPreparation">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8000" b="1" dirty="0" smtClean="0">
                <a:solidFill>
                  <a:srgbClr val="FFFF00"/>
                </a:solidFill>
              </a:rPr>
              <a:t>القديس</a:t>
            </a:r>
            <a:endParaRPr lang="en-US" sz="8000" b="1" dirty="0" smtClean="0">
              <a:solidFill>
                <a:srgbClr val="FFFF00"/>
              </a:solidFill>
            </a:endParaRPr>
          </a:p>
          <a:p>
            <a:pPr algn="ctr"/>
            <a:r>
              <a:rPr lang="ar-SY" sz="8000" b="1" dirty="0" smtClean="0">
                <a:solidFill>
                  <a:srgbClr val="FFFF00"/>
                </a:solidFill>
              </a:rPr>
              <a:t> فرنسيس فقير أسيزي</a:t>
            </a:r>
            <a:endParaRPr lang="en-GB" sz="8000" b="1" dirty="0">
              <a:solidFill>
                <a:srgbClr val="FFFF00"/>
              </a:solidFill>
            </a:endParaRPr>
          </a:p>
        </p:txBody>
      </p:sp>
    </p:spTree>
  </p:cSld>
  <p:clrMapOvr>
    <a:masterClrMapping/>
  </p:clrMapOvr>
  <p:transition spd="slow">
    <p:diamon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1.jpg"/>
          <p:cNvPicPr>
            <a:picLocks noChangeAspect="1"/>
          </p:cNvPicPr>
          <p:nvPr/>
        </p:nvPicPr>
        <p:blipFill>
          <a:blip r:embed="rId2" cstate="print"/>
          <a:stretch>
            <a:fillRect/>
          </a:stretch>
        </p:blipFill>
        <p:spPr>
          <a:xfrm>
            <a:off x="0" y="0"/>
            <a:ext cx="9144000" cy="5286388"/>
          </a:xfrm>
          <a:prstGeom prst="rect">
            <a:avLst/>
          </a:prstGeom>
        </p:spPr>
      </p:pic>
      <p:sp>
        <p:nvSpPr>
          <p:cNvPr id="3" name="TextBox 2"/>
          <p:cNvSpPr txBox="1"/>
          <p:nvPr/>
        </p:nvSpPr>
        <p:spPr>
          <a:xfrm>
            <a:off x="0" y="5286388"/>
            <a:ext cx="9144000" cy="1569660"/>
          </a:xfrm>
          <a:prstGeom prst="rect">
            <a:avLst/>
          </a:prstGeom>
          <a:solidFill>
            <a:srgbClr val="92D050"/>
          </a:solidFill>
        </p:spPr>
        <p:txBody>
          <a:bodyPr wrap="square" rtlCol="0">
            <a:spAutoFit/>
          </a:bodyPr>
          <a:lstStyle/>
          <a:p>
            <a:pPr algn="r" rtl="1"/>
            <a:r>
              <a:rPr lang="ar-SY" sz="3200" b="1" dirty="0" smtClean="0">
                <a:solidFill>
                  <a:srgbClr val="002060"/>
                </a:solidFill>
              </a:rPr>
              <a:t>كان الجميع في أسيزي يتكلمون بتعاطف وأعجاب عن الشاب فرنسيس ابن بطرس برناردوني الذي هو من أغنى تجار الأقمشة في المدينة </a:t>
            </a:r>
            <a:endParaRPr lang="en-GB" sz="3200" b="1" dirty="0">
              <a:solidFill>
                <a:srgbClr val="002060"/>
              </a:solidFill>
            </a:endParaRPr>
          </a:p>
        </p:txBody>
      </p:sp>
    </p:spTree>
  </p:cSld>
  <p:clrMapOvr>
    <a:masterClrMapping/>
  </p:clrMapOvr>
  <p:transition spd="slow">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2.jpg"/>
          <p:cNvPicPr>
            <a:picLocks noChangeAspect="1"/>
          </p:cNvPicPr>
          <p:nvPr/>
        </p:nvPicPr>
        <p:blipFill>
          <a:blip r:embed="rId2" cstate="print"/>
          <a:stretch>
            <a:fillRect/>
          </a:stretch>
        </p:blipFill>
        <p:spPr>
          <a:xfrm>
            <a:off x="0" y="0"/>
            <a:ext cx="9144000" cy="5715016"/>
          </a:xfrm>
          <a:prstGeom prst="rect">
            <a:avLst/>
          </a:prstGeom>
        </p:spPr>
      </p:pic>
      <p:sp>
        <p:nvSpPr>
          <p:cNvPr id="3" name="TextBox 2"/>
          <p:cNvSpPr txBox="1"/>
          <p:nvPr/>
        </p:nvSpPr>
        <p:spPr>
          <a:xfrm>
            <a:off x="0" y="5715016"/>
            <a:ext cx="9144000" cy="1200329"/>
          </a:xfrm>
          <a:prstGeom prst="rect">
            <a:avLst/>
          </a:prstGeom>
          <a:solidFill>
            <a:srgbClr val="002060"/>
          </a:solidFill>
        </p:spPr>
        <p:txBody>
          <a:bodyPr wrap="square" rtlCol="0">
            <a:spAutoFit/>
          </a:bodyPr>
          <a:lstStyle/>
          <a:p>
            <a:pPr algn="r" rtl="1"/>
            <a:r>
              <a:rPr lang="ar-SY" sz="3600" b="1" dirty="0" smtClean="0">
                <a:solidFill>
                  <a:srgbClr val="FFFF00"/>
                </a:solidFill>
              </a:rPr>
              <a:t>كان فرنسيس محبوبا لدى اصدقائه لحسنه وذكائه وفرحه ومنظمو الأفراح كانوا يتنافسون في طلبه</a:t>
            </a:r>
            <a:endParaRPr lang="en-GB" sz="3600" b="1" dirty="0">
              <a:solidFill>
                <a:srgbClr val="FFFF00"/>
              </a:solidFill>
            </a:endParaRPr>
          </a:p>
        </p:txBody>
      </p:sp>
    </p:spTree>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3.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spd="slow">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4.jpg"/>
          <p:cNvPicPr>
            <a:picLocks noChangeAspect="1"/>
          </p:cNvPicPr>
          <p:nvPr/>
        </p:nvPicPr>
        <p:blipFill>
          <a:blip r:embed="rId2" cstate="print"/>
          <a:stretch>
            <a:fillRect/>
          </a:stretch>
        </p:blipFill>
        <p:spPr>
          <a:xfrm>
            <a:off x="0" y="0"/>
            <a:ext cx="9144000" cy="6858000"/>
          </a:xfrm>
          <a:prstGeom prst="rect">
            <a:avLst/>
          </a:prstGeom>
        </p:spPr>
      </p:pic>
      <p:sp>
        <p:nvSpPr>
          <p:cNvPr id="3" name="TextBox 2"/>
          <p:cNvSpPr txBox="1"/>
          <p:nvPr/>
        </p:nvSpPr>
        <p:spPr>
          <a:xfrm>
            <a:off x="0" y="5357826"/>
            <a:ext cx="8143900" cy="1569660"/>
          </a:xfrm>
          <a:prstGeom prst="rect">
            <a:avLst/>
          </a:prstGeom>
          <a:noFill/>
        </p:spPr>
        <p:txBody>
          <a:bodyPr wrap="square" rtlCol="0">
            <a:spAutoFit/>
          </a:bodyPr>
          <a:lstStyle/>
          <a:p>
            <a:pPr algn="r" rtl="1"/>
            <a:r>
              <a:rPr lang="ar-SY" sz="3200" b="1" dirty="0" smtClean="0">
                <a:solidFill>
                  <a:srgbClr val="FFFF00"/>
                </a:solidFill>
              </a:rPr>
              <a:t>وقد حان وقت التفكير في معنى الحياة وفي مصيره وعلى مثال أترابه الكثيرين جرب مغامرة الأسلحة ولم يجد فيها الا خيبة الأمل</a:t>
            </a:r>
            <a:endParaRPr lang="en-GB" sz="3200" b="1" dirty="0">
              <a:solidFill>
                <a:srgbClr val="FFFF00"/>
              </a:solidFill>
            </a:endParaRPr>
          </a:p>
        </p:txBody>
      </p:sp>
    </p:spTree>
  </p:cSld>
  <p:clrMapOvr>
    <a:masterClrMapping/>
  </p:clrMapOvr>
  <p:transition spd="slow">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5.jpg"/>
          <p:cNvPicPr>
            <a:picLocks noChangeAspect="1"/>
          </p:cNvPicPr>
          <p:nvPr/>
        </p:nvPicPr>
        <p:blipFill>
          <a:blip r:embed="rId2" cstate="print"/>
          <a:stretch>
            <a:fillRect/>
          </a:stretch>
        </p:blipFill>
        <p:spPr>
          <a:xfrm>
            <a:off x="0" y="0"/>
            <a:ext cx="9144000" cy="5286388"/>
          </a:xfrm>
          <a:prstGeom prst="rect">
            <a:avLst/>
          </a:prstGeom>
        </p:spPr>
      </p:pic>
      <p:sp>
        <p:nvSpPr>
          <p:cNvPr id="3" name="TextBox 2"/>
          <p:cNvSpPr txBox="1"/>
          <p:nvPr/>
        </p:nvSpPr>
        <p:spPr>
          <a:xfrm>
            <a:off x="0" y="5286388"/>
            <a:ext cx="9144000" cy="1569660"/>
          </a:xfrm>
          <a:prstGeom prst="rect">
            <a:avLst/>
          </a:prstGeom>
          <a:solidFill>
            <a:srgbClr val="92D050"/>
          </a:solidFill>
        </p:spPr>
        <p:txBody>
          <a:bodyPr wrap="square" rtlCol="0">
            <a:spAutoFit/>
          </a:bodyPr>
          <a:lstStyle/>
          <a:p>
            <a:pPr algn="r" rtl="1"/>
            <a:r>
              <a:rPr lang="ar-SY" sz="3200" b="1" dirty="0" smtClean="0">
                <a:solidFill>
                  <a:srgbClr val="002060"/>
                </a:solidFill>
              </a:rPr>
              <a:t>التقى ذات يوم بأحد البرص وكانت ردة فعله الأولى ان يهرب منه. غير أنه تغلب على اشمئزازه الطبيعي فاقترب من ذاك المسكين وعانقه.</a:t>
            </a:r>
            <a:endParaRPr lang="en-GB" sz="3200" b="1" dirty="0">
              <a:solidFill>
                <a:srgbClr val="002060"/>
              </a:solidFill>
            </a:endParaRPr>
          </a:p>
        </p:txBody>
      </p:sp>
    </p:spTree>
  </p:cSld>
  <p:clrMapOvr>
    <a:masterClrMapping/>
  </p:clrMapOvr>
  <p:transition spd="slow">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6.jpg"/>
          <p:cNvPicPr>
            <a:picLocks noChangeAspect="1"/>
          </p:cNvPicPr>
          <p:nvPr/>
        </p:nvPicPr>
        <p:blipFill>
          <a:blip r:embed="rId2" cstate="print"/>
          <a:stretch>
            <a:fillRect/>
          </a:stretch>
        </p:blipFill>
        <p:spPr>
          <a:xfrm>
            <a:off x="2928926" y="0"/>
            <a:ext cx="6215074" cy="6858000"/>
          </a:xfrm>
          <a:prstGeom prst="rect">
            <a:avLst/>
          </a:prstGeom>
        </p:spPr>
      </p:pic>
      <p:sp>
        <p:nvSpPr>
          <p:cNvPr id="3" name="TextBox 2"/>
          <p:cNvSpPr txBox="1"/>
          <p:nvPr/>
        </p:nvSpPr>
        <p:spPr>
          <a:xfrm>
            <a:off x="0" y="0"/>
            <a:ext cx="3214678" cy="6858000"/>
          </a:xfrm>
          <a:prstGeom prst="rect">
            <a:avLst/>
          </a:prstGeom>
          <a:solidFill>
            <a:srgbClr val="92D050"/>
          </a:solidFill>
        </p:spPr>
        <p:txBody>
          <a:bodyPr wrap="square" rtlCol="0">
            <a:spAutoFit/>
          </a:bodyPr>
          <a:lstStyle/>
          <a:p>
            <a:pPr algn="r" rtl="1"/>
            <a:r>
              <a:rPr lang="ar-SY" sz="3600" b="1" dirty="0" smtClean="0">
                <a:solidFill>
                  <a:srgbClr val="002060"/>
                </a:solidFill>
              </a:rPr>
              <a:t>يصلي فرنسيس أمام يسوع المصلوب في كنيسة القديس دميانو وفيما هو يصلي يسمع صوتا سريا خفيا يقول له :“ أصلح بيتي الذي مزمع أن يخرب!“ لم يفهم معنى هذا القول الحقيقي فهو يقدم مبلغا من النقود لأصلاح الكنيسة  </a:t>
            </a:r>
            <a:endParaRPr lang="en-GB" sz="3600" b="1" dirty="0">
              <a:solidFill>
                <a:srgbClr val="002060"/>
              </a:solidFill>
            </a:endParaRPr>
          </a:p>
        </p:txBody>
      </p:sp>
    </p:spTree>
  </p:cSld>
  <p:clrMapOvr>
    <a:masterClrMapping/>
  </p:clrMapOvr>
  <p:transition spd="slow">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7.jpg"/>
          <p:cNvPicPr>
            <a:picLocks noChangeAspect="1"/>
          </p:cNvPicPr>
          <p:nvPr/>
        </p:nvPicPr>
        <p:blipFill>
          <a:blip r:embed="rId2" cstate="print"/>
          <a:stretch>
            <a:fillRect/>
          </a:stretch>
        </p:blipFill>
        <p:spPr>
          <a:xfrm>
            <a:off x="0" y="0"/>
            <a:ext cx="9144000" cy="6858000"/>
          </a:xfrm>
          <a:prstGeom prst="rect">
            <a:avLst/>
          </a:prstGeom>
        </p:spPr>
      </p:pic>
      <p:sp>
        <p:nvSpPr>
          <p:cNvPr id="3" name="TextBox 2"/>
          <p:cNvSpPr txBox="1"/>
          <p:nvPr/>
        </p:nvSpPr>
        <p:spPr>
          <a:xfrm>
            <a:off x="0" y="0"/>
            <a:ext cx="9144000" cy="1200329"/>
          </a:xfrm>
          <a:prstGeom prst="rect">
            <a:avLst/>
          </a:prstGeom>
          <a:noFill/>
        </p:spPr>
        <p:txBody>
          <a:bodyPr wrap="square" rtlCol="0">
            <a:spAutoFit/>
          </a:bodyPr>
          <a:lstStyle/>
          <a:p>
            <a:pPr algn="r" rtl="1"/>
            <a:r>
              <a:rPr lang="ar-SY" sz="3600" b="1" dirty="0" smtClean="0">
                <a:solidFill>
                  <a:schemeClr val="accent6">
                    <a:lumMod val="50000"/>
                  </a:schemeClr>
                </a:solidFill>
              </a:rPr>
              <a:t>واضافة الى ذلك كان فرنسيس يذهب الى لقاء من هو فقير في المدينة</a:t>
            </a:r>
            <a:endParaRPr lang="en-GB" sz="3600" b="1" dirty="0">
              <a:solidFill>
                <a:schemeClr val="accent6">
                  <a:lumMod val="50000"/>
                </a:schemeClr>
              </a:solidFill>
            </a:endParaRPr>
          </a:p>
        </p:txBody>
      </p:sp>
    </p:spTree>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8.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spd="slow">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9.jpg"/>
          <p:cNvPicPr>
            <a:picLocks noChangeAspect="1"/>
          </p:cNvPicPr>
          <p:nvPr/>
        </p:nvPicPr>
        <p:blipFill>
          <a:blip r:embed="rId2" cstate="print"/>
          <a:stretch>
            <a:fillRect/>
          </a:stretch>
        </p:blipFill>
        <p:spPr>
          <a:xfrm>
            <a:off x="0" y="0"/>
            <a:ext cx="9144000" cy="6858000"/>
          </a:xfrm>
          <a:prstGeom prst="rect">
            <a:avLst/>
          </a:prstGeom>
        </p:spPr>
      </p:pic>
      <p:sp>
        <p:nvSpPr>
          <p:cNvPr id="3" name="TextBox 2"/>
          <p:cNvSpPr txBox="1"/>
          <p:nvPr/>
        </p:nvSpPr>
        <p:spPr>
          <a:xfrm>
            <a:off x="785786" y="0"/>
            <a:ext cx="8358214" cy="707886"/>
          </a:xfrm>
          <a:prstGeom prst="rect">
            <a:avLst/>
          </a:prstGeom>
          <a:noFill/>
        </p:spPr>
        <p:txBody>
          <a:bodyPr wrap="square" rtlCol="0">
            <a:spAutoFit/>
          </a:bodyPr>
          <a:lstStyle/>
          <a:p>
            <a:pPr algn="r" rtl="1"/>
            <a:r>
              <a:rPr lang="ar-SY" sz="4000" b="1" dirty="0" smtClean="0">
                <a:solidFill>
                  <a:schemeClr val="bg1"/>
                </a:solidFill>
              </a:rPr>
              <a:t>ويوزع على كل منهم بسخاء خبزا وثيابا</a:t>
            </a:r>
            <a:endParaRPr lang="en-GB" sz="4000" b="1" dirty="0">
              <a:solidFill>
                <a:schemeClr val="bg1"/>
              </a:solidFill>
            </a:endParaRPr>
          </a:p>
        </p:txBody>
      </p:sp>
    </p:spTree>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0.jpg"/>
          <p:cNvPicPr>
            <a:picLocks noChangeAspect="1"/>
          </p:cNvPicPr>
          <p:nvPr/>
        </p:nvPicPr>
        <p:blipFill>
          <a:blip r:embed="rId2" cstate="print"/>
          <a:stretch>
            <a:fillRect/>
          </a:stretch>
        </p:blipFill>
        <p:spPr>
          <a:xfrm>
            <a:off x="0" y="0"/>
            <a:ext cx="9144000" cy="5715016"/>
          </a:xfrm>
          <a:prstGeom prst="rect">
            <a:avLst/>
          </a:prstGeom>
        </p:spPr>
      </p:pic>
      <p:sp>
        <p:nvSpPr>
          <p:cNvPr id="3" name="TextBox 2"/>
          <p:cNvSpPr txBox="1"/>
          <p:nvPr/>
        </p:nvSpPr>
        <p:spPr>
          <a:xfrm>
            <a:off x="0" y="5715016"/>
            <a:ext cx="9144000" cy="1200329"/>
          </a:xfrm>
          <a:prstGeom prst="rect">
            <a:avLst/>
          </a:prstGeom>
          <a:solidFill>
            <a:srgbClr val="FFFF00"/>
          </a:solidFill>
        </p:spPr>
        <p:txBody>
          <a:bodyPr wrap="square" rtlCol="0">
            <a:spAutoFit/>
          </a:bodyPr>
          <a:lstStyle/>
          <a:p>
            <a:pPr algn="r" rtl="1"/>
            <a:r>
              <a:rPr lang="ar-SY" sz="3600" b="1" dirty="0" smtClean="0">
                <a:solidFill>
                  <a:srgbClr val="C00000"/>
                </a:solidFill>
              </a:rPr>
              <a:t>تصرف فرنسيس أزعج</a:t>
            </a:r>
            <a:r>
              <a:rPr lang="en-US" sz="3600" b="1" dirty="0" smtClean="0">
                <a:solidFill>
                  <a:srgbClr val="C00000"/>
                </a:solidFill>
              </a:rPr>
              <a:t> </a:t>
            </a:r>
            <a:r>
              <a:rPr lang="ar-SY" sz="3600" b="1" dirty="0" smtClean="0">
                <a:solidFill>
                  <a:srgbClr val="C00000"/>
                </a:solidFill>
              </a:rPr>
              <a:t>أباه فان أسس حياة هذا التاجر الغني تقلب رأسا على عقب ويحضر </a:t>
            </a:r>
            <a:r>
              <a:rPr lang="ar-LB" sz="3600" b="1" dirty="0" smtClean="0">
                <a:solidFill>
                  <a:srgbClr val="C00000"/>
                </a:solidFill>
              </a:rPr>
              <a:t>أبنه</a:t>
            </a:r>
            <a:r>
              <a:rPr lang="ar-SY" sz="3600" b="1" dirty="0" smtClean="0">
                <a:solidFill>
                  <a:srgbClr val="C00000"/>
                </a:solidFill>
              </a:rPr>
              <a:t> أمام الأسقف للمحاكمة</a:t>
            </a:r>
            <a:endParaRPr lang="en-GB" sz="3600" b="1" dirty="0">
              <a:solidFill>
                <a:srgbClr val="C00000"/>
              </a:solidFill>
            </a:endParaRPr>
          </a:p>
        </p:txBody>
      </p:sp>
    </p:spTree>
  </p:cSld>
  <p:clrMapOvr>
    <a:masterClrMapping/>
  </p:clrMapOvr>
  <p:transition spd="slow">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1.jpg"/>
          <p:cNvPicPr>
            <a:picLocks noChangeAspect="1"/>
          </p:cNvPicPr>
          <p:nvPr/>
        </p:nvPicPr>
        <p:blipFill>
          <a:blip r:embed="rId2" cstate="print"/>
          <a:stretch>
            <a:fillRect/>
          </a:stretch>
        </p:blipFill>
        <p:spPr>
          <a:xfrm>
            <a:off x="1" y="0"/>
            <a:ext cx="9144000" cy="5357826"/>
          </a:xfrm>
          <a:prstGeom prst="rect">
            <a:avLst/>
          </a:prstGeom>
        </p:spPr>
      </p:pic>
      <p:sp>
        <p:nvSpPr>
          <p:cNvPr id="3" name="TextBox 2"/>
          <p:cNvSpPr txBox="1"/>
          <p:nvPr/>
        </p:nvSpPr>
        <p:spPr>
          <a:xfrm>
            <a:off x="0" y="5288340"/>
            <a:ext cx="9144000" cy="1569660"/>
          </a:xfrm>
          <a:prstGeom prst="rect">
            <a:avLst/>
          </a:prstGeom>
          <a:solidFill>
            <a:srgbClr val="FFFF00"/>
          </a:solidFill>
        </p:spPr>
        <p:txBody>
          <a:bodyPr wrap="square" rtlCol="0">
            <a:spAutoFit/>
          </a:bodyPr>
          <a:lstStyle/>
          <a:p>
            <a:pPr algn="r" rtl="1"/>
            <a:r>
              <a:rPr lang="ar-SY" sz="3200" b="1" dirty="0" smtClean="0">
                <a:solidFill>
                  <a:srgbClr val="002060"/>
                </a:solidFill>
              </a:rPr>
              <a:t>قال الأب :“ لم بذرت اموالي لأجل الفقراء؟ رد الي الآن نقودي التي جمعتها بمشقات كبيرة . “ أرد لك حتى الثياب التي البسها والآن سأقول أبانا الذي في السماوات  </a:t>
            </a:r>
            <a:endParaRPr lang="en-GB" sz="3200" b="1" dirty="0">
              <a:solidFill>
                <a:srgbClr val="002060"/>
              </a:solidFill>
            </a:endParaRPr>
          </a:p>
        </p:txBody>
      </p:sp>
    </p:spTree>
  </p:cSld>
  <p:clrMapOvr>
    <a:masterClrMapping/>
  </p:clrMapOvr>
  <p:transition spd="slow">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2.jpg"/>
          <p:cNvPicPr>
            <a:picLocks noChangeAspect="1"/>
          </p:cNvPicPr>
          <p:nvPr/>
        </p:nvPicPr>
        <p:blipFill>
          <a:blip r:embed="rId2" cstate="print"/>
          <a:stretch>
            <a:fillRect/>
          </a:stretch>
        </p:blipFill>
        <p:spPr>
          <a:xfrm>
            <a:off x="0" y="0"/>
            <a:ext cx="9144000" cy="5286388"/>
          </a:xfrm>
          <a:prstGeom prst="rect">
            <a:avLst/>
          </a:prstGeom>
        </p:spPr>
      </p:pic>
      <p:sp>
        <p:nvSpPr>
          <p:cNvPr id="3" name="TextBox 2"/>
          <p:cNvSpPr txBox="1"/>
          <p:nvPr/>
        </p:nvSpPr>
        <p:spPr>
          <a:xfrm>
            <a:off x="0" y="5286388"/>
            <a:ext cx="9144000" cy="1569660"/>
          </a:xfrm>
          <a:prstGeom prst="rect">
            <a:avLst/>
          </a:prstGeom>
          <a:solidFill>
            <a:schemeClr val="accent6">
              <a:lumMod val="50000"/>
            </a:schemeClr>
          </a:solidFill>
        </p:spPr>
        <p:txBody>
          <a:bodyPr wrap="square" rtlCol="0">
            <a:spAutoFit/>
          </a:bodyPr>
          <a:lstStyle/>
          <a:p>
            <a:pPr algn="r" rtl="1"/>
            <a:r>
              <a:rPr lang="ar-SY" sz="3200" b="1" dirty="0" smtClean="0">
                <a:solidFill>
                  <a:schemeClr val="bg1"/>
                </a:solidFill>
              </a:rPr>
              <a:t>وأخذ فرنسيس بعد ذلك يطوف في المدينة طلبا للصدقة والمساعدة لأجل ترميم الكنيسة فيقدم له بعض الناس الحجارة فيما يشك فيه بعضهم الآخرون وأصدقاؤه أمام انقلابه الكلي</a:t>
            </a:r>
            <a:endParaRPr lang="en-GB" sz="3200" b="1" dirty="0">
              <a:solidFill>
                <a:schemeClr val="bg1"/>
              </a:solidFill>
            </a:endParaRPr>
          </a:p>
        </p:txBody>
      </p:sp>
    </p:spTree>
  </p:cSld>
  <p:clrMapOvr>
    <a:masterClrMapping/>
  </p:clrMapOvr>
  <p:transition spd="slow">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3.jpg"/>
          <p:cNvPicPr>
            <a:picLocks noChangeAspect="1"/>
          </p:cNvPicPr>
          <p:nvPr/>
        </p:nvPicPr>
        <p:blipFill>
          <a:blip r:embed="rId2" cstate="print"/>
          <a:stretch>
            <a:fillRect/>
          </a:stretch>
        </p:blipFill>
        <p:spPr>
          <a:xfrm>
            <a:off x="0" y="0"/>
            <a:ext cx="9144000" cy="5286388"/>
          </a:xfrm>
          <a:prstGeom prst="rect">
            <a:avLst/>
          </a:prstGeom>
        </p:spPr>
      </p:pic>
      <p:sp>
        <p:nvSpPr>
          <p:cNvPr id="3" name="TextBox 2"/>
          <p:cNvSpPr txBox="1"/>
          <p:nvPr/>
        </p:nvSpPr>
        <p:spPr>
          <a:xfrm>
            <a:off x="0" y="5286388"/>
            <a:ext cx="9144000" cy="1569660"/>
          </a:xfrm>
          <a:prstGeom prst="rect">
            <a:avLst/>
          </a:prstGeom>
          <a:solidFill>
            <a:srgbClr val="FFFF00"/>
          </a:solidFill>
        </p:spPr>
        <p:txBody>
          <a:bodyPr wrap="square" rtlCol="0">
            <a:spAutoFit/>
          </a:bodyPr>
          <a:lstStyle/>
          <a:p>
            <a:pPr algn="r" rtl="1"/>
            <a:r>
              <a:rPr lang="ar-SY" sz="3200" b="1" dirty="0" smtClean="0">
                <a:solidFill>
                  <a:srgbClr val="C00000"/>
                </a:solidFill>
              </a:rPr>
              <a:t>حاول اصدقاؤه ان يعيدونه الى الفرح والمرح والى بهجة الحياة كما كان من قبل ولكن عبثا فأنه زهد في العالم بل صار أول تباعه  في عيشة الفقر وهو برناردوس الذي وزع على الفقراء جميع امواله. </a:t>
            </a:r>
            <a:endParaRPr lang="en-GB" sz="3200" b="1" dirty="0">
              <a:solidFill>
                <a:srgbClr val="C00000"/>
              </a:solidFill>
            </a:endParaRPr>
          </a:p>
        </p:txBody>
      </p:sp>
    </p:spTree>
  </p:cSld>
  <p:clrMapOvr>
    <a:masterClrMapping/>
  </p:clrMapOvr>
  <p:transition spd="slow">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4.jpg"/>
          <p:cNvPicPr>
            <a:picLocks noChangeAspect="1"/>
          </p:cNvPicPr>
          <p:nvPr/>
        </p:nvPicPr>
        <p:blipFill>
          <a:blip r:embed="rId2" cstate="print"/>
          <a:stretch>
            <a:fillRect/>
          </a:stretch>
        </p:blipFill>
        <p:spPr>
          <a:xfrm>
            <a:off x="1" y="0"/>
            <a:ext cx="9144000" cy="5786454"/>
          </a:xfrm>
          <a:prstGeom prst="rect">
            <a:avLst/>
          </a:prstGeom>
        </p:spPr>
      </p:pic>
      <p:sp>
        <p:nvSpPr>
          <p:cNvPr id="3" name="TextBox 2"/>
          <p:cNvSpPr txBox="1"/>
          <p:nvPr/>
        </p:nvSpPr>
        <p:spPr>
          <a:xfrm>
            <a:off x="0" y="5786454"/>
            <a:ext cx="9144000" cy="1077218"/>
          </a:xfrm>
          <a:prstGeom prst="rect">
            <a:avLst/>
          </a:prstGeom>
          <a:solidFill>
            <a:schemeClr val="accent3">
              <a:lumMod val="50000"/>
            </a:schemeClr>
          </a:solidFill>
        </p:spPr>
        <p:txBody>
          <a:bodyPr wrap="square" rtlCol="0">
            <a:spAutoFit/>
          </a:bodyPr>
          <a:lstStyle/>
          <a:p>
            <a:pPr algn="r" rtl="1"/>
            <a:r>
              <a:rPr lang="ar-SY" sz="3200" b="1" dirty="0" smtClean="0">
                <a:solidFill>
                  <a:schemeClr val="bg1"/>
                </a:solidFill>
              </a:rPr>
              <a:t>فرنسيس وبرناردوس يطوفان شوارع أسيزي لابسين الثوب الخشن (المسح) وذلك بعد أن تخليا عن جميع الغنى ومجد العالم</a:t>
            </a:r>
            <a:r>
              <a:rPr lang="ar-SY" b="1" dirty="0" smtClean="0">
                <a:solidFill>
                  <a:schemeClr val="bg1"/>
                </a:solidFill>
              </a:rPr>
              <a:t>.</a:t>
            </a:r>
            <a:endParaRPr lang="en-GB" b="1" dirty="0">
              <a:solidFill>
                <a:schemeClr val="bg1"/>
              </a:solidFill>
            </a:endParaRPr>
          </a:p>
        </p:txBody>
      </p:sp>
    </p:spTree>
  </p:cSld>
  <p:clrMapOvr>
    <a:masterClrMapping/>
  </p:clrMapOvr>
  <p:transition spd="slow">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5.jpg"/>
          <p:cNvPicPr>
            <a:picLocks noChangeAspect="1"/>
          </p:cNvPicPr>
          <p:nvPr/>
        </p:nvPicPr>
        <p:blipFill>
          <a:blip r:embed="rId2" cstate="print"/>
          <a:stretch>
            <a:fillRect/>
          </a:stretch>
        </p:blipFill>
        <p:spPr>
          <a:xfrm>
            <a:off x="0" y="0"/>
            <a:ext cx="9144001" cy="5357826"/>
          </a:xfrm>
          <a:prstGeom prst="rect">
            <a:avLst/>
          </a:prstGeom>
        </p:spPr>
      </p:pic>
      <p:sp>
        <p:nvSpPr>
          <p:cNvPr id="3" name="TextBox 2"/>
          <p:cNvSpPr txBox="1"/>
          <p:nvPr/>
        </p:nvSpPr>
        <p:spPr>
          <a:xfrm>
            <a:off x="0" y="5357826"/>
            <a:ext cx="9144000" cy="1569660"/>
          </a:xfrm>
          <a:prstGeom prst="rect">
            <a:avLst/>
          </a:prstGeom>
          <a:solidFill>
            <a:srgbClr val="92D050"/>
          </a:solidFill>
        </p:spPr>
        <p:txBody>
          <a:bodyPr wrap="square" rtlCol="0">
            <a:spAutoFit/>
          </a:bodyPr>
          <a:lstStyle/>
          <a:p>
            <a:pPr algn="r" rtl="1"/>
            <a:r>
              <a:rPr lang="ar-SY" sz="3200" b="1" dirty="0" smtClean="0">
                <a:solidFill>
                  <a:srgbClr val="002060"/>
                </a:solidFill>
              </a:rPr>
              <a:t>”ريفاتورتو“ منطقة بالقرب من مدينة اسيزي في غاية الهدؤ . بنى الصديقان كوخا من أغصان الشجر وأخذا يقضيان النهار في العمل وفي الصلاة والتأمل. </a:t>
            </a:r>
            <a:endParaRPr lang="en-GB" sz="3200" b="1" dirty="0">
              <a:solidFill>
                <a:srgbClr val="002060"/>
              </a:solidFill>
            </a:endParaRPr>
          </a:p>
        </p:txBody>
      </p:sp>
    </p:spTree>
  </p:cSld>
  <p:clrMapOvr>
    <a:masterClrMapping/>
  </p:clrMapOvr>
  <p:transition spd="slow">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6.jpg"/>
          <p:cNvPicPr>
            <a:picLocks noChangeAspect="1"/>
          </p:cNvPicPr>
          <p:nvPr/>
        </p:nvPicPr>
        <p:blipFill>
          <a:blip r:embed="rId2" cstate="print"/>
          <a:stretch>
            <a:fillRect/>
          </a:stretch>
        </p:blipFill>
        <p:spPr>
          <a:xfrm>
            <a:off x="0" y="0"/>
            <a:ext cx="9144000" cy="5286388"/>
          </a:xfrm>
          <a:prstGeom prst="rect">
            <a:avLst/>
          </a:prstGeom>
        </p:spPr>
      </p:pic>
      <p:sp>
        <p:nvSpPr>
          <p:cNvPr id="3" name="TextBox 2"/>
          <p:cNvSpPr txBox="1"/>
          <p:nvPr/>
        </p:nvSpPr>
        <p:spPr>
          <a:xfrm>
            <a:off x="0" y="5286388"/>
            <a:ext cx="9144000" cy="1569660"/>
          </a:xfrm>
          <a:prstGeom prst="rect">
            <a:avLst/>
          </a:prstGeom>
          <a:solidFill>
            <a:srgbClr val="FFC000"/>
          </a:solidFill>
        </p:spPr>
        <p:txBody>
          <a:bodyPr wrap="square" rtlCol="0">
            <a:spAutoFit/>
          </a:bodyPr>
          <a:lstStyle/>
          <a:p>
            <a:pPr algn="r" rtl="1"/>
            <a:r>
              <a:rPr lang="ar-SY" sz="3200" b="1" dirty="0" smtClean="0">
                <a:solidFill>
                  <a:srgbClr val="002060"/>
                </a:solidFill>
              </a:rPr>
              <a:t>وتوجه الى ريفاتورتو شبان آخرون كانت احدثت الأموال فيهم فراغا كبيرا فاعتنقوا حياة الفقر والتوبة ولبسوا الثوب الخشن من الخيش وامتلأت قلوبهم فرحا وسعادة</a:t>
            </a:r>
            <a:endParaRPr lang="en-GB" sz="3200" b="1" dirty="0">
              <a:solidFill>
                <a:srgbClr val="002060"/>
              </a:solidFill>
            </a:endParaRPr>
          </a:p>
        </p:txBody>
      </p:sp>
    </p:spTree>
  </p:cSld>
  <p:clrMapOvr>
    <a:masterClrMapping/>
  </p:clrMapOvr>
  <p:transition spd="slow">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7.jpg"/>
          <p:cNvPicPr>
            <a:picLocks noChangeAspect="1"/>
          </p:cNvPicPr>
          <p:nvPr/>
        </p:nvPicPr>
        <p:blipFill>
          <a:blip r:embed="rId2" cstate="print"/>
          <a:stretch>
            <a:fillRect/>
          </a:stretch>
        </p:blipFill>
        <p:spPr>
          <a:xfrm>
            <a:off x="0" y="0"/>
            <a:ext cx="9144000" cy="5786454"/>
          </a:xfrm>
          <a:prstGeom prst="rect">
            <a:avLst/>
          </a:prstGeom>
        </p:spPr>
      </p:pic>
      <p:sp>
        <p:nvSpPr>
          <p:cNvPr id="3" name="TextBox 2"/>
          <p:cNvSpPr txBox="1"/>
          <p:nvPr/>
        </p:nvSpPr>
        <p:spPr>
          <a:xfrm>
            <a:off x="0" y="5786454"/>
            <a:ext cx="9144000" cy="1077218"/>
          </a:xfrm>
          <a:prstGeom prst="rect">
            <a:avLst/>
          </a:prstGeom>
          <a:solidFill>
            <a:schemeClr val="accent6">
              <a:lumMod val="50000"/>
            </a:schemeClr>
          </a:solidFill>
        </p:spPr>
        <p:txBody>
          <a:bodyPr wrap="square" rtlCol="0">
            <a:spAutoFit/>
          </a:bodyPr>
          <a:lstStyle/>
          <a:p>
            <a:pPr algn="r" rtl="1"/>
            <a:r>
              <a:rPr lang="ar-SY" sz="3200" b="1" dirty="0" smtClean="0">
                <a:solidFill>
                  <a:schemeClr val="bg1"/>
                </a:solidFill>
              </a:rPr>
              <a:t>ولما تخلى فرنسيس عن كل شيء وأصبح فقيرا من اجل الله والأنسان الحر اخذ يعتني بأخوته الفقراء ويوزع عليهم الخبز الذي حصل عليه</a:t>
            </a:r>
            <a:endParaRPr lang="en-GB" sz="3200" b="1" dirty="0">
              <a:solidFill>
                <a:schemeClr val="bg1"/>
              </a:solidFill>
            </a:endParaRPr>
          </a:p>
        </p:txBody>
      </p:sp>
    </p:spTree>
  </p:cSld>
  <p:clrMapOvr>
    <a:masterClrMapping/>
  </p:clrMapOvr>
  <p:transition spd="slow">
    <p:pull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8.jpg"/>
          <p:cNvPicPr>
            <a:picLocks noChangeAspect="1"/>
          </p:cNvPicPr>
          <p:nvPr/>
        </p:nvPicPr>
        <p:blipFill>
          <a:blip r:embed="rId2" cstate="print"/>
          <a:stretch>
            <a:fillRect/>
          </a:stretch>
        </p:blipFill>
        <p:spPr>
          <a:xfrm>
            <a:off x="2166" y="0"/>
            <a:ext cx="9141834" cy="5786454"/>
          </a:xfrm>
          <a:prstGeom prst="rect">
            <a:avLst/>
          </a:prstGeom>
        </p:spPr>
      </p:pic>
      <p:sp>
        <p:nvSpPr>
          <p:cNvPr id="3" name="TextBox 2"/>
          <p:cNvSpPr txBox="1"/>
          <p:nvPr/>
        </p:nvSpPr>
        <p:spPr>
          <a:xfrm>
            <a:off x="0" y="5786454"/>
            <a:ext cx="9144000" cy="1077218"/>
          </a:xfrm>
          <a:prstGeom prst="rect">
            <a:avLst/>
          </a:prstGeom>
          <a:solidFill>
            <a:schemeClr val="accent2">
              <a:lumMod val="50000"/>
            </a:schemeClr>
          </a:solidFill>
        </p:spPr>
        <p:txBody>
          <a:bodyPr wrap="square" rtlCol="0">
            <a:spAutoFit/>
          </a:bodyPr>
          <a:lstStyle/>
          <a:p>
            <a:pPr algn="r" rtl="1"/>
            <a:r>
              <a:rPr lang="ar-SY" sz="3200" b="1" dirty="0" smtClean="0">
                <a:solidFill>
                  <a:srgbClr val="FFFF00"/>
                </a:solidFill>
              </a:rPr>
              <a:t>وبصلواته الحارة كان يشفي المرضى والكسحان والعميان بوضع يديه عليهم</a:t>
            </a:r>
            <a:endParaRPr lang="en-GB" sz="3200" b="1" dirty="0">
              <a:solidFill>
                <a:srgbClr val="FFFF00"/>
              </a:solidFill>
            </a:endParaRPr>
          </a:p>
        </p:txBody>
      </p:sp>
    </p:spTree>
  </p:cSld>
  <p:clrMapOvr>
    <a:masterClrMapping/>
  </p:clrMapOvr>
  <p:transition spd="slow">
    <p:pull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9.jpg"/>
          <p:cNvPicPr>
            <a:picLocks noChangeAspect="1"/>
          </p:cNvPicPr>
          <p:nvPr/>
        </p:nvPicPr>
        <p:blipFill>
          <a:blip r:embed="rId2" cstate="print"/>
          <a:stretch>
            <a:fillRect/>
          </a:stretch>
        </p:blipFill>
        <p:spPr>
          <a:xfrm>
            <a:off x="0" y="0"/>
            <a:ext cx="9144000" cy="5786454"/>
          </a:xfrm>
          <a:prstGeom prst="rect">
            <a:avLst/>
          </a:prstGeom>
        </p:spPr>
      </p:pic>
      <p:sp>
        <p:nvSpPr>
          <p:cNvPr id="3" name="TextBox 2"/>
          <p:cNvSpPr txBox="1"/>
          <p:nvPr/>
        </p:nvSpPr>
        <p:spPr>
          <a:xfrm>
            <a:off x="0" y="5786454"/>
            <a:ext cx="9144000" cy="1077218"/>
          </a:xfrm>
          <a:prstGeom prst="rect">
            <a:avLst/>
          </a:prstGeom>
          <a:solidFill>
            <a:schemeClr val="accent2">
              <a:lumMod val="50000"/>
            </a:schemeClr>
          </a:solidFill>
        </p:spPr>
        <p:txBody>
          <a:bodyPr wrap="square" rtlCol="0">
            <a:spAutoFit/>
          </a:bodyPr>
          <a:lstStyle/>
          <a:p>
            <a:pPr algn="r" rtl="1"/>
            <a:r>
              <a:rPr lang="ar-SY" sz="3200" b="1" dirty="0" smtClean="0">
                <a:solidFill>
                  <a:srgbClr val="FFFF00"/>
                </a:solidFill>
              </a:rPr>
              <a:t>وكانت هذه الجماعة تعتني بالمرضى والمهملين الذين لا عون لهم وترى فيهم صورة المسيح المتألم</a:t>
            </a:r>
            <a:endParaRPr lang="en-GB" sz="3200" b="1" dirty="0">
              <a:solidFill>
                <a:srgbClr val="FFFF00"/>
              </a:solidFill>
            </a:endParaRPr>
          </a:p>
        </p:txBody>
      </p:sp>
    </p:spTree>
  </p:cSld>
  <p:clrMapOvr>
    <a:masterClrMapping/>
  </p:clrMapOvr>
  <p:transition spd="slow">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20.jpg"/>
          <p:cNvPicPr>
            <a:picLocks noChangeAspect="1"/>
          </p:cNvPicPr>
          <p:nvPr/>
        </p:nvPicPr>
        <p:blipFill>
          <a:blip r:embed="rId2" cstate="print"/>
          <a:stretch>
            <a:fillRect/>
          </a:stretch>
        </p:blipFill>
        <p:spPr>
          <a:xfrm>
            <a:off x="0" y="0"/>
            <a:ext cx="9144000" cy="5286388"/>
          </a:xfrm>
          <a:prstGeom prst="rect">
            <a:avLst/>
          </a:prstGeom>
        </p:spPr>
      </p:pic>
      <p:sp>
        <p:nvSpPr>
          <p:cNvPr id="3" name="TextBox 2"/>
          <p:cNvSpPr txBox="1"/>
          <p:nvPr/>
        </p:nvSpPr>
        <p:spPr>
          <a:xfrm>
            <a:off x="0" y="5286388"/>
            <a:ext cx="9144000" cy="1569660"/>
          </a:xfrm>
          <a:prstGeom prst="rect">
            <a:avLst/>
          </a:prstGeom>
          <a:solidFill>
            <a:srgbClr val="FFFF00"/>
          </a:solidFill>
        </p:spPr>
        <p:txBody>
          <a:bodyPr wrap="square" rtlCol="0">
            <a:spAutoFit/>
          </a:bodyPr>
          <a:lstStyle/>
          <a:p>
            <a:pPr algn="r" rtl="1"/>
            <a:r>
              <a:rPr lang="ar-SY" sz="3200" b="1" dirty="0" smtClean="0">
                <a:solidFill>
                  <a:schemeClr val="accent2">
                    <a:lumMod val="50000"/>
                  </a:schemeClr>
                </a:solidFill>
              </a:rPr>
              <a:t>عندما اصبحوا كالرسل اثنتي عشر راهبا كتب لهم فرنسيس دستورا وهو القانون المأخوذ من الأنجيل في 23 مادة ثم قدموه للبابا انوتشينيوس الثالث للموافقة عليه.</a:t>
            </a:r>
            <a:endParaRPr lang="en-GB" sz="3200" b="1" dirty="0">
              <a:solidFill>
                <a:schemeClr val="accent2">
                  <a:lumMod val="50000"/>
                </a:schemeClr>
              </a:solidFill>
            </a:endParaRPr>
          </a:p>
        </p:txBody>
      </p:sp>
    </p:spTree>
  </p:cSld>
  <p:clrMapOvr>
    <a:masterClrMapping/>
  </p:clrMapOvr>
  <p:transition spd="slow">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21.jpg"/>
          <p:cNvPicPr>
            <a:picLocks noChangeAspect="1"/>
          </p:cNvPicPr>
          <p:nvPr/>
        </p:nvPicPr>
        <p:blipFill>
          <a:blip r:embed="rId2" cstate="print"/>
          <a:stretch>
            <a:fillRect/>
          </a:stretch>
        </p:blipFill>
        <p:spPr>
          <a:xfrm>
            <a:off x="0" y="0"/>
            <a:ext cx="9144000" cy="5286388"/>
          </a:xfrm>
          <a:prstGeom prst="rect">
            <a:avLst/>
          </a:prstGeom>
        </p:spPr>
      </p:pic>
      <p:sp>
        <p:nvSpPr>
          <p:cNvPr id="3" name="TextBox 2"/>
          <p:cNvSpPr txBox="1"/>
          <p:nvPr/>
        </p:nvSpPr>
        <p:spPr>
          <a:xfrm>
            <a:off x="0" y="5286388"/>
            <a:ext cx="9144000" cy="1569660"/>
          </a:xfrm>
          <a:prstGeom prst="rect">
            <a:avLst/>
          </a:prstGeom>
          <a:solidFill>
            <a:srgbClr val="92D050"/>
          </a:solidFill>
        </p:spPr>
        <p:txBody>
          <a:bodyPr wrap="square" rtlCol="0">
            <a:spAutoFit/>
          </a:bodyPr>
          <a:lstStyle/>
          <a:p>
            <a:pPr algn="r" rtl="1"/>
            <a:r>
              <a:rPr lang="ar-SY" sz="3200" b="1" dirty="0" smtClean="0">
                <a:solidFill>
                  <a:schemeClr val="accent2">
                    <a:lumMod val="50000"/>
                  </a:schemeClr>
                </a:solidFill>
              </a:rPr>
              <a:t>” يا قداسة البابا أطلب منكم الموافقة على القوانين التي نستوحي منها والتصريح بأن نبشر بالأنجيل من لا يعرفونه أو كل الذين قد نسوه</a:t>
            </a:r>
            <a:endParaRPr lang="en-GB" sz="3200" b="1" dirty="0">
              <a:solidFill>
                <a:schemeClr val="accent2">
                  <a:lumMod val="50000"/>
                </a:schemeClr>
              </a:solidFill>
            </a:endParaRPr>
          </a:p>
        </p:txBody>
      </p:sp>
    </p:spTree>
  </p:cSld>
  <p:clrMapOvr>
    <a:masterClrMapping/>
  </p:clrMapOvr>
  <p:transition spd="slow">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22.jpg"/>
          <p:cNvPicPr>
            <a:picLocks noChangeAspect="1"/>
          </p:cNvPicPr>
          <p:nvPr/>
        </p:nvPicPr>
        <p:blipFill>
          <a:blip r:embed="rId2" cstate="print"/>
          <a:stretch>
            <a:fillRect/>
          </a:stretch>
        </p:blipFill>
        <p:spPr>
          <a:xfrm>
            <a:off x="0" y="0"/>
            <a:ext cx="9144000" cy="5286388"/>
          </a:xfrm>
          <a:prstGeom prst="rect">
            <a:avLst/>
          </a:prstGeom>
        </p:spPr>
      </p:pic>
      <p:sp>
        <p:nvSpPr>
          <p:cNvPr id="3" name="TextBox 2"/>
          <p:cNvSpPr txBox="1"/>
          <p:nvPr/>
        </p:nvSpPr>
        <p:spPr>
          <a:xfrm>
            <a:off x="0" y="5286388"/>
            <a:ext cx="9144000" cy="1569660"/>
          </a:xfrm>
          <a:prstGeom prst="rect">
            <a:avLst/>
          </a:prstGeom>
          <a:solidFill>
            <a:srgbClr val="92D050"/>
          </a:solidFill>
        </p:spPr>
        <p:txBody>
          <a:bodyPr wrap="square" rtlCol="0">
            <a:spAutoFit/>
          </a:bodyPr>
          <a:lstStyle/>
          <a:p>
            <a:pPr algn="r" rtl="1"/>
            <a:r>
              <a:rPr lang="ar-SY" sz="3200" b="1" dirty="0" smtClean="0">
                <a:solidFill>
                  <a:schemeClr val="accent2">
                    <a:lumMod val="50000"/>
                  </a:schemeClr>
                </a:solidFill>
              </a:rPr>
              <a:t>ان البابا وقد أخذته الدهشة والتأثر عرف في ذاك الرجل الشخص الذي قد رآه في الحلم وهو يحمل على كتفيه كنيسة اللاتران المزمعة أن تنهدم . فلبى طلبهم وباركهم</a:t>
            </a:r>
            <a:endParaRPr lang="en-GB" sz="3200" b="1" dirty="0">
              <a:solidFill>
                <a:schemeClr val="accent2">
                  <a:lumMod val="50000"/>
                </a:schemeClr>
              </a:solidFill>
            </a:endParaRPr>
          </a:p>
        </p:txBody>
      </p:sp>
    </p:spTree>
  </p:cSld>
  <p:clrMapOvr>
    <a:masterClrMapping/>
  </p:clrMapOvr>
  <p:transition spd="slow">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23.jpg"/>
          <p:cNvPicPr>
            <a:picLocks noChangeAspect="1"/>
          </p:cNvPicPr>
          <p:nvPr/>
        </p:nvPicPr>
        <p:blipFill>
          <a:blip r:embed="rId2" cstate="print"/>
          <a:stretch>
            <a:fillRect/>
          </a:stretch>
        </p:blipFill>
        <p:spPr>
          <a:xfrm>
            <a:off x="-30648" y="0"/>
            <a:ext cx="9174648" cy="5286388"/>
          </a:xfrm>
          <a:prstGeom prst="rect">
            <a:avLst/>
          </a:prstGeom>
        </p:spPr>
      </p:pic>
      <p:sp>
        <p:nvSpPr>
          <p:cNvPr id="3" name="TextBox 2"/>
          <p:cNvSpPr txBox="1"/>
          <p:nvPr/>
        </p:nvSpPr>
        <p:spPr>
          <a:xfrm>
            <a:off x="0" y="5286388"/>
            <a:ext cx="9144000" cy="1569660"/>
          </a:xfrm>
          <a:prstGeom prst="rect">
            <a:avLst/>
          </a:prstGeom>
          <a:solidFill>
            <a:schemeClr val="accent2">
              <a:lumMod val="50000"/>
            </a:schemeClr>
          </a:solidFill>
        </p:spPr>
        <p:txBody>
          <a:bodyPr wrap="square" rtlCol="0">
            <a:spAutoFit/>
          </a:bodyPr>
          <a:lstStyle/>
          <a:p>
            <a:pPr algn="r" rtl="1"/>
            <a:r>
              <a:rPr lang="ar-SY" sz="3200" b="1" dirty="0" smtClean="0">
                <a:solidFill>
                  <a:srgbClr val="FFFF00"/>
                </a:solidFill>
              </a:rPr>
              <a:t>ينصرف الآن فرنسيس الى بناء الكنيسة من خلال شهادة الحياة والتبشير بالأنجيل. فهو يدعو الى الأرتداد الى الله والى التخلي عن المادة والى المصالحة والمحبة الأخوية . فكانت تحيته ”سلام وخير“</a:t>
            </a:r>
            <a:endParaRPr lang="en-GB" sz="3200" b="1" dirty="0">
              <a:solidFill>
                <a:srgbClr val="FFFF00"/>
              </a:solidFill>
            </a:endParaRPr>
          </a:p>
        </p:txBody>
      </p:sp>
    </p:spTree>
  </p:cSld>
  <p:clrMapOvr>
    <a:masterClrMapping/>
  </p:clrMapOvr>
  <p:transition spd="slow">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24.jpg"/>
          <p:cNvPicPr>
            <a:picLocks noChangeAspect="1"/>
          </p:cNvPicPr>
          <p:nvPr/>
        </p:nvPicPr>
        <p:blipFill>
          <a:blip r:embed="rId2" cstate="print"/>
          <a:stretch>
            <a:fillRect/>
          </a:stretch>
        </p:blipFill>
        <p:spPr>
          <a:xfrm>
            <a:off x="0" y="0"/>
            <a:ext cx="9144000" cy="6858000"/>
          </a:xfrm>
          <a:prstGeom prst="rect">
            <a:avLst/>
          </a:prstGeom>
        </p:spPr>
      </p:pic>
      <p:sp>
        <p:nvSpPr>
          <p:cNvPr id="3" name="TextBox 2"/>
          <p:cNvSpPr txBox="1"/>
          <p:nvPr/>
        </p:nvSpPr>
        <p:spPr>
          <a:xfrm>
            <a:off x="0" y="0"/>
            <a:ext cx="2643174" cy="3046988"/>
          </a:xfrm>
          <a:prstGeom prst="rect">
            <a:avLst/>
          </a:prstGeom>
          <a:noFill/>
        </p:spPr>
        <p:txBody>
          <a:bodyPr wrap="square" rtlCol="0">
            <a:spAutoFit/>
          </a:bodyPr>
          <a:lstStyle/>
          <a:p>
            <a:pPr algn="r" rtl="1"/>
            <a:r>
              <a:rPr lang="ar-SY" sz="3200" b="1" dirty="0" smtClean="0">
                <a:solidFill>
                  <a:schemeClr val="accent6">
                    <a:lumMod val="50000"/>
                  </a:schemeClr>
                </a:solidFill>
              </a:rPr>
              <a:t>ماذا ينفع الأنسان لو ربح العالم بأسره وخسر نفسه ؟ واحدة هي ضرورية : </a:t>
            </a:r>
            <a:r>
              <a:rPr lang="ar-LB" sz="3200" b="1" dirty="0" smtClean="0">
                <a:solidFill>
                  <a:schemeClr val="accent6">
                    <a:lumMod val="50000"/>
                  </a:schemeClr>
                </a:solidFill>
              </a:rPr>
              <a:t>محبة الله ومحبة القريب</a:t>
            </a:r>
            <a:endParaRPr lang="en-GB" sz="3200" b="1" dirty="0">
              <a:solidFill>
                <a:schemeClr val="accent6">
                  <a:lumMod val="50000"/>
                </a:schemeClr>
              </a:solidFill>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0" fill="hold"/>
                                        <p:tgtEl>
                                          <p:spTgt spid="3"/>
                                        </p:tgtEl>
                                        <p:attrNameLst>
                                          <p:attrName>ppt_x</p:attrName>
                                        </p:attrNameLst>
                                      </p:cBhvr>
                                      <p:tavLst>
                                        <p:tav tm="0">
                                          <p:val>
                                            <p:strVal val="#ppt_x"/>
                                          </p:val>
                                        </p:tav>
                                        <p:tav tm="100000">
                                          <p:val>
                                            <p:strVal val="#ppt_x"/>
                                          </p:val>
                                        </p:tav>
                                      </p:tavLst>
                                    </p:anim>
                                    <p:anim calcmode="lin" valueType="num">
                                      <p:cBhvr additive="base">
                                        <p:cTn id="8" dur="5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25.jpg"/>
          <p:cNvPicPr>
            <a:picLocks noChangeAspect="1"/>
          </p:cNvPicPr>
          <p:nvPr/>
        </p:nvPicPr>
        <p:blipFill>
          <a:blip r:embed="rId2" cstate="print"/>
          <a:stretch>
            <a:fillRect/>
          </a:stretch>
        </p:blipFill>
        <p:spPr>
          <a:xfrm>
            <a:off x="0" y="0"/>
            <a:ext cx="9144000" cy="5286387"/>
          </a:xfrm>
          <a:prstGeom prst="rect">
            <a:avLst/>
          </a:prstGeom>
        </p:spPr>
      </p:pic>
      <p:sp>
        <p:nvSpPr>
          <p:cNvPr id="3" name="TextBox 2"/>
          <p:cNvSpPr txBox="1"/>
          <p:nvPr/>
        </p:nvSpPr>
        <p:spPr>
          <a:xfrm>
            <a:off x="0" y="5286388"/>
            <a:ext cx="9144000" cy="1569660"/>
          </a:xfrm>
          <a:prstGeom prst="rect">
            <a:avLst/>
          </a:prstGeom>
          <a:solidFill>
            <a:srgbClr val="92D050"/>
          </a:solidFill>
        </p:spPr>
        <p:txBody>
          <a:bodyPr wrap="square" rtlCol="0">
            <a:spAutoFit/>
          </a:bodyPr>
          <a:lstStyle/>
          <a:p>
            <a:pPr algn="r" rtl="1"/>
            <a:r>
              <a:rPr lang="ar-SY" sz="3200" b="1" dirty="0" smtClean="0">
                <a:solidFill>
                  <a:srgbClr val="002060"/>
                </a:solidFill>
              </a:rPr>
              <a:t>كانت هذه الرسالة لجميع البشر وبالتالي أرسل فرنسيس رهبانه الى جميع البلدان من ايطاليا وأوروبا المسيحية ومناطق غير مسيحية : بل قصد هو بنفسه السلطان قائد المسلمين في مصر.</a:t>
            </a:r>
            <a:endParaRPr lang="en-GB" sz="3200" b="1" dirty="0">
              <a:solidFill>
                <a:srgbClr val="002060"/>
              </a:solidFill>
            </a:endParaRPr>
          </a:p>
        </p:txBody>
      </p:sp>
    </p:spTree>
  </p:cSld>
  <p:clrMapOvr>
    <a:masterClrMapping/>
  </p:clrMapOvr>
  <p:transition spd="slow">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26.jpg"/>
          <p:cNvPicPr>
            <a:picLocks noChangeAspect="1"/>
          </p:cNvPicPr>
          <p:nvPr/>
        </p:nvPicPr>
        <p:blipFill>
          <a:blip r:embed="rId2" cstate="print"/>
          <a:stretch>
            <a:fillRect/>
          </a:stretch>
        </p:blipFill>
        <p:spPr>
          <a:xfrm>
            <a:off x="-21680" y="0"/>
            <a:ext cx="9165680" cy="5072074"/>
          </a:xfrm>
          <a:prstGeom prst="rect">
            <a:avLst/>
          </a:prstGeom>
        </p:spPr>
      </p:pic>
      <p:sp>
        <p:nvSpPr>
          <p:cNvPr id="3" name="TextBox 2"/>
          <p:cNvSpPr txBox="1"/>
          <p:nvPr/>
        </p:nvSpPr>
        <p:spPr>
          <a:xfrm>
            <a:off x="0" y="5072074"/>
            <a:ext cx="9144000" cy="1815882"/>
          </a:xfrm>
          <a:prstGeom prst="rect">
            <a:avLst/>
          </a:prstGeom>
          <a:solidFill>
            <a:srgbClr val="92D050"/>
          </a:solidFill>
        </p:spPr>
        <p:txBody>
          <a:bodyPr wrap="square" rtlCol="0">
            <a:spAutoFit/>
          </a:bodyPr>
          <a:lstStyle/>
          <a:p>
            <a:pPr algn="r" rtl="1"/>
            <a:r>
              <a:rPr lang="ar-SY" sz="2800" b="1" dirty="0" smtClean="0">
                <a:solidFill>
                  <a:schemeClr val="accent2">
                    <a:lumMod val="50000"/>
                  </a:schemeClr>
                </a:solidFill>
              </a:rPr>
              <a:t>كان</a:t>
            </a:r>
            <a:r>
              <a:rPr lang="ar-LB" sz="2800" b="1" dirty="0" smtClean="0">
                <a:solidFill>
                  <a:schemeClr val="accent2">
                    <a:lumMod val="50000"/>
                  </a:schemeClr>
                </a:solidFill>
              </a:rPr>
              <a:t> </a:t>
            </a:r>
            <a:r>
              <a:rPr lang="ar-SY" sz="2800" b="1" dirty="0" smtClean="0">
                <a:solidFill>
                  <a:schemeClr val="accent2">
                    <a:lumMod val="50000"/>
                  </a:schemeClr>
                </a:solidFill>
              </a:rPr>
              <a:t>فرنسيس مرهف المشاعر فهو يرى في جميع المخلوقات علامة لجمال الله ويخاطب كل واحد منها :“ قال وهو يلقي العظة الى العصافير : سبحوا الله يا أخوتي الصغار امدحوه على الطعام الذي يرزقكم اياه بوفرة عل</a:t>
            </a:r>
            <a:r>
              <a:rPr lang="ar-LB" sz="2800" b="1" dirty="0" smtClean="0">
                <a:solidFill>
                  <a:schemeClr val="accent2">
                    <a:lumMod val="50000"/>
                  </a:schemeClr>
                </a:solidFill>
              </a:rPr>
              <a:t>ى</a:t>
            </a:r>
            <a:r>
              <a:rPr lang="ar-SY" sz="2800" b="1" dirty="0" smtClean="0">
                <a:solidFill>
                  <a:schemeClr val="accent2">
                    <a:lumMod val="50000"/>
                  </a:schemeClr>
                </a:solidFill>
              </a:rPr>
              <a:t> الريش الذي يلبسكم اياه وعلى الجناحين اللذين بهما تشقون الجو الأزرق !</a:t>
            </a:r>
            <a:r>
              <a:rPr lang="ar-LB" sz="2800" b="1" dirty="0" smtClean="0">
                <a:solidFill>
                  <a:schemeClr val="accent2">
                    <a:lumMod val="50000"/>
                  </a:schemeClr>
                </a:solidFill>
              </a:rPr>
              <a:t> </a:t>
            </a:r>
            <a:r>
              <a:rPr lang="ar-SY" sz="2800" b="1" dirty="0" smtClean="0">
                <a:solidFill>
                  <a:schemeClr val="accent2">
                    <a:lumMod val="50000"/>
                  </a:schemeClr>
                </a:solidFill>
              </a:rPr>
              <a:t>الذي لا حد له</a:t>
            </a:r>
            <a:endParaRPr lang="en-GB" sz="2800" b="1" dirty="0">
              <a:solidFill>
                <a:schemeClr val="accent2">
                  <a:lumMod val="50000"/>
                </a:schemeClr>
              </a:solidFill>
            </a:endParaRPr>
          </a:p>
        </p:txBody>
      </p:sp>
    </p:spTree>
  </p:cSld>
  <p:clrMapOvr>
    <a:masterClrMapping/>
  </p:clrMapOvr>
  <p:transition spd="slow">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27.jpg"/>
          <p:cNvPicPr>
            <a:picLocks noChangeAspect="1"/>
          </p:cNvPicPr>
          <p:nvPr/>
        </p:nvPicPr>
        <p:blipFill>
          <a:blip r:embed="rId2" cstate="print"/>
          <a:stretch>
            <a:fillRect/>
          </a:stretch>
        </p:blipFill>
        <p:spPr>
          <a:xfrm>
            <a:off x="0" y="0"/>
            <a:ext cx="9144000" cy="5286388"/>
          </a:xfrm>
          <a:prstGeom prst="rect">
            <a:avLst/>
          </a:prstGeom>
        </p:spPr>
      </p:pic>
      <p:sp>
        <p:nvSpPr>
          <p:cNvPr id="3" name="TextBox 2"/>
          <p:cNvSpPr txBox="1"/>
          <p:nvPr/>
        </p:nvSpPr>
        <p:spPr>
          <a:xfrm>
            <a:off x="0" y="5286388"/>
            <a:ext cx="9144000" cy="1569660"/>
          </a:xfrm>
          <a:prstGeom prst="rect">
            <a:avLst/>
          </a:prstGeom>
          <a:solidFill>
            <a:srgbClr val="FFFF00"/>
          </a:solidFill>
        </p:spPr>
        <p:txBody>
          <a:bodyPr wrap="square" rtlCol="0">
            <a:spAutoFit/>
          </a:bodyPr>
          <a:lstStyle/>
          <a:p>
            <a:pPr algn="r" rtl="1"/>
            <a:r>
              <a:rPr lang="ar-SY" sz="3200" b="1" dirty="0" smtClean="0">
                <a:solidFill>
                  <a:schemeClr val="accent2">
                    <a:lumMod val="50000"/>
                  </a:schemeClr>
                </a:solidFill>
              </a:rPr>
              <a:t>وأنت يا أخي الذئب لماذا تثير الشغب في المنطقة</a:t>
            </a:r>
            <a:r>
              <a:rPr lang="en-US" sz="3200" b="1" dirty="0" smtClean="0">
                <a:solidFill>
                  <a:schemeClr val="accent2">
                    <a:lumMod val="50000"/>
                  </a:schemeClr>
                </a:solidFill>
              </a:rPr>
              <a:t>  </a:t>
            </a:r>
            <a:r>
              <a:rPr lang="ar-SY" sz="3200" b="1" dirty="0" smtClean="0">
                <a:solidFill>
                  <a:schemeClr val="accent2">
                    <a:lumMod val="50000"/>
                  </a:schemeClr>
                </a:solidFill>
              </a:rPr>
              <a:t>؟ آمرك باسم يسوع ألا تؤذي أحدا بعد الآن ! ف</a:t>
            </a:r>
            <a:r>
              <a:rPr lang="ar-LB" sz="3200" b="1" dirty="0" smtClean="0">
                <a:solidFill>
                  <a:schemeClr val="accent2">
                    <a:lumMod val="50000"/>
                  </a:schemeClr>
                </a:solidFill>
              </a:rPr>
              <a:t>أ</a:t>
            </a:r>
            <a:r>
              <a:rPr lang="ar-SY" sz="3200" b="1" dirty="0" smtClean="0">
                <a:solidFill>
                  <a:schemeClr val="accent2">
                    <a:lumMod val="50000"/>
                  </a:schemeClr>
                </a:solidFill>
              </a:rPr>
              <a:t>صبح الذئب داجنا وديعا وكان يصاحب فرنسيس في تنقله وكان الأطفال يلاطفونه ويلاعبونه بلا خوف.</a:t>
            </a:r>
            <a:r>
              <a:rPr lang="en-US" sz="3200" b="1" dirty="0" smtClean="0">
                <a:solidFill>
                  <a:schemeClr val="accent2">
                    <a:lumMod val="50000"/>
                  </a:schemeClr>
                </a:solidFill>
              </a:rPr>
              <a:t> </a:t>
            </a:r>
            <a:r>
              <a:rPr lang="ar-SY" sz="3200" b="1" dirty="0" smtClean="0">
                <a:solidFill>
                  <a:srgbClr val="FFFF00"/>
                </a:solidFill>
              </a:rPr>
              <a:t> </a:t>
            </a:r>
            <a:endParaRPr lang="en-GB" sz="3200" b="1" dirty="0">
              <a:solidFill>
                <a:srgbClr val="FFFF00"/>
              </a:solidFill>
            </a:endParaRPr>
          </a:p>
        </p:txBody>
      </p:sp>
    </p:spTree>
  </p:cSld>
  <p:clrMapOvr>
    <a:masterClrMapping/>
  </p:clrMapOvr>
  <p:transition spd="slow">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28.jpg"/>
          <p:cNvPicPr>
            <a:picLocks noChangeAspect="1"/>
          </p:cNvPicPr>
          <p:nvPr/>
        </p:nvPicPr>
        <p:blipFill>
          <a:blip r:embed="rId2" cstate="print"/>
          <a:stretch>
            <a:fillRect/>
          </a:stretch>
        </p:blipFill>
        <p:spPr>
          <a:xfrm>
            <a:off x="0" y="0"/>
            <a:ext cx="9144000" cy="6858000"/>
          </a:xfrm>
          <a:prstGeom prst="rect">
            <a:avLst/>
          </a:prstGeom>
        </p:spPr>
      </p:pic>
      <p:sp>
        <p:nvSpPr>
          <p:cNvPr id="3" name="TextBox 2"/>
          <p:cNvSpPr txBox="1"/>
          <p:nvPr/>
        </p:nvSpPr>
        <p:spPr>
          <a:xfrm>
            <a:off x="0" y="0"/>
            <a:ext cx="7000892" cy="2062103"/>
          </a:xfrm>
          <a:prstGeom prst="rect">
            <a:avLst/>
          </a:prstGeom>
          <a:noFill/>
        </p:spPr>
        <p:txBody>
          <a:bodyPr wrap="square" rtlCol="0">
            <a:spAutoFit/>
          </a:bodyPr>
          <a:lstStyle/>
          <a:p>
            <a:pPr algn="r" rtl="1"/>
            <a:r>
              <a:rPr lang="ar-SY" sz="3200" b="1" dirty="0" smtClean="0">
                <a:solidFill>
                  <a:srgbClr val="FFFF00"/>
                </a:solidFill>
              </a:rPr>
              <a:t>بالقرب من بلدة غريتشيو كانت توجد مغارة . وفي 1223 أراد فرنسيس أن يمثل حادث ميلاد المسيح كما هو في الحقيقة وبنى مذودا , وجاء الناس من كل جهة ولم يكن ينقص الا الطفل</a:t>
            </a:r>
            <a:endParaRPr lang="en-GB" sz="3200" b="1" dirty="0">
              <a:solidFill>
                <a:srgbClr val="FFFF00"/>
              </a:solidFill>
            </a:endParaRPr>
          </a:p>
        </p:txBody>
      </p:sp>
    </p:spTree>
  </p:cSld>
  <p:clrMapOvr>
    <a:masterClrMapping/>
  </p:clrMapOvr>
  <p:transition spd="slow">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0.jpg"/>
          <p:cNvPicPr>
            <a:picLocks noChangeAspect="1"/>
          </p:cNvPicPr>
          <p:nvPr/>
        </p:nvPicPr>
        <p:blipFill>
          <a:blip r:embed="rId2" cstate="print"/>
          <a:stretch>
            <a:fillRect/>
          </a:stretch>
        </p:blipFill>
        <p:spPr>
          <a:xfrm>
            <a:off x="0" y="0"/>
            <a:ext cx="9144000" cy="5786454"/>
          </a:xfrm>
          <a:prstGeom prst="rect">
            <a:avLst/>
          </a:prstGeom>
        </p:spPr>
      </p:pic>
      <p:sp>
        <p:nvSpPr>
          <p:cNvPr id="3" name="TextBox 2"/>
          <p:cNvSpPr txBox="1"/>
          <p:nvPr/>
        </p:nvSpPr>
        <p:spPr>
          <a:xfrm>
            <a:off x="0" y="5786454"/>
            <a:ext cx="9144000" cy="1077218"/>
          </a:xfrm>
          <a:prstGeom prst="rect">
            <a:avLst/>
          </a:prstGeom>
          <a:solidFill>
            <a:srgbClr val="002060"/>
          </a:solidFill>
        </p:spPr>
        <p:txBody>
          <a:bodyPr wrap="square" rtlCol="0">
            <a:spAutoFit/>
          </a:bodyPr>
          <a:lstStyle/>
          <a:p>
            <a:pPr algn="r" rtl="1"/>
            <a:r>
              <a:rPr lang="ar-SY" sz="3200" b="1" dirty="0" smtClean="0">
                <a:solidFill>
                  <a:srgbClr val="FFFF00"/>
                </a:solidFill>
              </a:rPr>
              <a:t>وعند قراءة الأنجيل ظهر بين يدي فرنسيس طفل عجائبي ابتسم له ابتسامة سماوية  وقبله</a:t>
            </a:r>
            <a:endParaRPr lang="en-GB" sz="3200" b="1" dirty="0">
              <a:solidFill>
                <a:srgbClr val="FFFF00"/>
              </a:solidFill>
            </a:endParaRPr>
          </a:p>
        </p:txBody>
      </p:sp>
    </p:spTree>
  </p:cSld>
  <p:clrMapOvr>
    <a:masterClrMapping/>
  </p:clrMapOvr>
  <p:transition spd="slow">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29.jpg"/>
          <p:cNvPicPr>
            <a:picLocks noChangeAspect="1"/>
          </p:cNvPicPr>
          <p:nvPr/>
        </p:nvPicPr>
        <p:blipFill>
          <a:blip r:embed="rId2" cstate="print"/>
          <a:stretch>
            <a:fillRect/>
          </a:stretch>
        </p:blipFill>
        <p:spPr>
          <a:xfrm>
            <a:off x="0" y="0"/>
            <a:ext cx="9144000" cy="5286388"/>
          </a:xfrm>
          <a:prstGeom prst="rect">
            <a:avLst/>
          </a:prstGeom>
        </p:spPr>
      </p:pic>
      <p:sp>
        <p:nvSpPr>
          <p:cNvPr id="4" name="TextBox 3"/>
          <p:cNvSpPr txBox="1"/>
          <p:nvPr/>
        </p:nvSpPr>
        <p:spPr>
          <a:xfrm>
            <a:off x="0" y="5286388"/>
            <a:ext cx="9144000" cy="1569660"/>
          </a:xfrm>
          <a:prstGeom prst="rect">
            <a:avLst/>
          </a:prstGeom>
          <a:solidFill>
            <a:srgbClr val="92D050"/>
          </a:solidFill>
        </p:spPr>
        <p:txBody>
          <a:bodyPr wrap="square" rtlCol="0">
            <a:spAutoFit/>
          </a:bodyPr>
          <a:lstStyle/>
          <a:p>
            <a:pPr algn="r" rtl="1"/>
            <a:r>
              <a:rPr lang="ar-SY" sz="3200" b="1" dirty="0" smtClean="0">
                <a:solidFill>
                  <a:srgbClr val="002060"/>
                </a:solidFill>
              </a:rPr>
              <a:t>وكان فرنسيس يصلي امام يسوع المصلوب ويقول ” امنحني يا رب ان أشاركك في آلامك المبرحة لكي اشاركك أيضا في أفراحك في النعيم .</a:t>
            </a:r>
            <a:endParaRPr lang="en-GB" sz="3200" b="1" dirty="0">
              <a:solidFill>
                <a:srgbClr val="002060"/>
              </a:solidFill>
            </a:endParaRPr>
          </a:p>
        </p:txBody>
      </p:sp>
    </p:spTree>
  </p:cSld>
  <p:clrMapOvr>
    <a:masterClrMapping/>
  </p:clrMapOvr>
  <p:transition spd="slow">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1.jpg"/>
          <p:cNvPicPr>
            <a:picLocks noChangeAspect="1"/>
          </p:cNvPicPr>
          <p:nvPr/>
        </p:nvPicPr>
        <p:blipFill>
          <a:blip r:embed="rId2" cstate="print"/>
          <a:stretch>
            <a:fillRect/>
          </a:stretch>
        </p:blipFill>
        <p:spPr>
          <a:xfrm>
            <a:off x="0" y="0"/>
            <a:ext cx="9144000" cy="6858000"/>
          </a:xfrm>
          <a:prstGeom prst="rect">
            <a:avLst/>
          </a:prstGeom>
        </p:spPr>
      </p:pic>
      <p:sp>
        <p:nvSpPr>
          <p:cNvPr id="3" name="TextBox 2"/>
          <p:cNvSpPr txBox="1"/>
          <p:nvPr/>
        </p:nvSpPr>
        <p:spPr>
          <a:xfrm>
            <a:off x="0" y="5786454"/>
            <a:ext cx="9144000" cy="1077218"/>
          </a:xfrm>
          <a:prstGeom prst="rect">
            <a:avLst/>
          </a:prstGeom>
          <a:noFill/>
        </p:spPr>
        <p:txBody>
          <a:bodyPr wrap="square" rtlCol="0">
            <a:spAutoFit/>
          </a:bodyPr>
          <a:lstStyle/>
          <a:p>
            <a:pPr algn="r" rtl="1"/>
            <a:r>
              <a:rPr lang="ar-SY" sz="3200" b="1" dirty="0" smtClean="0">
                <a:solidFill>
                  <a:srgbClr val="FFFF00"/>
                </a:solidFill>
              </a:rPr>
              <a:t>وعلى جبل فيرنا يصبح مطلبه ملحا . وفي احدى الليالي استجيب طلبه</a:t>
            </a:r>
            <a:endParaRPr lang="en-GB" sz="3200" b="1" dirty="0">
              <a:solidFill>
                <a:srgbClr val="FFFF00"/>
              </a:solidFill>
            </a:endParaRPr>
          </a:p>
        </p:txBody>
      </p:sp>
    </p:spTree>
  </p:cSld>
  <p:clrMapOvr>
    <a:masterClrMapping/>
  </p:clrMapOvr>
  <p:transition spd="slow">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2.jpg"/>
          <p:cNvPicPr>
            <a:picLocks noChangeAspect="1"/>
          </p:cNvPicPr>
          <p:nvPr/>
        </p:nvPicPr>
        <p:blipFill>
          <a:blip r:embed="rId2" cstate="print"/>
          <a:stretch>
            <a:fillRect/>
          </a:stretch>
        </p:blipFill>
        <p:spPr>
          <a:xfrm>
            <a:off x="0" y="0"/>
            <a:ext cx="9144000" cy="5286388"/>
          </a:xfrm>
          <a:prstGeom prst="rect">
            <a:avLst/>
          </a:prstGeom>
        </p:spPr>
      </p:pic>
      <p:sp>
        <p:nvSpPr>
          <p:cNvPr id="4" name="TextBox 3"/>
          <p:cNvSpPr txBox="1"/>
          <p:nvPr/>
        </p:nvSpPr>
        <p:spPr>
          <a:xfrm>
            <a:off x="0" y="5286388"/>
            <a:ext cx="9144000" cy="1569660"/>
          </a:xfrm>
          <a:prstGeom prst="rect">
            <a:avLst/>
          </a:prstGeom>
          <a:solidFill>
            <a:srgbClr val="002060"/>
          </a:solidFill>
        </p:spPr>
        <p:txBody>
          <a:bodyPr wrap="square" rtlCol="0">
            <a:spAutoFit/>
          </a:bodyPr>
          <a:lstStyle/>
          <a:p>
            <a:pPr algn="r" rtl="1"/>
            <a:r>
              <a:rPr lang="ar-SY" sz="3200" b="1" dirty="0" smtClean="0">
                <a:solidFill>
                  <a:srgbClr val="FFFF00"/>
                </a:solidFill>
              </a:rPr>
              <a:t>ظهر له يسوع المصلوب فانبثقت من جراحاته خمس حزم ضوئية واخترقت يديه وجنبه . وكان ذلك في عيد ارتفاع الصليب في 14 ايلول  سبتمبر  1224 </a:t>
            </a:r>
            <a:endParaRPr lang="en-GB" sz="3200" b="1" dirty="0">
              <a:solidFill>
                <a:srgbClr val="FFFF00"/>
              </a:solidFill>
            </a:endParaRPr>
          </a:p>
        </p:txBody>
      </p:sp>
    </p:spTree>
  </p:cSld>
  <p:clrMapOvr>
    <a:masterClrMapping/>
  </p:clrMapOvr>
  <p:transition spd="slow">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3.jpg"/>
          <p:cNvPicPr>
            <a:picLocks noChangeAspect="1"/>
          </p:cNvPicPr>
          <p:nvPr/>
        </p:nvPicPr>
        <p:blipFill>
          <a:blip r:embed="rId2" cstate="print"/>
          <a:stretch>
            <a:fillRect/>
          </a:stretch>
        </p:blipFill>
        <p:spPr>
          <a:xfrm>
            <a:off x="4170" y="0"/>
            <a:ext cx="9139830" cy="6858000"/>
          </a:xfrm>
          <a:prstGeom prst="rect">
            <a:avLst/>
          </a:prstGeom>
        </p:spPr>
      </p:pic>
    </p:spTree>
  </p:cSld>
  <p:clrMapOvr>
    <a:masterClrMapping/>
  </p:clrMapOvr>
  <p:transition spd="slow">
    <p:wheel spokes="3"/>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4.jpg"/>
          <p:cNvPicPr>
            <a:picLocks noChangeAspect="1"/>
          </p:cNvPicPr>
          <p:nvPr/>
        </p:nvPicPr>
        <p:blipFill>
          <a:blip r:embed="rId2" cstate="print"/>
          <a:stretch>
            <a:fillRect/>
          </a:stretch>
        </p:blipFill>
        <p:spPr>
          <a:xfrm>
            <a:off x="1" y="0"/>
            <a:ext cx="9144000" cy="5572140"/>
          </a:xfrm>
          <a:prstGeom prst="rect">
            <a:avLst/>
          </a:prstGeom>
        </p:spPr>
      </p:pic>
      <p:sp>
        <p:nvSpPr>
          <p:cNvPr id="3" name="TextBox 2"/>
          <p:cNvSpPr txBox="1"/>
          <p:nvPr/>
        </p:nvSpPr>
        <p:spPr>
          <a:xfrm>
            <a:off x="0" y="5500702"/>
            <a:ext cx="9144000" cy="1384995"/>
          </a:xfrm>
          <a:prstGeom prst="rect">
            <a:avLst/>
          </a:prstGeom>
          <a:solidFill>
            <a:srgbClr val="92D050"/>
          </a:solidFill>
        </p:spPr>
        <p:txBody>
          <a:bodyPr wrap="square" rtlCol="0">
            <a:spAutoFit/>
          </a:bodyPr>
          <a:lstStyle/>
          <a:p>
            <a:pPr algn="r" rtl="1"/>
            <a:r>
              <a:rPr lang="ar-SY" sz="2800" b="1" dirty="0" smtClean="0">
                <a:solidFill>
                  <a:srgbClr val="002060"/>
                </a:solidFill>
              </a:rPr>
              <a:t>عاش فرنسيس وهو يشتاق الى الأتحاد الدائم بمن أعطى لحياته معنى . وقد أتى معلمه ليخلصه من قيود الجسد وفي 3 اكتوبر تشرين الأول 1229 كان ابن 47 عاما فقط وتقبل الرب الآتي فرحا مسرورا بل متغنيا  </a:t>
            </a:r>
            <a:endParaRPr lang="en-GB" sz="2800" b="1" dirty="0">
              <a:solidFill>
                <a:srgbClr val="002060"/>
              </a:solidFill>
            </a:endParaRPr>
          </a:p>
        </p:txBody>
      </p:sp>
    </p:spTree>
  </p:cSld>
  <p:clrMapOvr>
    <a:masterClrMapping/>
  </p:clrMapOvr>
  <p:transition spd="slow">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5.jpg"/>
          <p:cNvPicPr>
            <a:picLocks noChangeAspect="1"/>
          </p:cNvPicPr>
          <p:nvPr/>
        </p:nvPicPr>
        <p:blipFill>
          <a:blip r:embed="rId2" cstate="print"/>
          <a:stretch>
            <a:fillRect/>
          </a:stretch>
        </p:blipFill>
        <p:spPr>
          <a:xfrm>
            <a:off x="0" y="0"/>
            <a:ext cx="9144000" cy="5786454"/>
          </a:xfrm>
          <a:prstGeom prst="rect">
            <a:avLst/>
          </a:prstGeom>
        </p:spPr>
      </p:pic>
      <p:sp>
        <p:nvSpPr>
          <p:cNvPr id="3" name="TextBox 2"/>
          <p:cNvSpPr txBox="1"/>
          <p:nvPr/>
        </p:nvSpPr>
        <p:spPr>
          <a:xfrm>
            <a:off x="0" y="5786454"/>
            <a:ext cx="9144000" cy="1077218"/>
          </a:xfrm>
          <a:prstGeom prst="rect">
            <a:avLst/>
          </a:prstGeom>
          <a:solidFill>
            <a:srgbClr val="92D050"/>
          </a:solidFill>
        </p:spPr>
        <p:txBody>
          <a:bodyPr wrap="square" rtlCol="0">
            <a:spAutoFit/>
          </a:bodyPr>
          <a:lstStyle/>
          <a:p>
            <a:pPr algn="r" rtl="1"/>
            <a:r>
              <a:rPr lang="ar-SY" sz="3200" b="1" dirty="0" smtClean="0">
                <a:solidFill>
                  <a:schemeClr val="accent2">
                    <a:lumMod val="50000"/>
                  </a:schemeClr>
                </a:solidFill>
              </a:rPr>
              <a:t>ايها العلي القدير والرب الصالح لك الحمد والمجد والشرف والبركات كلها بك وحدك ايها العلي تليق ولا انسان أهل للتفوه باسمك</a:t>
            </a:r>
            <a:endParaRPr lang="en-GB" sz="3200" b="1" dirty="0">
              <a:solidFill>
                <a:schemeClr val="accent2">
                  <a:lumMod val="50000"/>
                </a:schemeClr>
              </a:solidFill>
            </a:endParaRPr>
          </a:p>
        </p:txBody>
      </p:sp>
    </p:spTree>
  </p:cSld>
  <p:clrMapOvr>
    <a:masterClrMapping/>
  </p:clrMapOvr>
  <p:transition spd="slow">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6.jpg"/>
          <p:cNvPicPr>
            <a:picLocks noChangeAspect="1"/>
          </p:cNvPicPr>
          <p:nvPr/>
        </p:nvPicPr>
        <p:blipFill>
          <a:blip r:embed="rId2" cstate="print"/>
          <a:stretch>
            <a:fillRect/>
          </a:stretch>
        </p:blipFill>
        <p:spPr>
          <a:xfrm>
            <a:off x="0" y="0"/>
            <a:ext cx="9144000" cy="6858000"/>
          </a:xfrm>
          <a:prstGeom prst="rect">
            <a:avLst/>
          </a:prstGeom>
        </p:spPr>
      </p:pic>
      <p:sp>
        <p:nvSpPr>
          <p:cNvPr id="3" name="TextBox 2"/>
          <p:cNvSpPr txBox="1"/>
          <p:nvPr/>
        </p:nvSpPr>
        <p:spPr>
          <a:xfrm>
            <a:off x="0" y="0"/>
            <a:ext cx="9144000" cy="1569660"/>
          </a:xfrm>
          <a:prstGeom prst="rect">
            <a:avLst/>
          </a:prstGeom>
          <a:noFill/>
        </p:spPr>
        <p:txBody>
          <a:bodyPr wrap="square" rtlCol="0">
            <a:spAutoFit/>
          </a:bodyPr>
          <a:lstStyle/>
          <a:p>
            <a:pPr algn="r" rtl="1"/>
            <a:r>
              <a:rPr lang="ar-SY" sz="3200" b="1" dirty="0" smtClean="0">
                <a:solidFill>
                  <a:srgbClr val="FFFF00"/>
                </a:solidFill>
              </a:rPr>
              <a:t>لك التسبيح يا ربي بالأشتراك مع جميع الخلائق وخاصة الشمس اختنا التي بها تنيرنا وتدفئنا فهي جميلة ومشعة وساطعة وهي صورة لك  </a:t>
            </a:r>
            <a:endParaRPr lang="en-GB" sz="3200" b="1" dirty="0">
              <a:solidFill>
                <a:srgbClr val="FFFF00"/>
              </a:solidFill>
            </a:endParaRPr>
          </a:p>
        </p:txBody>
      </p:sp>
    </p:spTree>
  </p:cSld>
  <p:clrMapOvr>
    <a:masterClrMapping/>
  </p:clrMapOvr>
  <p:transition spd="slow">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7.jpg"/>
          <p:cNvPicPr>
            <a:picLocks noChangeAspect="1"/>
          </p:cNvPicPr>
          <p:nvPr/>
        </p:nvPicPr>
        <p:blipFill>
          <a:blip r:embed="rId2" cstate="print"/>
          <a:stretch>
            <a:fillRect/>
          </a:stretch>
        </p:blipFill>
        <p:spPr>
          <a:xfrm>
            <a:off x="1" y="0"/>
            <a:ext cx="9144000" cy="6858000"/>
          </a:xfrm>
          <a:prstGeom prst="rect">
            <a:avLst/>
          </a:prstGeom>
        </p:spPr>
      </p:pic>
      <p:sp>
        <p:nvSpPr>
          <p:cNvPr id="3" name="TextBox 2"/>
          <p:cNvSpPr txBox="1"/>
          <p:nvPr/>
        </p:nvSpPr>
        <p:spPr>
          <a:xfrm>
            <a:off x="1785918" y="357166"/>
            <a:ext cx="7072362" cy="1754326"/>
          </a:xfrm>
          <a:prstGeom prst="rect">
            <a:avLst/>
          </a:prstGeom>
          <a:noFill/>
        </p:spPr>
        <p:txBody>
          <a:bodyPr wrap="square" rtlCol="0">
            <a:spAutoFit/>
          </a:bodyPr>
          <a:lstStyle/>
          <a:p>
            <a:pPr algn="r" rtl="1"/>
            <a:r>
              <a:rPr lang="ar-SY" sz="3600" b="1" dirty="0" smtClean="0">
                <a:solidFill>
                  <a:srgbClr val="FFFF00"/>
                </a:solidFill>
              </a:rPr>
              <a:t>لك التسبيح يا رب لأخينا القمر والنجوم وقد خلقتها وأوجدتها في السماء وضاحة وثمينة وجميلة</a:t>
            </a:r>
            <a:endParaRPr lang="en-GB" sz="3600" b="1" dirty="0">
              <a:solidFill>
                <a:srgbClr val="FFFF00"/>
              </a:solidFill>
            </a:endParaRPr>
          </a:p>
        </p:txBody>
      </p:sp>
    </p:spTree>
  </p:cSld>
  <p:clrMapOvr>
    <a:masterClrMapping/>
  </p:clrMapOvr>
  <p:transition spd="slow">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8.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spd="slow">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9.jpg"/>
          <p:cNvPicPr>
            <a:picLocks noChangeAspect="1"/>
          </p:cNvPicPr>
          <p:nvPr/>
        </p:nvPicPr>
        <p:blipFill>
          <a:blip r:embed="rId2" cstate="print"/>
          <a:stretch>
            <a:fillRect/>
          </a:stretch>
        </p:blipFill>
        <p:spPr>
          <a:xfrm>
            <a:off x="-19515" y="0"/>
            <a:ext cx="9163515" cy="6858000"/>
          </a:xfrm>
          <a:prstGeom prst="rect">
            <a:avLst/>
          </a:prstGeom>
        </p:spPr>
      </p:pic>
      <p:sp>
        <p:nvSpPr>
          <p:cNvPr id="3" name="TextBox 2"/>
          <p:cNvSpPr txBox="1"/>
          <p:nvPr/>
        </p:nvSpPr>
        <p:spPr>
          <a:xfrm>
            <a:off x="0" y="5286388"/>
            <a:ext cx="8929718" cy="1323439"/>
          </a:xfrm>
          <a:prstGeom prst="rect">
            <a:avLst/>
          </a:prstGeom>
          <a:noFill/>
        </p:spPr>
        <p:txBody>
          <a:bodyPr wrap="square" rtlCol="0">
            <a:spAutoFit/>
          </a:bodyPr>
          <a:lstStyle/>
          <a:p>
            <a:pPr algn="r" rtl="1"/>
            <a:r>
              <a:rPr lang="ar-SY" sz="4000" b="1" dirty="0" smtClean="0">
                <a:solidFill>
                  <a:srgbClr val="FF0000"/>
                </a:solidFill>
              </a:rPr>
              <a:t>لك التسبيح يا رب لأخينا الماء الذي هو مفيد جدا ومتواضع وثمين وعفيف</a:t>
            </a:r>
            <a:endParaRPr lang="en-GB" sz="4000" b="1" dirty="0">
              <a:solidFill>
                <a:srgbClr val="FF0000"/>
              </a:solidFill>
            </a:endParaRPr>
          </a:p>
        </p:txBody>
      </p:sp>
    </p:spTree>
  </p:cSld>
  <p:clrMapOvr>
    <a:masterClrMapping/>
  </p:clrMapOvr>
  <p:transition spd="slow">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40.jpg"/>
          <p:cNvPicPr>
            <a:picLocks noChangeAspect="1"/>
          </p:cNvPicPr>
          <p:nvPr/>
        </p:nvPicPr>
        <p:blipFill>
          <a:blip r:embed="rId2" cstate="print"/>
          <a:stretch>
            <a:fillRect/>
          </a:stretch>
        </p:blipFill>
        <p:spPr>
          <a:xfrm>
            <a:off x="9423" y="0"/>
            <a:ext cx="9134577" cy="6858000"/>
          </a:xfrm>
          <a:prstGeom prst="rect">
            <a:avLst/>
          </a:prstGeom>
        </p:spPr>
      </p:pic>
      <p:sp>
        <p:nvSpPr>
          <p:cNvPr id="3" name="TextBox 2"/>
          <p:cNvSpPr txBox="1"/>
          <p:nvPr/>
        </p:nvSpPr>
        <p:spPr>
          <a:xfrm>
            <a:off x="6858016" y="3071810"/>
            <a:ext cx="2285984" cy="3785652"/>
          </a:xfrm>
          <a:prstGeom prst="rect">
            <a:avLst/>
          </a:prstGeom>
          <a:noFill/>
        </p:spPr>
        <p:txBody>
          <a:bodyPr wrap="square" rtlCol="0">
            <a:spAutoFit/>
          </a:bodyPr>
          <a:lstStyle/>
          <a:p>
            <a:pPr algn="r" rtl="1"/>
            <a:r>
              <a:rPr lang="ar-SY" sz="4000" b="1" dirty="0" smtClean="0">
                <a:solidFill>
                  <a:srgbClr val="FFFF00"/>
                </a:solidFill>
              </a:rPr>
              <a:t>لك التسبيح يا رب لأختنا النار التي بها تنير الليل فهي جميلة وقوية</a:t>
            </a:r>
            <a:endParaRPr lang="en-GB" sz="4000" b="1" dirty="0">
              <a:solidFill>
                <a:srgbClr val="FFFF00"/>
              </a:solidFill>
            </a:endParaRPr>
          </a:p>
        </p:txBody>
      </p:sp>
    </p:spTree>
  </p:cSld>
  <p:clrMapOvr>
    <a:masterClrMapping/>
  </p:clrMapOvr>
  <p:transition spd="slow">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41.jpg"/>
          <p:cNvPicPr>
            <a:picLocks noChangeAspect="1"/>
          </p:cNvPicPr>
          <p:nvPr/>
        </p:nvPicPr>
        <p:blipFill>
          <a:blip r:embed="rId2" cstate="print"/>
          <a:stretch>
            <a:fillRect/>
          </a:stretch>
        </p:blipFill>
        <p:spPr>
          <a:xfrm>
            <a:off x="0" y="0"/>
            <a:ext cx="9144000" cy="5786454"/>
          </a:xfrm>
          <a:prstGeom prst="rect">
            <a:avLst/>
          </a:prstGeom>
        </p:spPr>
      </p:pic>
      <p:sp>
        <p:nvSpPr>
          <p:cNvPr id="3" name="TextBox 2"/>
          <p:cNvSpPr txBox="1"/>
          <p:nvPr/>
        </p:nvSpPr>
        <p:spPr>
          <a:xfrm>
            <a:off x="0" y="5786454"/>
            <a:ext cx="9144000" cy="1077218"/>
          </a:xfrm>
          <a:prstGeom prst="rect">
            <a:avLst/>
          </a:prstGeom>
          <a:solidFill>
            <a:srgbClr val="FFFF00"/>
          </a:solidFill>
        </p:spPr>
        <p:txBody>
          <a:bodyPr wrap="square" rtlCol="0">
            <a:spAutoFit/>
          </a:bodyPr>
          <a:lstStyle/>
          <a:p>
            <a:pPr algn="r" rtl="1"/>
            <a:r>
              <a:rPr lang="ar-SY" sz="3200" b="1" dirty="0" smtClean="0">
                <a:solidFill>
                  <a:schemeClr val="accent2">
                    <a:lumMod val="50000"/>
                  </a:schemeClr>
                </a:solidFill>
              </a:rPr>
              <a:t>لك التسبيح يا رب لأختنا الأرض التي تغذينا وتحيينا وتأتي بثمار كثيرة </a:t>
            </a:r>
            <a:r>
              <a:rPr lang="ar-SY" sz="3200" b="1" smtClean="0">
                <a:solidFill>
                  <a:schemeClr val="accent2">
                    <a:lumMod val="50000"/>
                  </a:schemeClr>
                </a:solidFill>
              </a:rPr>
              <a:t>وبزهور متنوعة </a:t>
            </a:r>
            <a:r>
              <a:rPr lang="ar-SY" sz="3200" b="1" dirty="0" smtClean="0">
                <a:solidFill>
                  <a:schemeClr val="accent2">
                    <a:lumMod val="50000"/>
                  </a:schemeClr>
                </a:solidFill>
              </a:rPr>
              <a:t>وبالأعشاب </a:t>
            </a:r>
            <a:endParaRPr lang="en-GB" sz="3200" b="1" dirty="0">
              <a:solidFill>
                <a:schemeClr val="accent2">
                  <a:lumMod val="50000"/>
                </a:schemeClr>
              </a:solidFill>
            </a:endParaRPr>
          </a:p>
        </p:txBody>
      </p:sp>
    </p:spTree>
  </p:cSld>
  <p:clrMapOvr>
    <a:masterClrMapping/>
  </p:clrMapOvr>
  <p:transition spd="slow">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42.jpg"/>
          <p:cNvPicPr>
            <a:picLocks noChangeAspect="1"/>
          </p:cNvPicPr>
          <p:nvPr/>
        </p:nvPicPr>
        <p:blipFill>
          <a:blip r:embed="rId2" cstate="print"/>
          <a:stretch>
            <a:fillRect/>
          </a:stretch>
        </p:blipFill>
        <p:spPr>
          <a:xfrm>
            <a:off x="1" y="0"/>
            <a:ext cx="9144000" cy="6858000"/>
          </a:xfrm>
          <a:prstGeom prst="rect">
            <a:avLst/>
          </a:prstGeom>
        </p:spPr>
      </p:pic>
      <p:sp>
        <p:nvSpPr>
          <p:cNvPr id="4" name="TextBox 3"/>
          <p:cNvSpPr txBox="1"/>
          <p:nvPr/>
        </p:nvSpPr>
        <p:spPr>
          <a:xfrm>
            <a:off x="0" y="357166"/>
            <a:ext cx="3786182" cy="1754326"/>
          </a:xfrm>
          <a:prstGeom prst="rect">
            <a:avLst/>
          </a:prstGeom>
          <a:noFill/>
        </p:spPr>
        <p:txBody>
          <a:bodyPr wrap="square" rtlCol="0">
            <a:spAutoFit/>
          </a:bodyPr>
          <a:lstStyle/>
          <a:p>
            <a:pPr algn="r" rtl="1"/>
            <a:r>
              <a:rPr lang="ar-SY" sz="3600" b="1" dirty="0" smtClean="0">
                <a:solidFill>
                  <a:srgbClr val="FFFF00"/>
                </a:solidFill>
              </a:rPr>
              <a:t>لك التسبيح يا رب لأؤلئك الذين يصفحون عن الأعداء</a:t>
            </a:r>
            <a:endParaRPr lang="en-GB" sz="3600" b="1" dirty="0">
              <a:solidFill>
                <a:srgbClr val="FFFF00"/>
              </a:solidFill>
            </a:endParaRPr>
          </a:p>
        </p:txBody>
      </p:sp>
    </p:spTree>
  </p:cSld>
  <p:clrMapOvr>
    <a:masterClrMapping/>
  </p:clrMapOvr>
  <p:transition spd="slow">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43.jpg"/>
          <p:cNvPicPr>
            <a:picLocks noChangeAspect="1"/>
          </p:cNvPicPr>
          <p:nvPr/>
        </p:nvPicPr>
        <p:blipFill>
          <a:blip r:embed="rId2" cstate="print"/>
          <a:stretch>
            <a:fillRect/>
          </a:stretch>
        </p:blipFill>
        <p:spPr>
          <a:xfrm>
            <a:off x="1" y="0"/>
            <a:ext cx="9144000" cy="6858000"/>
          </a:xfrm>
          <a:prstGeom prst="rect">
            <a:avLst/>
          </a:prstGeom>
        </p:spPr>
      </p:pic>
    </p:spTree>
  </p:cSld>
  <p:clrMapOvr>
    <a:masterClrMapping/>
  </p:clrMapOvr>
  <p:transition spd="slow">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44.jpg"/>
          <p:cNvPicPr>
            <a:picLocks noChangeAspect="1"/>
          </p:cNvPicPr>
          <p:nvPr/>
        </p:nvPicPr>
        <p:blipFill>
          <a:blip r:embed="rId2" cstate="print"/>
          <a:stretch>
            <a:fillRect/>
          </a:stretch>
        </p:blipFill>
        <p:spPr>
          <a:xfrm>
            <a:off x="0" y="0"/>
            <a:ext cx="9144000" cy="6858000"/>
          </a:xfrm>
          <a:prstGeom prst="rect">
            <a:avLst/>
          </a:prstGeom>
        </p:spPr>
      </p:pic>
      <p:sp>
        <p:nvSpPr>
          <p:cNvPr id="4" name="TextBox 3"/>
          <p:cNvSpPr txBox="1"/>
          <p:nvPr/>
        </p:nvSpPr>
        <p:spPr>
          <a:xfrm>
            <a:off x="0" y="5357826"/>
            <a:ext cx="9144000" cy="1200329"/>
          </a:xfrm>
          <a:prstGeom prst="rect">
            <a:avLst/>
          </a:prstGeom>
          <a:noFill/>
        </p:spPr>
        <p:txBody>
          <a:bodyPr wrap="square" rtlCol="0">
            <a:spAutoFit/>
          </a:bodyPr>
          <a:lstStyle/>
          <a:p>
            <a:pPr algn="r" rtl="1"/>
            <a:r>
              <a:rPr lang="ar-SY" sz="3600" b="1" dirty="0" smtClean="0">
                <a:solidFill>
                  <a:srgbClr val="FFFF00"/>
                </a:solidFill>
              </a:rPr>
              <a:t>طوبى لمن يجدهم الموت في تتميم مشيئتك  المقدسة لأن الموت الثاني لا يعذبهم</a:t>
            </a:r>
            <a:endParaRPr lang="en-GB" sz="3600" b="1" dirty="0">
              <a:solidFill>
                <a:srgbClr val="FFFF00"/>
              </a:solidFill>
            </a:endParaRPr>
          </a:p>
        </p:txBody>
      </p:sp>
    </p:spTree>
  </p:cSld>
  <p:clrMapOvr>
    <a:masterClrMapping/>
  </p:clrMapOvr>
  <p:transition spd="slow">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45.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spd="slow">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46.jpg"/>
          <p:cNvPicPr>
            <a:picLocks noChangeAspect="1"/>
          </p:cNvPicPr>
          <p:nvPr/>
        </p:nvPicPr>
        <p:blipFill>
          <a:blip r:embed="rId2" cstate="print"/>
          <a:stretch>
            <a:fillRect/>
          </a:stretch>
        </p:blipFill>
        <p:spPr>
          <a:xfrm>
            <a:off x="0" y="0"/>
            <a:ext cx="9144000" cy="6858000"/>
          </a:xfrm>
          <a:prstGeom prst="rect">
            <a:avLst/>
          </a:prstGeom>
        </p:spPr>
      </p:pic>
      <p:sp>
        <p:nvSpPr>
          <p:cNvPr id="3" name="TextBox 2"/>
          <p:cNvSpPr txBox="1"/>
          <p:nvPr/>
        </p:nvSpPr>
        <p:spPr>
          <a:xfrm>
            <a:off x="0" y="0"/>
            <a:ext cx="2285984" cy="6740307"/>
          </a:xfrm>
          <a:prstGeom prst="rect">
            <a:avLst/>
          </a:prstGeom>
          <a:noFill/>
        </p:spPr>
        <p:txBody>
          <a:bodyPr wrap="square" rtlCol="0">
            <a:spAutoFit/>
          </a:bodyPr>
          <a:lstStyle/>
          <a:p>
            <a:pPr algn="r" rtl="1"/>
            <a:r>
              <a:rPr lang="ar-SY" sz="5400" b="1" dirty="0" smtClean="0">
                <a:solidFill>
                  <a:schemeClr val="accent6"/>
                </a:solidFill>
              </a:rPr>
              <a:t>سبحوا </a:t>
            </a:r>
            <a:r>
              <a:rPr lang="ar-SY" sz="5400" b="1" dirty="0" smtClean="0">
                <a:solidFill>
                  <a:srgbClr val="FFFF00"/>
                </a:solidFill>
              </a:rPr>
              <a:t>وباركوا الرب </a:t>
            </a:r>
            <a:r>
              <a:rPr lang="ar-SY" sz="5400" b="1" dirty="0" smtClean="0">
                <a:solidFill>
                  <a:schemeClr val="tx2">
                    <a:lumMod val="60000"/>
                    <a:lumOff val="40000"/>
                  </a:schemeClr>
                </a:solidFill>
              </a:rPr>
              <a:t>واشكروه </a:t>
            </a:r>
            <a:r>
              <a:rPr lang="ar-SY" sz="5400" b="1" dirty="0" smtClean="0">
                <a:solidFill>
                  <a:srgbClr val="FF0000"/>
                </a:solidFill>
              </a:rPr>
              <a:t>واخدموه في </a:t>
            </a:r>
            <a:r>
              <a:rPr lang="ar-SY" sz="5400" b="1" dirty="0" smtClean="0">
                <a:solidFill>
                  <a:srgbClr val="00B050"/>
                </a:solidFill>
              </a:rPr>
              <a:t>تواضع عميق</a:t>
            </a:r>
            <a:endParaRPr lang="en-GB" sz="5400" b="1" dirty="0">
              <a:solidFill>
                <a:srgbClr val="00B050"/>
              </a:solidFill>
            </a:endParaRPr>
          </a:p>
        </p:txBody>
      </p:sp>
    </p:spTree>
  </p:cSld>
  <p:clrMapOvr>
    <a:masterClrMapping/>
  </p:clrMapOvr>
  <p:transition spd="slow">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0" fill="hold"/>
                                        <p:tgtEl>
                                          <p:spTgt spid="3"/>
                                        </p:tgtEl>
                                        <p:attrNameLst>
                                          <p:attrName>ppt_x</p:attrName>
                                        </p:attrNameLst>
                                      </p:cBhvr>
                                      <p:tavLst>
                                        <p:tav tm="0">
                                          <p:val>
                                            <p:strVal val="#ppt_x"/>
                                          </p:val>
                                        </p:tav>
                                        <p:tav tm="100000">
                                          <p:val>
                                            <p:strVal val="#ppt_x"/>
                                          </p:val>
                                        </p:tav>
                                      </p:tavLst>
                                    </p:anim>
                                    <p:anim calcmode="lin" valueType="num">
                                      <p:cBhvr additive="base">
                                        <p:cTn id="8" dur="5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250</TotalTime>
  <Words>906</Words>
  <Application>Microsoft Office PowerPoint</Application>
  <PresentationFormat>On-screen Show (4:3)</PresentationFormat>
  <Paragraphs>42</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Samsung</cp:lastModifiedBy>
  <cp:revision>13</cp:revision>
  <dcterms:created xsi:type="dcterms:W3CDTF">2012-11-04T19:54:12Z</dcterms:created>
  <dcterms:modified xsi:type="dcterms:W3CDTF">2013-10-18T10:49:47Z</dcterms:modified>
</cp:coreProperties>
</file>