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71"/>
  </p:notesMasterIdLst>
  <p:sldIdLst>
    <p:sldId id="257" r:id="rId2"/>
    <p:sldId id="260" r:id="rId3"/>
    <p:sldId id="259" r:id="rId4"/>
    <p:sldId id="258" r:id="rId5"/>
    <p:sldId id="262"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1"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3" r:id="rId57"/>
    <p:sldId id="314" r:id="rId58"/>
    <p:sldId id="315" r:id="rId59"/>
    <p:sldId id="316" r:id="rId60"/>
    <p:sldId id="317" r:id="rId61"/>
    <p:sldId id="318" r:id="rId62"/>
    <p:sldId id="319" r:id="rId63"/>
    <p:sldId id="321" r:id="rId64"/>
    <p:sldId id="322" r:id="rId65"/>
    <p:sldId id="320" r:id="rId66"/>
    <p:sldId id="324" r:id="rId67"/>
    <p:sldId id="325" r:id="rId68"/>
    <p:sldId id="326" r:id="rId69"/>
    <p:sldId id="327" r:id="rId70"/>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65443" autoAdjust="0"/>
    <p:restoredTop sz="86534" autoAdjust="0"/>
  </p:normalViewPr>
  <p:slideViewPr>
    <p:cSldViewPr>
      <p:cViewPr>
        <p:scale>
          <a:sx n="50" d="100"/>
          <a:sy n="50" d="100"/>
        </p:scale>
        <p:origin x="-696" y="-3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79D615-75AA-486C-8906-CDC621D5B640}" type="datetimeFigureOut">
              <a:rPr lang="en-US" smtClean="0"/>
              <a:pPr/>
              <a:t>12/21/2012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2ADD01-3A49-4851-9C46-C6400EBE945B}"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962ADD01-3A49-4851-9C46-C6400EBE945B}" type="slidenum">
              <a:rPr lang="en-GB" smtClean="0"/>
              <a:pPr/>
              <a:t>32</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Y"/>
          </a:p>
        </p:txBody>
      </p:sp>
      <p:sp>
        <p:nvSpPr>
          <p:cNvPr id="4" name="Date Placeholder 3"/>
          <p:cNvSpPr>
            <a:spLocks noGrp="1"/>
          </p:cNvSpPr>
          <p:nvPr>
            <p:ph type="dt" sz="half" idx="10"/>
          </p:nvPr>
        </p:nvSpPr>
        <p:spPr/>
        <p:txBody>
          <a:bodyPr/>
          <a:lstStyle/>
          <a:p>
            <a:fld id="{0D7FF2AC-5BD6-4CE5-8FC9-021E63772E76}"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51ED55D7-5822-4BA7-9E93-C96B6AB8F258}" type="slidenum">
              <a:rPr lang="ar-SY" smtClean="0"/>
              <a:pPr/>
              <a:t>‹#›</a:t>
            </a:fld>
            <a:endParaRPr lang="ar-SY"/>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0D7FF2AC-5BD6-4CE5-8FC9-021E63772E76}"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51ED55D7-5822-4BA7-9E93-C96B6AB8F258}" type="slidenum">
              <a:rPr lang="ar-SY" smtClean="0"/>
              <a:pPr/>
              <a:t>‹#›</a:t>
            </a:fld>
            <a:endParaRPr lang="ar-SY"/>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7FF2AC-5BD6-4CE5-8FC9-021E63772E76}"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51ED55D7-5822-4BA7-9E93-C96B6AB8F258}" type="slidenum">
              <a:rPr lang="ar-SY" smtClean="0"/>
              <a:pPr/>
              <a:t>‹#›</a:t>
            </a:fld>
            <a:endParaRPr lang="ar-SY"/>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5" name="Date Placeholder 4"/>
          <p:cNvSpPr>
            <a:spLocks noGrp="1"/>
          </p:cNvSpPr>
          <p:nvPr>
            <p:ph type="dt" sz="half" idx="10"/>
          </p:nvPr>
        </p:nvSpPr>
        <p:spPr/>
        <p:txBody>
          <a:bodyPr/>
          <a:lstStyle/>
          <a:p>
            <a:fld id="{0D7FF2AC-5BD6-4CE5-8FC9-021E63772E76}" type="datetimeFigureOut">
              <a:rPr lang="ar-SY" smtClean="0"/>
              <a:pPr/>
              <a:t>08/02/1434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51ED55D7-5822-4BA7-9E93-C96B6AB8F258}" type="slidenum">
              <a:rPr lang="ar-SY" smtClean="0"/>
              <a:pPr/>
              <a:t>‹#›</a:t>
            </a:fld>
            <a:endParaRPr lang="ar-SY"/>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7" name="Date Placeholder 6"/>
          <p:cNvSpPr>
            <a:spLocks noGrp="1"/>
          </p:cNvSpPr>
          <p:nvPr>
            <p:ph type="dt" sz="half" idx="10"/>
          </p:nvPr>
        </p:nvSpPr>
        <p:spPr/>
        <p:txBody>
          <a:bodyPr/>
          <a:lstStyle/>
          <a:p>
            <a:fld id="{0D7FF2AC-5BD6-4CE5-8FC9-021E63772E76}" type="datetimeFigureOut">
              <a:rPr lang="ar-SY" smtClean="0"/>
              <a:pPr/>
              <a:t>08/02/1434</a:t>
            </a:fld>
            <a:endParaRPr lang="ar-SY"/>
          </a:p>
        </p:txBody>
      </p:sp>
      <p:sp>
        <p:nvSpPr>
          <p:cNvPr id="8" name="Footer Placeholder 7"/>
          <p:cNvSpPr>
            <a:spLocks noGrp="1"/>
          </p:cNvSpPr>
          <p:nvPr>
            <p:ph type="ftr" sz="quarter" idx="11"/>
          </p:nvPr>
        </p:nvSpPr>
        <p:spPr/>
        <p:txBody>
          <a:bodyPr/>
          <a:lstStyle/>
          <a:p>
            <a:endParaRPr lang="ar-SY"/>
          </a:p>
        </p:txBody>
      </p:sp>
      <p:sp>
        <p:nvSpPr>
          <p:cNvPr id="9" name="Slide Number Placeholder 8"/>
          <p:cNvSpPr>
            <a:spLocks noGrp="1"/>
          </p:cNvSpPr>
          <p:nvPr>
            <p:ph type="sldNum" sz="quarter" idx="12"/>
          </p:nvPr>
        </p:nvSpPr>
        <p:spPr/>
        <p:txBody>
          <a:bodyPr/>
          <a:lstStyle/>
          <a:p>
            <a:fld id="{51ED55D7-5822-4BA7-9E93-C96B6AB8F258}" type="slidenum">
              <a:rPr lang="ar-SY" smtClean="0"/>
              <a:pPr/>
              <a:t>‹#›</a:t>
            </a:fld>
            <a:endParaRPr lang="ar-SY"/>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Date Placeholder 2"/>
          <p:cNvSpPr>
            <a:spLocks noGrp="1"/>
          </p:cNvSpPr>
          <p:nvPr>
            <p:ph type="dt" sz="half" idx="10"/>
          </p:nvPr>
        </p:nvSpPr>
        <p:spPr/>
        <p:txBody>
          <a:bodyPr/>
          <a:lstStyle/>
          <a:p>
            <a:fld id="{0D7FF2AC-5BD6-4CE5-8FC9-021E63772E76}" type="datetimeFigureOut">
              <a:rPr lang="ar-SY" smtClean="0"/>
              <a:pPr/>
              <a:t>08/02/1434</a:t>
            </a:fld>
            <a:endParaRPr lang="ar-SY"/>
          </a:p>
        </p:txBody>
      </p:sp>
      <p:sp>
        <p:nvSpPr>
          <p:cNvPr id="4" name="Footer Placeholder 3"/>
          <p:cNvSpPr>
            <a:spLocks noGrp="1"/>
          </p:cNvSpPr>
          <p:nvPr>
            <p:ph type="ftr" sz="quarter" idx="11"/>
          </p:nvPr>
        </p:nvSpPr>
        <p:spPr/>
        <p:txBody>
          <a:bodyPr/>
          <a:lstStyle/>
          <a:p>
            <a:endParaRPr lang="ar-SY"/>
          </a:p>
        </p:txBody>
      </p:sp>
      <p:sp>
        <p:nvSpPr>
          <p:cNvPr id="5" name="Slide Number Placeholder 4"/>
          <p:cNvSpPr>
            <a:spLocks noGrp="1"/>
          </p:cNvSpPr>
          <p:nvPr>
            <p:ph type="sldNum" sz="quarter" idx="12"/>
          </p:nvPr>
        </p:nvSpPr>
        <p:spPr/>
        <p:txBody>
          <a:bodyPr/>
          <a:lstStyle/>
          <a:p>
            <a:fld id="{51ED55D7-5822-4BA7-9E93-C96B6AB8F258}" type="slidenum">
              <a:rPr lang="ar-SY" smtClean="0"/>
              <a:pPr/>
              <a:t>‹#›</a:t>
            </a:fld>
            <a:endParaRPr lang="ar-SY"/>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7FF2AC-5BD6-4CE5-8FC9-021E63772E76}" type="datetimeFigureOut">
              <a:rPr lang="ar-SY" smtClean="0"/>
              <a:pPr/>
              <a:t>08/02/1434</a:t>
            </a:fld>
            <a:endParaRPr lang="ar-SY"/>
          </a:p>
        </p:txBody>
      </p:sp>
      <p:sp>
        <p:nvSpPr>
          <p:cNvPr id="3" name="Footer Placeholder 2"/>
          <p:cNvSpPr>
            <a:spLocks noGrp="1"/>
          </p:cNvSpPr>
          <p:nvPr>
            <p:ph type="ftr" sz="quarter" idx="11"/>
          </p:nvPr>
        </p:nvSpPr>
        <p:spPr/>
        <p:txBody>
          <a:bodyPr/>
          <a:lstStyle/>
          <a:p>
            <a:endParaRPr lang="ar-SY"/>
          </a:p>
        </p:txBody>
      </p:sp>
      <p:sp>
        <p:nvSpPr>
          <p:cNvPr id="4" name="Slide Number Placeholder 3"/>
          <p:cNvSpPr>
            <a:spLocks noGrp="1"/>
          </p:cNvSpPr>
          <p:nvPr>
            <p:ph type="sldNum" sz="quarter" idx="12"/>
          </p:nvPr>
        </p:nvSpPr>
        <p:spPr/>
        <p:txBody>
          <a:bodyPr/>
          <a:lstStyle/>
          <a:p>
            <a:fld id="{51ED55D7-5822-4BA7-9E93-C96B6AB8F258}" type="slidenum">
              <a:rPr lang="ar-SY" smtClean="0"/>
              <a:pPr/>
              <a:t>‹#›</a:t>
            </a:fld>
            <a:endParaRPr lang="ar-SY"/>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7FF2AC-5BD6-4CE5-8FC9-021E63772E76}" type="datetimeFigureOut">
              <a:rPr lang="ar-SY" smtClean="0"/>
              <a:pPr/>
              <a:t>08/02/1434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51ED55D7-5822-4BA7-9E93-C96B6AB8F258}" type="slidenum">
              <a:rPr lang="ar-SY" smtClean="0"/>
              <a:pPr/>
              <a:t>‹#›</a:t>
            </a:fld>
            <a:endParaRPr lang="ar-SY"/>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7FF2AC-5BD6-4CE5-8FC9-021E63772E76}" type="datetimeFigureOut">
              <a:rPr lang="ar-SY" smtClean="0"/>
              <a:pPr/>
              <a:t>08/02/1434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51ED55D7-5822-4BA7-9E93-C96B6AB8F258}" type="slidenum">
              <a:rPr lang="ar-SY" smtClean="0"/>
              <a:pPr/>
              <a:t>‹#›</a:t>
            </a:fld>
            <a:endParaRPr lang="ar-SY"/>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0D7FF2AC-5BD6-4CE5-8FC9-021E63772E76}"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51ED55D7-5822-4BA7-9E93-C96B6AB8F258}" type="slidenum">
              <a:rPr lang="ar-SY" smtClean="0"/>
              <a:pPr/>
              <a:t>‹#›</a:t>
            </a:fld>
            <a:endParaRPr lang="ar-SY"/>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0D7FF2AC-5BD6-4CE5-8FC9-021E63772E76}"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51ED55D7-5822-4BA7-9E93-C96B6AB8F258}" type="slidenum">
              <a:rPr lang="ar-SY" smtClean="0"/>
              <a:pPr/>
              <a:t>‹#›</a:t>
            </a:fld>
            <a:endParaRPr lang="ar-SY"/>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Y"/>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D7FF2AC-5BD6-4CE5-8FC9-021E63772E76}" type="datetimeFigureOut">
              <a:rPr lang="ar-SY" smtClean="0"/>
              <a:pPr/>
              <a:t>08/02/1434</a:t>
            </a:fld>
            <a:endParaRPr lang="ar-SY"/>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1ED55D7-5822-4BA7-9E93-C96B6AB8F258}"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63.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304800" y="0"/>
            <a:ext cx="8686800" cy="1446550"/>
          </a:xfrm>
          <a:prstGeom prst="rect">
            <a:avLst/>
          </a:prstGeom>
          <a:noFill/>
        </p:spPr>
        <p:txBody>
          <a:bodyPr wrap="square" rtlCol="1">
            <a:spAutoFit/>
          </a:bodyPr>
          <a:lstStyle/>
          <a:p>
            <a:pPr algn="ctr"/>
            <a:r>
              <a:rPr lang="ar-SY" sz="8800" b="1" dirty="0" smtClean="0">
                <a:solidFill>
                  <a:srgbClr val="FFFF00"/>
                </a:solidFill>
              </a:rPr>
              <a:t>طائر النورس</a:t>
            </a:r>
            <a:endParaRPr lang="ar-SY" sz="8800" b="1" dirty="0">
              <a:solidFill>
                <a:srgbClr val="FFFF00"/>
              </a:solidFill>
            </a:endParaRPr>
          </a:p>
        </p:txBody>
      </p:sp>
    </p:spTree>
  </p:cSld>
  <p:clrMapOvr>
    <a:masterClrMapping/>
  </p:clrMapOvr>
  <p:transition spd="slow">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1.jpg"/>
          <p:cNvPicPr>
            <a:picLocks noChangeAspect="1"/>
          </p:cNvPicPr>
          <p:nvPr/>
        </p:nvPicPr>
        <p:blipFill>
          <a:blip r:embed="rId2" cstate="print"/>
          <a:stretch>
            <a:fillRect/>
          </a:stretch>
        </p:blipFill>
        <p:spPr>
          <a:xfrm>
            <a:off x="0" y="-1"/>
            <a:ext cx="9144000" cy="6741475"/>
          </a:xfrm>
          <a:prstGeom prst="rect">
            <a:avLst/>
          </a:prstGeom>
        </p:spPr>
      </p:pic>
      <p:sp>
        <p:nvSpPr>
          <p:cNvPr id="3" name="TextBox 2"/>
          <p:cNvSpPr txBox="1"/>
          <p:nvPr/>
        </p:nvSpPr>
        <p:spPr>
          <a:xfrm>
            <a:off x="0" y="685800"/>
            <a:ext cx="9144000" cy="1446550"/>
          </a:xfrm>
          <a:prstGeom prst="rect">
            <a:avLst/>
          </a:prstGeom>
          <a:noFill/>
        </p:spPr>
        <p:txBody>
          <a:bodyPr wrap="square" rtlCol="1">
            <a:spAutoFit/>
          </a:bodyPr>
          <a:lstStyle/>
          <a:p>
            <a:pPr algn="ctr"/>
            <a:r>
              <a:rPr lang="ar-SY" sz="4400" b="1" dirty="0" smtClean="0">
                <a:solidFill>
                  <a:srgbClr val="FF0000"/>
                </a:solidFill>
              </a:rPr>
              <a:t>في صباح أحد الأيام بينما كانت الشمس الذهبية تتمايل على صفحة البحر الهادئ</a:t>
            </a:r>
            <a:endParaRPr lang="ar-SY" sz="4400" b="1" dirty="0">
              <a:solidFill>
                <a:srgbClr val="FF0000"/>
              </a:solidFill>
            </a:endParaRPr>
          </a:p>
        </p:txBody>
      </p:sp>
    </p:spTree>
  </p:cSld>
  <p:clrMapOvr>
    <a:masterClrMapping/>
  </p:clrMapOvr>
  <p:transition spd="slow">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4.jpg"/>
          <p:cNvPicPr>
            <a:picLocks noChangeAspect="1"/>
          </p:cNvPicPr>
          <p:nvPr/>
        </p:nvPicPr>
        <p:blipFill>
          <a:blip r:embed="rId2" cstate="print"/>
          <a:stretch>
            <a:fillRect/>
          </a:stretch>
        </p:blipFill>
        <p:spPr>
          <a:xfrm>
            <a:off x="0" y="0"/>
            <a:ext cx="9144000" cy="6874640"/>
          </a:xfrm>
          <a:prstGeom prst="rect">
            <a:avLst/>
          </a:prstGeom>
        </p:spPr>
      </p:pic>
      <p:sp>
        <p:nvSpPr>
          <p:cNvPr id="3" name="TextBox 2"/>
          <p:cNvSpPr txBox="1"/>
          <p:nvPr/>
        </p:nvSpPr>
        <p:spPr>
          <a:xfrm>
            <a:off x="228600" y="228600"/>
            <a:ext cx="8763000" cy="1077218"/>
          </a:xfrm>
          <a:prstGeom prst="rect">
            <a:avLst/>
          </a:prstGeom>
          <a:noFill/>
        </p:spPr>
        <p:txBody>
          <a:bodyPr wrap="square" rtlCol="1">
            <a:spAutoFit/>
          </a:bodyPr>
          <a:lstStyle/>
          <a:p>
            <a:r>
              <a:rPr lang="ar-SY" sz="3200" b="1" dirty="0" smtClean="0"/>
              <a:t>في زاوية الشاطئ توقف مركب الصيد, وسحبت الشباك وتعالت الى الأفطار آلاف الطيور تجمعت حول بقايا الأسماك</a:t>
            </a:r>
            <a:endParaRPr lang="ar-SY" sz="3200" b="1" dirty="0"/>
          </a:p>
        </p:txBody>
      </p:sp>
    </p:spTree>
  </p:cSld>
  <p:clrMapOvr>
    <a:masterClrMapping/>
  </p:clrMapOvr>
  <p:transition spd="slow">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3.jpg"/>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457200" y="304800"/>
            <a:ext cx="8458200" cy="1200329"/>
          </a:xfrm>
          <a:prstGeom prst="rect">
            <a:avLst/>
          </a:prstGeom>
          <a:noFill/>
        </p:spPr>
        <p:txBody>
          <a:bodyPr wrap="square" rtlCol="1">
            <a:spAutoFit/>
          </a:bodyPr>
          <a:lstStyle/>
          <a:p>
            <a:r>
              <a:rPr lang="ar-SY" sz="3600" b="1" dirty="0" smtClean="0">
                <a:solidFill>
                  <a:srgbClr val="FFFF00"/>
                </a:solidFill>
              </a:rPr>
              <a:t>ولكن واحدا من هذه الطيور كان بعيداعن الشاطئ والمراكب</a:t>
            </a:r>
            <a:r>
              <a:rPr lang="en-US" sz="3600" b="1" dirty="0" smtClean="0">
                <a:solidFill>
                  <a:srgbClr val="FFFF00"/>
                </a:solidFill>
              </a:rPr>
              <a:t>  ,</a:t>
            </a:r>
            <a:r>
              <a:rPr lang="ar-SY" sz="3600" b="1" dirty="0" smtClean="0">
                <a:solidFill>
                  <a:srgbClr val="FFFF00"/>
                </a:solidFill>
              </a:rPr>
              <a:t>وهو ”جونتان“ كان يتدرب</a:t>
            </a:r>
            <a:endParaRPr lang="ar-SY" sz="3600" b="1" dirty="0">
              <a:solidFill>
                <a:srgbClr val="FFFF00"/>
              </a:solidFill>
            </a:endParaRPr>
          </a:p>
        </p:txBody>
      </p:sp>
    </p:spTree>
  </p:cSld>
  <p:clrMapOvr>
    <a:masterClrMapping/>
  </p:clrMapOvr>
  <p:transition spd="slow">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5.jpg"/>
          <p:cNvPicPr>
            <a:picLocks noChangeAspect="1"/>
          </p:cNvPicPr>
          <p:nvPr/>
        </p:nvPicPr>
        <p:blipFill>
          <a:blip r:embed="rId2" cstate="print"/>
          <a:stretch>
            <a:fillRect/>
          </a:stretch>
        </p:blipFill>
        <p:spPr>
          <a:xfrm>
            <a:off x="0" y="-256"/>
            <a:ext cx="9144000" cy="6845608"/>
          </a:xfrm>
          <a:prstGeom prst="rect">
            <a:avLst/>
          </a:prstGeom>
        </p:spPr>
      </p:pic>
      <p:sp>
        <p:nvSpPr>
          <p:cNvPr id="3" name="TextBox 2"/>
          <p:cNvSpPr txBox="1"/>
          <p:nvPr/>
        </p:nvSpPr>
        <p:spPr>
          <a:xfrm>
            <a:off x="152400" y="5029200"/>
            <a:ext cx="8839200" cy="1938992"/>
          </a:xfrm>
          <a:prstGeom prst="rect">
            <a:avLst/>
          </a:prstGeom>
          <a:noFill/>
        </p:spPr>
        <p:txBody>
          <a:bodyPr wrap="square" rtlCol="1">
            <a:spAutoFit/>
          </a:bodyPr>
          <a:lstStyle/>
          <a:p>
            <a:r>
              <a:rPr lang="ar-SY" sz="4000" b="1" dirty="0" smtClean="0">
                <a:solidFill>
                  <a:srgbClr val="FFFF00"/>
                </a:solidFill>
              </a:rPr>
              <a:t>على ارتفاع ثلاثين مترا يحني رجليه ويرفع منقاره ويحاول بصعوبة أن يكسب جوانحه بعض القوة والصلابة</a:t>
            </a:r>
            <a:endParaRPr lang="ar-SY" sz="4000" b="1" dirty="0">
              <a:solidFill>
                <a:srgbClr val="FFFF00"/>
              </a:solidFill>
            </a:endParaRPr>
          </a:p>
        </p:txBody>
      </p:sp>
    </p:spTree>
  </p:cSld>
  <p:clrMapOvr>
    <a:masterClrMapping/>
  </p:clrMapOvr>
  <p:transition spd="slow">
    <p:wheel spokes="3"/>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6.jpg"/>
          <p:cNvPicPr>
            <a:picLocks noChangeAspect="1"/>
          </p:cNvPicPr>
          <p:nvPr/>
        </p:nvPicPr>
        <p:blipFill>
          <a:blip r:embed="rId2" cstate="print"/>
          <a:stretch>
            <a:fillRect/>
          </a:stretch>
        </p:blipFill>
        <p:spPr>
          <a:xfrm>
            <a:off x="-533400" y="-3083"/>
            <a:ext cx="9677400" cy="6861083"/>
          </a:xfrm>
          <a:prstGeom prst="rect">
            <a:avLst/>
          </a:prstGeom>
        </p:spPr>
      </p:pic>
      <p:sp>
        <p:nvSpPr>
          <p:cNvPr id="3" name="TextBox 2"/>
          <p:cNvSpPr txBox="1"/>
          <p:nvPr/>
        </p:nvSpPr>
        <p:spPr>
          <a:xfrm>
            <a:off x="0" y="152400"/>
            <a:ext cx="9144000" cy="1077218"/>
          </a:xfrm>
          <a:prstGeom prst="rect">
            <a:avLst/>
          </a:prstGeom>
          <a:noFill/>
        </p:spPr>
        <p:txBody>
          <a:bodyPr wrap="square" rtlCol="1">
            <a:spAutoFit/>
          </a:bodyPr>
          <a:lstStyle/>
          <a:p>
            <a:r>
              <a:rPr lang="ar-SY" sz="3200" b="1" dirty="0" smtClean="0"/>
              <a:t>لم يكن جونتان نورسا عاديا , فالنورس العادي ما يهمه هو ألأكل وليس الطيران اما بالنسبة الى جونتان فالمهم هو الطيران</a:t>
            </a:r>
            <a:endParaRPr lang="ar-SY" sz="3200" b="1" dirty="0"/>
          </a:p>
        </p:txBody>
      </p:sp>
    </p:spTree>
  </p:cSld>
  <p:clrMapOvr>
    <a:masterClrMapping/>
  </p:clrMapOvr>
  <p:transition spd="slow">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8.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0" y="228600"/>
            <a:ext cx="8915400" cy="1200329"/>
          </a:xfrm>
          <a:prstGeom prst="rect">
            <a:avLst/>
          </a:prstGeom>
          <a:noFill/>
        </p:spPr>
        <p:txBody>
          <a:bodyPr wrap="square" rtlCol="1">
            <a:spAutoFit/>
          </a:bodyPr>
          <a:lstStyle/>
          <a:p>
            <a:pPr algn="ctr"/>
            <a:r>
              <a:rPr lang="ar-SY" sz="7200" b="1" dirty="0" smtClean="0">
                <a:solidFill>
                  <a:schemeClr val="bg1"/>
                </a:solidFill>
              </a:rPr>
              <a:t>المهم ليس الأكل بل الطيران</a:t>
            </a:r>
            <a:endParaRPr lang="ar-SY" sz="7200" b="1" dirty="0">
              <a:solidFill>
                <a:schemeClr val="bg1"/>
              </a:solidFill>
            </a:endParaRPr>
          </a:p>
        </p:txBody>
      </p:sp>
    </p:spTree>
  </p:cSld>
  <p:clrMapOvr>
    <a:masterClrMapping/>
  </p:clrMapOvr>
  <p:transition spd="slow">
    <p:pull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7.jpg"/>
          <p:cNvPicPr>
            <a:picLocks noChangeAspect="1"/>
          </p:cNvPicPr>
          <p:nvPr/>
        </p:nvPicPr>
        <p:blipFill>
          <a:blip r:embed="rId2" cstate="print"/>
          <a:stretch>
            <a:fillRect/>
          </a:stretch>
        </p:blipFill>
        <p:spPr>
          <a:xfrm>
            <a:off x="0" y="0"/>
            <a:ext cx="9144000" cy="7173058"/>
          </a:xfrm>
          <a:prstGeom prst="rect">
            <a:avLst/>
          </a:prstGeom>
        </p:spPr>
      </p:pic>
    </p:spTree>
  </p:cSld>
  <p:clrMapOvr>
    <a:masterClrMapping/>
  </p:clrMapOvr>
  <p:transition spd="slow">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9.jpg"/>
          <p:cNvPicPr>
            <a:picLocks noChangeAspect="1"/>
          </p:cNvPicPr>
          <p:nvPr/>
        </p:nvPicPr>
        <p:blipFill>
          <a:blip r:embed="rId2" cstate="print"/>
          <a:stretch>
            <a:fillRect/>
          </a:stretch>
        </p:blipFill>
        <p:spPr>
          <a:xfrm>
            <a:off x="-228600" y="1"/>
            <a:ext cx="9372600" cy="6858000"/>
          </a:xfrm>
          <a:prstGeom prst="rect">
            <a:avLst/>
          </a:prstGeom>
        </p:spPr>
      </p:pic>
      <p:sp>
        <p:nvSpPr>
          <p:cNvPr id="3" name="TextBox 2"/>
          <p:cNvSpPr txBox="1"/>
          <p:nvPr/>
        </p:nvSpPr>
        <p:spPr>
          <a:xfrm>
            <a:off x="228600" y="381000"/>
            <a:ext cx="8686800" cy="2308324"/>
          </a:xfrm>
          <a:prstGeom prst="rect">
            <a:avLst/>
          </a:prstGeom>
          <a:noFill/>
        </p:spPr>
        <p:txBody>
          <a:bodyPr wrap="square" rtlCol="1">
            <a:spAutoFit/>
          </a:bodyPr>
          <a:lstStyle/>
          <a:p>
            <a:r>
              <a:rPr lang="ar-SY" sz="3600" b="1" dirty="0" smtClean="0">
                <a:solidFill>
                  <a:srgbClr val="002060"/>
                </a:solidFill>
              </a:rPr>
              <a:t>كان جونتان يحب الطيران فوق كل شيئ, ولكن سرعان ما اكتشف أن هذه الطريقة وهذه النظرة الى الأمور لم تكن النظرة الصحيحة التي تجعله محبوبا لدى سائر طيور المجموعة</a:t>
            </a:r>
            <a:endParaRPr lang="ar-SY" sz="3600" b="1" dirty="0">
              <a:solidFill>
                <a:srgbClr val="002060"/>
              </a:solidFill>
            </a:endParaRPr>
          </a:p>
        </p:txBody>
      </p:sp>
    </p:spTree>
  </p:cSld>
  <p:clrMapOvr>
    <a:masterClrMapping/>
  </p:clrMapOvr>
  <p:transition spd="slow">
    <p:checke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0.jpg"/>
          <p:cNvPicPr>
            <a:picLocks noChangeAspect="1"/>
          </p:cNvPicPr>
          <p:nvPr/>
        </p:nvPicPr>
        <p:blipFill>
          <a:blip r:embed="rId2" cstate="print"/>
          <a:stretch>
            <a:fillRect/>
          </a:stretch>
        </p:blipFill>
        <p:spPr>
          <a:xfrm>
            <a:off x="0" y="0"/>
            <a:ext cx="5867400" cy="6858000"/>
          </a:xfrm>
          <a:prstGeom prst="rect">
            <a:avLst/>
          </a:prstGeom>
        </p:spPr>
      </p:pic>
      <p:sp>
        <p:nvSpPr>
          <p:cNvPr id="3" name="TextBox 2"/>
          <p:cNvSpPr txBox="1"/>
          <p:nvPr/>
        </p:nvSpPr>
        <p:spPr>
          <a:xfrm>
            <a:off x="5715000" y="0"/>
            <a:ext cx="3429000" cy="6986528"/>
          </a:xfrm>
          <a:prstGeom prst="rect">
            <a:avLst/>
          </a:prstGeom>
          <a:noFill/>
        </p:spPr>
        <p:txBody>
          <a:bodyPr wrap="square" rtlCol="1">
            <a:spAutoFit/>
          </a:bodyPr>
          <a:lstStyle/>
          <a:p>
            <a:r>
              <a:rPr lang="ar-SY" sz="3200" b="1" dirty="0" smtClean="0">
                <a:solidFill>
                  <a:schemeClr val="tx2"/>
                </a:solidFill>
              </a:rPr>
              <a:t>أهل جونتان ذاتهم كانوا حائرين وقالوا له: ”انظر يا جونتان الشتاء ليس بعيدا انه على الأبواب والمراكب ستصبح قليلة  والأسماك على الشاطئ سترحل الى الأعماق ’ وان كانت الدراسة بالنسبة اليك هامة فادرس كل ما يتعلق بالطعام وطريقة الحصول عليه فبالنسبة الينا الطيران هو وسيلة لأيجاد الطعام</a:t>
            </a:r>
            <a:endParaRPr lang="ar-SY" sz="3200" b="1" dirty="0">
              <a:solidFill>
                <a:schemeClr val="tx2"/>
              </a:solidFill>
            </a:endParaRPr>
          </a:p>
        </p:txBody>
      </p:sp>
    </p:spTree>
  </p:cSld>
  <p:clrMapOvr>
    <a:masterClrMapping/>
  </p:clrMapOvr>
  <p:transition spd="slow">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1.jpg"/>
          <p:cNvPicPr>
            <a:picLocks noChangeAspect="1"/>
          </p:cNvPicPr>
          <p:nvPr/>
        </p:nvPicPr>
        <p:blipFill>
          <a:blip r:embed="rId2" cstate="print"/>
          <a:stretch>
            <a:fillRect/>
          </a:stretch>
        </p:blipFill>
        <p:spPr>
          <a:xfrm>
            <a:off x="0" y="-68255"/>
            <a:ext cx="6477000" cy="6926255"/>
          </a:xfrm>
          <a:prstGeom prst="rect">
            <a:avLst/>
          </a:prstGeom>
        </p:spPr>
      </p:pic>
      <p:sp>
        <p:nvSpPr>
          <p:cNvPr id="3" name="TextBox 2"/>
          <p:cNvSpPr txBox="1"/>
          <p:nvPr/>
        </p:nvSpPr>
        <p:spPr>
          <a:xfrm>
            <a:off x="6477000" y="0"/>
            <a:ext cx="2667000" cy="6986528"/>
          </a:xfrm>
          <a:prstGeom prst="rect">
            <a:avLst/>
          </a:prstGeom>
          <a:solidFill>
            <a:srgbClr val="00B0F0"/>
          </a:solidFill>
        </p:spPr>
        <p:txBody>
          <a:bodyPr wrap="square" rtlCol="1">
            <a:spAutoFit/>
          </a:bodyPr>
          <a:lstStyle/>
          <a:p>
            <a:r>
              <a:rPr lang="ar-SY" sz="3200" b="1" dirty="0" smtClean="0">
                <a:solidFill>
                  <a:srgbClr val="002060"/>
                </a:solidFill>
              </a:rPr>
              <a:t>جونتان المطيع رضخ للأمر وراح </a:t>
            </a:r>
          </a:p>
          <a:p>
            <a:r>
              <a:rPr lang="ar-SY" sz="3200" b="1" dirty="0" smtClean="0">
                <a:solidFill>
                  <a:srgbClr val="002060"/>
                </a:solidFill>
              </a:rPr>
              <a:t>في الأيام المقبلة يرغم نفسه ليتصرف كباقي طيور النورس فكان يصرخ ويتشاجر مع زملائه على أطراف الشاطئ ثم يغوص ليلتقط فضلات الأسماك ولكنه لم يكن مرتاحا لهذا العمل</a:t>
            </a:r>
            <a:endParaRPr lang="ar-SY" sz="3200" b="1" dirty="0">
              <a:solidFill>
                <a:srgbClr val="002060"/>
              </a:solidFill>
            </a:endParaRPr>
          </a:p>
        </p:txBody>
      </p:sp>
    </p:spTree>
  </p:cSld>
  <p:clrMapOvr>
    <a:masterClrMapping/>
  </p:clrMapOvr>
  <p:transition spd="slow">
    <p:checke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2.jpg"/>
          <p:cNvPicPr>
            <a:picLocks noChangeAspect="1"/>
          </p:cNvPicPr>
          <p:nvPr/>
        </p:nvPicPr>
        <p:blipFill>
          <a:blip r:embed="rId2" cstate="print"/>
          <a:stretch>
            <a:fillRect/>
          </a:stretch>
        </p:blipFill>
        <p:spPr>
          <a:xfrm>
            <a:off x="0" y="0"/>
            <a:ext cx="6248400" cy="6858000"/>
          </a:xfrm>
          <a:prstGeom prst="rect">
            <a:avLst/>
          </a:prstGeom>
        </p:spPr>
      </p:pic>
      <p:sp>
        <p:nvSpPr>
          <p:cNvPr id="3" name="TextBox 2"/>
          <p:cNvSpPr txBox="1"/>
          <p:nvPr/>
        </p:nvSpPr>
        <p:spPr>
          <a:xfrm>
            <a:off x="6248400" y="0"/>
            <a:ext cx="2895600" cy="6863417"/>
          </a:xfrm>
          <a:prstGeom prst="rect">
            <a:avLst/>
          </a:prstGeom>
          <a:solidFill>
            <a:schemeClr val="accent3">
              <a:lumMod val="50000"/>
            </a:schemeClr>
          </a:solidFill>
        </p:spPr>
        <p:txBody>
          <a:bodyPr wrap="square" rtlCol="1">
            <a:spAutoFit/>
          </a:bodyPr>
          <a:lstStyle/>
          <a:p>
            <a:r>
              <a:rPr lang="ar-SY" sz="4000" b="1" dirty="0" smtClean="0">
                <a:solidFill>
                  <a:srgbClr val="FFFF00"/>
                </a:solidFill>
              </a:rPr>
              <a:t>لم يطل الوقت حتى وجد جونتان نفسه وحيدا فوق البحر يتعلم . همه منحصر في السرعة وخلال أسبوع تعلم السرعة ما لا يعرفه أسرع طيور النورس</a:t>
            </a:r>
            <a:endParaRPr lang="ar-SY" sz="4000" b="1" dirty="0">
              <a:solidFill>
                <a:srgbClr val="FFFF00"/>
              </a:solidFill>
            </a:endParaRPr>
          </a:p>
        </p:txBody>
      </p:sp>
    </p:spTree>
  </p:cSld>
  <p:clrMapOvr>
    <a:masterClrMapping/>
  </p:clrMapOvr>
  <p:transition spd="slow">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3.jpg"/>
          <p:cNvPicPr>
            <a:picLocks noChangeAspect="1"/>
          </p:cNvPicPr>
          <p:nvPr/>
        </p:nvPicPr>
        <p:blipFill>
          <a:blip r:embed="rId2" cstate="print"/>
          <a:stretch>
            <a:fillRect/>
          </a:stretch>
        </p:blipFill>
        <p:spPr>
          <a:xfrm>
            <a:off x="0" y="-15168"/>
            <a:ext cx="6248400" cy="6873168"/>
          </a:xfrm>
          <a:prstGeom prst="rect">
            <a:avLst/>
          </a:prstGeom>
        </p:spPr>
      </p:pic>
      <p:sp>
        <p:nvSpPr>
          <p:cNvPr id="3" name="TextBox 2"/>
          <p:cNvSpPr txBox="1"/>
          <p:nvPr/>
        </p:nvSpPr>
        <p:spPr>
          <a:xfrm>
            <a:off x="6248400" y="0"/>
            <a:ext cx="2895600" cy="6986528"/>
          </a:xfrm>
          <a:prstGeom prst="rect">
            <a:avLst/>
          </a:prstGeom>
          <a:solidFill>
            <a:srgbClr val="002060"/>
          </a:solidFill>
        </p:spPr>
        <p:txBody>
          <a:bodyPr wrap="square" rtlCol="1">
            <a:spAutoFit/>
          </a:bodyPr>
          <a:lstStyle/>
          <a:p>
            <a:r>
              <a:rPr lang="ar-SY" sz="2800" b="1" dirty="0" smtClean="0">
                <a:solidFill>
                  <a:srgbClr val="92D050"/>
                </a:solidFill>
              </a:rPr>
              <a:t>وفي مساء أحد الأيام عندما كان يغوص , سمع صوتا عميقا في داخله يناديه : ” لا شك في ذلك علي أن أعرف أني نورس ومن طبيعتي محدود ولو كنت خلقت لأعرف كل هذه الأشياء عن الطيران لكنت حصلت على خرائط لأطير بسرعة وعلى أجنحة قصيرة كالصقر, وما كنت تغذيت من الأسماك بل من الفئران</a:t>
            </a:r>
          </a:p>
          <a:p>
            <a:endParaRPr lang="ar-SY" sz="2800" b="1" dirty="0">
              <a:solidFill>
                <a:srgbClr val="92D050"/>
              </a:solidFill>
            </a:endParaRPr>
          </a:p>
        </p:txBody>
      </p:sp>
    </p:spTree>
  </p:cSld>
  <p:clrMapOvr>
    <a:masterClrMapping/>
  </p:clrMapOvr>
  <p:transition spd="slow">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an0014.jpg"/>
          <p:cNvPicPr>
            <a:picLocks noChangeAspect="1"/>
          </p:cNvPicPr>
          <p:nvPr/>
        </p:nvPicPr>
        <p:blipFill>
          <a:blip r:embed="rId2" cstate="print"/>
          <a:stretch>
            <a:fillRect/>
          </a:stretch>
        </p:blipFill>
        <p:spPr>
          <a:xfrm>
            <a:off x="0" y="0"/>
            <a:ext cx="6477000" cy="6858000"/>
          </a:xfrm>
          <a:prstGeom prst="rect">
            <a:avLst/>
          </a:prstGeom>
        </p:spPr>
      </p:pic>
      <p:sp>
        <p:nvSpPr>
          <p:cNvPr id="5" name="TextBox 4"/>
          <p:cNvSpPr txBox="1"/>
          <p:nvPr/>
        </p:nvSpPr>
        <p:spPr>
          <a:xfrm>
            <a:off x="6324600" y="0"/>
            <a:ext cx="2743200" cy="6986528"/>
          </a:xfrm>
          <a:prstGeom prst="rect">
            <a:avLst/>
          </a:prstGeom>
          <a:noFill/>
        </p:spPr>
        <p:txBody>
          <a:bodyPr wrap="square" rtlCol="1">
            <a:spAutoFit/>
          </a:bodyPr>
          <a:lstStyle/>
          <a:p>
            <a:r>
              <a:rPr lang="ar-SY" sz="3200" b="1" dirty="0" smtClean="0">
                <a:solidFill>
                  <a:srgbClr val="FF0000"/>
                </a:solidFill>
              </a:rPr>
              <a:t>لقد كان أهلي على حق , علي أن أعود الى أهلي وأقنع بما أنا عليه , نورس فقير عادي ومحدود </a:t>
            </a:r>
          </a:p>
          <a:p>
            <a:r>
              <a:rPr lang="ar-SY" sz="3200" b="1" dirty="0" smtClean="0">
                <a:solidFill>
                  <a:srgbClr val="FF0000"/>
                </a:solidFill>
              </a:rPr>
              <a:t>شعر جونتان بحزن في داخله لأنه قرر أن يعود فردا عاديا ضمن جماعته. سيحارب منذ الأن هذه القوة التي تدعوه الى المعرفة وان يعود هناك تحد ولا اخفاق</a:t>
            </a:r>
            <a:endParaRPr lang="ar-SY" sz="3200" b="1" dirty="0">
              <a:solidFill>
                <a:srgbClr val="FF0000"/>
              </a:solidFill>
            </a:endParaRPr>
          </a:p>
        </p:txBody>
      </p:sp>
    </p:spTree>
  </p:cSld>
  <p:clrMapOvr>
    <a:masterClrMapping/>
  </p:clrMapOvr>
  <p:transition spd="slow">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5.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0" y="228600"/>
            <a:ext cx="9144000" cy="1569660"/>
          </a:xfrm>
          <a:prstGeom prst="rect">
            <a:avLst/>
          </a:prstGeom>
          <a:noFill/>
        </p:spPr>
        <p:txBody>
          <a:bodyPr wrap="square" rtlCol="1">
            <a:spAutoFit/>
          </a:bodyPr>
          <a:lstStyle/>
          <a:p>
            <a:r>
              <a:rPr lang="ar-SY" sz="3200" b="1" dirty="0" smtClean="0">
                <a:solidFill>
                  <a:schemeClr val="accent1">
                    <a:lumMod val="20000"/>
                    <a:lumOff val="80000"/>
                  </a:schemeClr>
                </a:solidFill>
              </a:rPr>
              <a:t>يا لها من لذة أن لا نفكر, ونطير في الظلام نحو نور الشاطئ ... الظلام ... لقد أختنق الموت في حنجرته . طيور النورس لا تطير ابدا في الظلام غير أن جونتان لم يسمع شيئا</a:t>
            </a:r>
            <a:endParaRPr lang="ar-SY" sz="3200" b="1" dirty="0">
              <a:solidFill>
                <a:schemeClr val="accent1">
                  <a:lumMod val="20000"/>
                  <a:lumOff val="80000"/>
                </a:schemeClr>
              </a:solidFill>
            </a:endParaRPr>
          </a:p>
        </p:txBody>
      </p:sp>
    </p:spTree>
  </p:cSld>
  <p:clrMapOvr>
    <a:masterClrMapping/>
  </p:clrMapOvr>
  <p:transition spd="slow">
    <p:wipe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6.jpg"/>
          <p:cNvPicPr>
            <a:picLocks noChangeAspect="1"/>
          </p:cNvPicPr>
          <p:nvPr/>
        </p:nvPicPr>
        <p:blipFill>
          <a:blip r:embed="rId2" cstate="print"/>
          <a:stretch>
            <a:fillRect/>
          </a:stretch>
        </p:blipFill>
        <p:spPr>
          <a:xfrm>
            <a:off x="0" y="1"/>
            <a:ext cx="9144000" cy="6858000"/>
          </a:xfrm>
          <a:prstGeom prst="rect">
            <a:avLst/>
          </a:prstGeom>
        </p:spPr>
      </p:pic>
      <p:sp>
        <p:nvSpPr>
          <p:cNvPr id="3" name="TextBox 2"/>
          <p:cNvSpPr txBox="1"/>
          <p:nvPr/>
        </p:nvSpPr>
        <p:spPr>
          <a:xfrm>
            <a:off x="228600" y="0"/>
            <a:ext cx="8763000" cy="1200329"/>
          </a:xfrm>
          <a:prstGeom prst="rect">
            <a:avLst/>
          </a:prstGeom>
          <a:noFill/>
        </p:spPr>
        <p:txBody>
          <a:bodyPr wrap="square" rtlCol="1">
            <a:spAutoFit/>
          </a:bodyPr>
          <a:lstStyle/>
          <a:p>
            <a:r>
              <a:rPr lang="ar-SY" sz="3600" b="1" dirty="0" smtClean="0">
                <a:solidFill>
                  <a:schemeClr val="bg1"/>
                </a:solidFill>
              </a:rPr>
              <a:t>كل شيئ جميل , القمر في السماء والأنوار المنعكسة على صفحة الماء كل شيئ هادئ وصامت</a:t>
            </a:r>
            <a:endParaRPr lang="ar-SY" sz="3600" b="1" dirty="0">
              <a:solidFill>
                <a:schemeClr val="bg1"/>
              </a:solidFill>
            </a:endParaRPr>
          </a:p>
        </p:txBody>
      </p:sp>
    </p:spTree>
  </p:cSld>
  <p:clrMapOvr>
    <a:masterClrMapping/>
  </p:clrMapOvr>
  <p:transition spd="slow">
    <p:plu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7.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5791200" y="0"/>
            <a:ext cx="3200400" cy="6863417"/>
          </a:xfrm>
          <a:prstGeom prst="rect">
            <a:avLst/>
          </a:prstGeom>
          <a:noFill/>
        </p:spPr>
        <p:txBody>
          <a:bodyPr wrap="square" rtlCol="1">
            <a:spAutoFit/>
          </a:bodyPr>
          <a:lstStyle/>
          <a:p>
            <a:r>
              <a:rPr lang="ar-SY" sz="4000" b="1" dirty="0" smtClean="0">
                <a:solidFill>
                  <a:schemeClr val="bg1"/>
                </a:solidFill>
              </a:rPr>
              <a:t>فجأة في قلب الظلام على بعد ثلاثين مترا جونتان يرتجف لقد نسي ألمه ومقاصده الحكيمه تلاشت . أجنحة قصيرة كأجنحة الصقور هذا هو الحل . كم كنت تافها </a:t>
            </a:r>
            <a:endParaRPr lang="ar-SY" sz="4000" b="1"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8.jpg"/>
          <p:cNvPicPr>
            <a:picLocks noChangeAspect="1"/>
          </p:cNvPicPr>
          <p:nvPr/>
        </p:nvPicPr>
        <p:blipFill>
          <a:blip r:embed="rId2" cstate="print"/>
          <a:stretch>
            <a:fillRect/>
          </a:stretch>
        </p:blipFill>
        <p:spPr>
          <a:xfrm>
            <a:off x="-22194" y="16565"/>
            <a:ext cx="9166194" cy="6841435"/>
          </a:xfrm>
          <a:prstGeom prst="rect">
            <a:avLst/>
          </a:prstGeom>
        </p:spPr>
      </p:pic>
      <p:sp>
        <p:nvSpPr>
          <p:cNvPr id="3" name="TextBox 2"/>
          <p:cNvSpPr txBox="1"/>
          <p:nvPr/>
        </p:nvSpPr>
        <p:spPr>
          <a:xfrm>
            <a:off x="0" y="0"/>
            <a:ext cx="8839200" cy="1323439"/>
          </a:xfrm>
          <a:prstGeom prst="rect">
            <a:avLst/>
          </a:prstGeom>
          <a:noFill/>
        </p:spPr>
        <p:txBody>
          <a:bodyPr wrap="square" rtlCol="1">
            <a:spAutoFit/>
          </a:bodyPr>
          <a:lstStyle/>
          <a:p>
            <a:r>
              <a:rPr lang="ar-SY" sz="4000" b="1" dirty="0" smtClean="0">
                <a:solidFill>
                  <a:schemeClr val="bg1"/>
                </a:solidFill>
              </a:rPr>
              <a:t>ارتفع مجددا الى 600 متر فوق المحيط العميق دون أن تخطر بباله ولو لحظة فكرة لأخفاق أو حتى الموت</a:t>
            </a:r>
            <a:endParaRPr lang="ar-SY" sz="4000" b="1" dirty="0">
              <a:solidFill>
                <a:schemeClr val="bg1"/>
              </a:solidFill>
            </a:endParaRPr>
          </a:p>
        </p:txBody>
      </p:sp>
    </p:spTree>
  </p:cSld>
  <p:clrMapOvr>
    <a:masterClrMapping/>
  </p:clrMapOvr>
  <p:transition spd="slow">
    <p:strips dir="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2.jpg"/>
          <p:cNvPicPr>
            <a:picLocks noChangeAspect="1"/>
          </p:cNvPicPr>
          <p:nvPr/>
        </p:nvPicPr>
        <p:blipFill>
          <a:blip r:embed="rId2" cstate="print"/>
          <a:stretch>
            <a:fillRect/>
          </a:stretch>
        </p:blipFill>
        <p:spPr>
          <a:xfrm>
            <a:off x="0" y="0"/>
            <a:ext cx="6781800" cy="6858000"/>
          </a:xfrm>
          <a:prstGeom prst="rect">
            <a:avLst/>
          </a:prstGeom>
        </p:spPr>
      </p:pic>
      <p:sp>
        <p:nvSpPr>
          <p:cNvPr id="3" name="TextBox 2"/>
          <p:cNvSpPr txBox="1"/>
          <p:nvPr/>
        </p:nvSpPr>
        <p:spPr>
          <a:xfrm>
            <a:off x="6781800" y="0"/>
            <a:ext cx="2362200" cy="6863417"/>
          </a:xfrm>
          <a:prstGeom prst="rect">
            <a:avLst/>
          </a:prstGeom>
          <a:solidFill>
            <a:schemeClr val="tx2">
              <a:lumMod val="75000"/>
            </a:schemeClr>
          </a:solidFill>
        </p:spPr>
        <p:txBody>
          <a:bodyPr wrap="square" rtlCol="1">
            <a:spAutoFit/>
          </a:bodyPr>
          <a:lstStyle/>
          <a:p>
            <a:r>
              <a:rPr lang="ar-SY" sz="4000" b="1" dirty="0" smtClean="0">
                <a:solidFill>
                  <a:srgbClr val="FFC000"/>
                </a:solidFill>
              </a:rPr>
              <a:t>ألصق بجسمه القسم الداخلي من جوانحه حتى لا يطير الا بالقسم الخارجي وعوده نسيت ولو للحظة وذهبت مع رياح السرعة</a:t>
            </a:r>
            <a:endParaRPr lang="ar-SY" sz="4000" b="1" dirty="0">
              <a:solidFill>
                <a:srgbClr val="FFC000"/>
              </a:solidFill>
            </a:endParaRPr>
          </a:p>
        </p:txBody>
      </p:sp>
    </p:spTree>
  </p:cSld>
  <p:clrMapOvr>
    <a:masterClrMapping/>
  </p:clrMapOvr>
  <p:transition spd="slow">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9.jpg"/>
          <p:cNvPicPr>
            <a:picLocks noChangeAspect="1"/>
          </p:cNvPicPr>
          <p:nvPr/>
        </p:nvPicPr>
        <p:blipFill>
          <a:blip r:embed="rId2" cstate="print"/>
          <a:stretch>
            <a:fillRect/>
          </a:stretch>
        </p:blipFill>
        <p:spPr>
          <a:xfrm>
            <a:off x="0" y="0"/>
            <a:ext cx="6096000" cy="6858000"/>
          </a:xfrm>
          <a:prstGeom prst="rect">
            <a:avLst/>
          </a:prstGeom>
        </p:spPr>
      </p:pic>
      <p:sp>
        <p:nvSpPr>
          <p:cNvPr id="3" name="TextBox 2"/>
          <p:cNvSpPr txBox="1"/>
          <p:nvPr/>
        </p:nvSpPr>
        <p:spPr>
          <a:xfrm>
            <a:off x="6096000" y="0"/>
            <a:ext cx="3048000" cy="6986528"/>
          </a:xfrm>
          <a:prstGeom prst="rect">
            <a:avLst/>
          </a:prstGeom>
          <a:solidFill>
            <a:srgbClr val="FFC000"/>
          </a:solidFill>
        </p:spPr>
        <p:txBody>
          <a:bodyPr wrap="square" rtlCol="1">
            <a:spAutoFit/>
          </a:bodyPr>
          <a:lstStyle/>
          <a:p>
            <a:r>
              <a:rPr lang="ar-SY" sz="3200" b="1" dirty="0" smtClean="0"/>
              <a:t>عندما أشرقت شمس الغد كان جونتان لا يزال يتدرب ويطير بسرعة 300 كم في الساعة كان يبلع ريقه وهو يعرف أن أجنحته اذا انفتحت على هذه السرعة سيتحطم ويتمزق الى آلاف القطع ولكن السرعة </a:t>
            </a:r>
          </a:p>
          <a:p>
            <a:endParaRPr lang="ar-SY" sz="3200" b="1" dirty="0" smtClean="0"/>
          </a:p>
          <a:p>
            <a:pPr algn="ctr"/>
            <a:r>
              <a:rPr lang="ar-SY" sz="3200" b="1" dirty="0" smtClean="0"/>
              <a:t>هي القوة </a:t>
            </a:r>
          </a:p>
          <a:p>
            <a:pPr algn="ctr"/>
            <a:r>
              <a:rPr lang="ar-SY" sz="3200" b="1" dirty="0" smtClean="0"/>
              <a:t>هي الفرح</a:t>
            </a:r>
          </a:p>
          <a:p>
            <a:pPr algn="ctr"/>
            <a:r>
              <a:rPr lang="ar-SY" sz="3200" b="1" dirty="0" smtClean="0"/>
              <a:t> هي الجمال الصافي</a:t>
            </a:r>
            <a:endParaRPr lang="ar-SY" sz="3200" b="1" dirty="0"/>
          </a:p>
        </p:txBody>
      </p:sp>
    </p:spTree>
  </p:cSld>
  <p:clrMapOvr>
    <a:masterClrMapping/>
  </p:clrMapOvr>
  <p:transition spd="slow">
    <p:pull dir="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0.jpg"/>
          <p:cNvPicPr>
            <a:picLocks noChangeAspect="1"/>
          </p:cNvPicPr>
          <p:nvPr/>
        </p:nvPicPr>
        <p:blipFill>
          <a:blip r:embed="rId2" cstate="print"/>
          <a:stretch>
            <a:fillRect/>
          </a:stretch>
        </p:blipFill>
        <p:spPr>
          <a:xfrm>
            <a:off x="0" y="-28849"/>
            <a:ext cx="9144000" cy="6886849"/>
          </a:xfrm>
          <a:prstGeom prst="rect">
            <a:avLst/>
          </a:prstGeom>
        </p:spPr>
      </p:pic>
    </p:spTree>
  </p:cSld>
  <p:clrMapOvr>
    <a:masterClrMapping/>
  </p:clrMapOvr>
  <p:transition spd="slow">
    <p:pull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1.jpg"/>
          <p:cNvPicPr>
            <a:picLocks noChangeAspect="1"/>
          </p:cNvPicPr>
          <p:nvPr/>
        </p:nvPicPr>
        <p:blipFill>
          <a:blip r:embed="rId2" cstate="print"/>
          <a:stretch>
            <a:fillRect/>
          </a:stretch>
        </p:blipFill>
        <p:spPr>
          <a:xfrm>
            <a:off x="0" y="-49696"/>
            <a:ext cx="6553200" cy="6957392"/>
          </a:xfrm>
          <a:prstGeom prst="rect">
            <a:avLst/>
          </a:prstGeom>
        </p:spPr>
      </p:pic>
      <p:sp>
        <p:nvSpPr>
          <p:cNvPr id="3" name="TextBox 2"/>
          <p:cNvSpPr txBox="1"/>
          <p:nvPr/>
        </p:nvSpPr>
        <p:spPr>
          <a:xfrm>
            <a:off x="6553200" y="0"/>
            <a:ext cx="2590800" cy="6986528"/>
          </a:xfrm>
          <a:prstGeom prst="rect">
            <a:avLst/>
          </a:prstGeom>
          <a:solidFill>
            <a:srgbClr val="92D050"/>
          </a:solidFill>
        </p:spPr>
        <p:txBody>
          <a:bodyPr wrap="square" rtlCol="1">
            <a:spAutoFit/>
          </a:bodyPr>
          <a:lstStyle/>
          <a:p>
            <a:r>
              <a:rPr lang="ar-SY" sz="3200" b="1" dirty="0" smtClean="0"/>
              <a:t>لما وصل جونتان الى جماعته على الشاطئ كان الظلام قد خيم وهو يشعر بدوار في رأسه انه منهوك القوى:</a:t>
            </a:r>
          </a:p>
          <a:p>
            <a:r>
              <a:rPr lang="ar-SY" sz="3200" b="1" dirty="0" smtClean="0"/>
              <a:t>” عندما سيعرفون ما قمت به من مغامرات سيجنون من الفرح لقد اكتشفت لهم معنى للحياة </a:t>
            </a:r>
          </a:p>
          <a:p>
            <a:r>
              <a:rPr lang="ar-SY" sz="3200" b="1" dirty="0" smtClean="0"/>
              <a:t>”تعلم الطيران“</a:t>
            </a:r>
            <a:endParaRPr lang="ar-SY" sz="3200" b="1" dirty="0"/>
          </a:p>
        </p:txBody>
      </p:sp>
    </p:spTree>
  </p:cSld>
  <p:clrMapOvr>
    <a:masterClrMapping/>
  </p:clrMapOvr>
  <p:transition spd="slow">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5.jpg"/>
          <p:cNvPicPr>
            <a:picLocks noChangeAspect="1"/>
          </p:cNvPicPr>
          <p:nvPr/>
        </p:nvPicPr>
        <p:blipFill>
          <a:blip r:embed="rId2" cstate="print"/>
          <a:stretch>
            <a:fillRect/>
          </a:stretch>
        </p:blipFill>
        <p:spPr>
          <a:xfrm>
            <a:off x="0" y="0"/>
            <a:ext cx="9144000" cy="6248400"/>
          </a:xfrm>
          <a:prstGeom prst="rect">
            <a:avLst/>
          </a:prstGeom>
        </p:spPr>
      </p:pic>
      <p:sp>
        <p:nvSpPr>
          <p:cNvPr id="3" name="TextBox 2"/>
          <p:cNvSpPr txBox="1"/>
          <p:nvPr/>
        </p:nvSpPr>
        <p:spPr>
          <a:xfrm>
            <a:off x="0" y="6248400"/>
            <a:ext cx="9144000" cy="646331"/>
          </a:xfrm>
          <a:prstGeom prst="rect">
            <a:avLst/>
          </a:prstGeom>
          <a:solidFill>
            <a:srgbClr val="00B0F0"/>
          </a:solidFill>
        </p:spPr>
        <p:txBody>
          <a:bodyPr wrap="square" rtlCol="1">
            <a:spAutoFit/>
          </a:bodyPr>
          <a:lstStyle/>
          <a:p>
            <a:r>
              <a:rPr lang="ar-SY" sz="3600" b="1" dirty="0" smtClean="0">
                <a:solidFill>
                  <a:srgbClr val="002060"/>
                </a:solidFill>
              </a:rPr>
              <a:t>لدى هبوطه كانت جماعة النورس في اجتماع عام تنتظره</a:t>
            </a:r>
            <a:endParaRPr lang="ar-SY" sz="3600" b="1" dirty="0">
              <a:solidFill>
                <a:srgbClr val="002060"/>
              </a:solidFill>
            </a:endParaRPr>
          </a:p>
        </p:txBody>
      </p:sp>
    </p:spTree>
  </p:cSld>
  <p:clrMapOvr>
    <a:masterClrMapping/>
  </p:clrMapOvr>
  <p:transition spd="slow">
    <p:whee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3.jpg"/>
          <p:cNvPicPr>
            <a:picLocks noChangeAspect="1"/>
          </p:cNvPicPr>
          <p:nvPr/>
        </p:nvPicPr>
        <p:blipFill>
          <a:blip r:embed="rId2" cstate="print"/>
          <a:stretch>
            <a:fillRect/>
          </a:stretch>
        </p:blipFill>
        <p:spPr>
          <a:xfrm>
            <a:off x="0" y="0"/>
            <a:ext cx="6705600" cy="6858000"/>
          </a:xfrm>
          <a:prstGeom prst="rect">
            <a:avLst/>
          </a:prstGeom>
        </p:spPr>
      </p:pic>
      <p:sp>
        <p:nvSpPr>
          <p:cNvPr id="3" name="TextBox 2"/>
          <p:cNvSpPr txBox="1"/>
          <p:nvPr/>
        </p:nvSpPr>
        <p:spPr>
          <a:xfrm>
            <a:off x="6705600" y="0"/>
            <a:ext cx="2438400" cy="6858000"/>
          </a:xfrm>
          <a:prstGeom prst="rect">
            <a:avLst/>
          </a:prstGeom>
          <a:solidFill>
            <a:srgbClr val="92D050"/>
          </a:solidFill>
        </p:spPr>
        <p:txBody>
          <a:bodyPr wrap="square" rtlCol="1">
            <a:spAutoFit/>
          </a:bodyPr>
          <a:lstStyle/>
          <a:p>
            <a:r>
              <a:rPr lang="ar-SY" sz="3600" b="1" dirty="0" smtClean="0">
                <a:solidFill>
                  <a:srgbClr val="002060"/>
                </a:solidFill>
              </a:rPr>
              <a:t>يا جونتان تفضل قف في وسط جماعة النورس الوقوف في وسط الجماعة لا يمكن ان يعني الا خيبة كبيرة او مجدا عظيما</a:t>
            </a:r>
          </a:p>
          <a:p>
            <a:endParaRPr lang="ar-SY" sz="3600" b="1" dirty="0" smtClean="0">
              <a:solidFill>
                <a:srgbClr val="002060"/>
              </a:solidFill>
            </a:endParaRPr>
          </a:p>
          <a:p>
            <a:endParaRPr lang="ar-SY" sz="3600" b="1" dirty="0">
              <a:solidFill>
                <a:srgbClr val="002060"/>
              </a:solidFill>
            </a:endParaRPr>
          </a:p>
        </p:txBody>
      </p:sp>
    </p:spTree>
  </p:cSld>
  <p:clrMapOvr>
    <a:masterClrMapping/>
  </p:clrMapOvr>
  <p:transition spd="slow">
    <p:wheel spokes="8"/>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an0025.jpg"/>
          <p:cNvPicPr>
            <a:picLocks noChangeAspect="1"/>
          </p:cNvPicPr>
          <p:nvPr/>
        </p:nvPicPr>
        <p:blipFill>
          <a:blip r:embed="rId2" cstate="print"/>
          <a:stretch>
            <a:fillRect/>
          </a:stretch>
        </p:blipFill>
        <p:spPr>
          <a:xfrm>
            <a:off x="0" y="0"/>
            <a:ext cx="6324600" cy="6858000"/>
          </a:xfrm>
          <a:prstGeom prst="rect">
            <a:avLst/>
          </a:prstGeom>
        </p:spPr>
      </p:pic>
      <p:sp>
        <p:nvSpPr>
          <p:cNvPr id="5" name="Rectangle 4"/>
          <p:cNvSpPr/>
          <p:nvPr/>
        </p:nvSpPr>
        <p:spPr>
          <a:xfrm>
            <a:off x="6324600" y="0"/>
            <a:ext cx="2819400" cy="6986528"/>
          </a:xfrm>
          <a:prstGeom prst="rect">
            <a:avLst/>
          </a:prstGeom>
          <a:solidFill>
            <a:srgbClr val="00B0F0"/>
          </a:solidFill>
        </p:spPr>
        <p:txBody>
          <a:bodyPr wrap="square">
            <a:spAutoFit/>
          </a:bodyPr>
          <a:lstStyle/>
          <a:p>
            <a:r>
              <a:rPr lang="ar-SY" sz="3200" b="1" dirty="0" smtClean="0">
                <a:solidFill>
                  <a:srgbClr val="002060"/>
                </a:solidFill>
              </a:rPr>
              <a:t>أكيد سرب طيور النورس التي التقيتها هذا الصباح والتي حضرت مغامراتي هي أبلغت النبا الى الجماعة كلها ولكني لا اريد أي مجد ولا اريد أن أصبح رئيسا لأي جماعة أنما أريد مقاسمة الآخرين مغامراتي وأن أكشف لهم الافاق المفتوحة لنا</a:t>
            </a:r>
            <a:endParaRPr lang="ar-SY" sz="3200" b="1" dirty="0">
              <a:solidFill>
                <a:srgbClr val="002060"/>
              </a:solidFill>
            </a:endParaRPr>
          </a:p>
        </p:txBody>
      </p:sp>
    </p:spTree>
  </p:cSld>
  <p:clrMapOvr>
    <a:masterClrMapping/>
  </p:clrMapOvr>
  <p:transition spd="slow">
    <p:plus/>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4.jpg"/>
          <p:cNvPicPr>
            <a:picLocks noChangeAspect="1"/>
          </p:cNvPicPr>
          <p:nvPr/>
        </p:nvPicPr>
        <p:blipFill>
          <a:blip r:embed="rId2" cstate="print"/>
          <a:stretch>
            <a:fillRect/>
          </a:stretch>
        </p:blipFill>
        <p:spPr>
          <a:xfrm>
            <a:off x="0" y="0"/>
            <a:ext cx="5867400" cy="6858000"/>
          </a:xfrm>
          <a:prstGeom prst="rect">
            <a:avLst/>
          </a:prstGeom>
        </p:spPr>
      </p:pic>
      <p:sp>
        <p:nvSpPr>
          <p:cNvPr id="4" name="TextBox 3"/>
          <p:cNvSpPr txBox="1"/>
          <p:nvPr/>
        </p:nvSpPr>
        <p:spPr>
          <a:xfrm>
            <a:off x="5867400" y="0"/>
            <a:ext cx="3276600" cy="6986528"/>
          </a:xfrm>
          <a:prstGeom prst="rect">
            <a:avLst/>
          </a:prstGeom>
          <a:solidFill>
            <a:srgbClr val="92D050"/>
          </a:solidFill>
        </p:spPr>
        <p:txBody>
          <a:bodyPr wrap="square" rtlCol="1">
            <a:spAutoFit/>
          </a:bodyPr>
          <a:lstStyle/>
          <a:p>
            <a:r>
              <a:rPr lang="ar-SY" sz="3200" b="1" dirty="0" smtClean="0"/>
              <a:t>يا جونتان قف في وسط الجماعة علامة لخزيك وللمحكامة ويراك الجميع ,وقعت الكلمات كالصاعقة : الوقوف في وسط الجماعة للخزي هذا يعني النفي يعني الحكم بالحياة المنعزلة على الشواطئ المهجورة  الوقوف في وسط الجماعة هذا مستحيل أنهم لا يفهمون شيئا أنهم يرتكبون حماقة كبيرة</a:t>
            </a:r>
            <a:endParaRPr lang="ar-SY" sz="3200" b="1" dirty="0"/>
          </a:p>
        </p:txBody>
      </p:sp>
    </p:spTree>
  </p:cSld>
  <p:clrMapOvr>
    <a:masterClrMapping/>
  </p:clrMapOvr>
  <p:transition spd="slow">
    <p:cov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7.jpg"/>
          <p:cNvPicPr>
            <a:picLocks noChangeAspect="1"/>
          </p:cNvPicPr>
          <p:nvPr/>
        </p:nvPicPr>
        <p:blipFill>
          <a:blip r:embed="rId2" cstate="print"/>
          <a:stretch>
            <a:fillRect/>
          </a:stretch>
        </p:blipFill>
        <p:spPr>
          <a:xfrm>
            <a:off x="0" y="0"/>
            <a:ext cx="5715000" cy="6858000"/>
          </a:xfrm>
          <a:prstGeom prst="rect">
            <a:avLst/>
          </a:prstGeom>
        </p:spPr>
      </p:pic>
      <p:sp>
        <p:nvSpPr>
          <p:cNvPr id="3" name="TextBox 2"/>
          <p:cNvSpPr txBox="1"/>
          <p:nvPr/>
        </p:nvSpPr>
        <p:spPr>
          <a:xfrm>
            <a:off x="5715000" y="0"/>
            <a:ext cx="3429000" cy="6986528"/>
          </a:xfrm>
          <a:prstGeom prst="rect">
            <a:avLst/>
          </a:prstGeom>
          <a:solidFill>
            <a:srgbClr val="92D050"/>
          </a:solidFill>
        </p:spPr>
        <p:txBody>
          <a:bodyPr wrap="square" rtlCol="1">
            <a:spAutoFit/>
          </a:bodyPr>
          <a:lstStyle/>
          <a:p>
            <a:r>
              <a:rPr lang="ar-SY" sz="2800" b="1" dirty="0" smtClean="0"/>
              <a:t>بسبب انعدام الشعور بالمسؤولية الذي دفع النورس جونتان أن يضرب بعرض الحائط بتقاليد الجماعة فقال جونتان:</a:t>
            </a:r>
          </a:p>
          <a:p>
            <a:r>
              <a:rPr lang="ar-SY" sz="2800" b="1" dirty="0" smtClean="0"/>
              <a:t>انا غير مسؤول ؟ يا اخوتي من هو اكثر مسؤولية الذي يكتشف معنى ساميا للحياة . أرجوكم اسمحوا لي فقط أن اشرح واريكم ما اكتشفت ...وكأن جونتان يكلم صخورا . باقي طيور النورس لا تفكر بمجد الطيران كانوا يرفضون النظر والأصغاء, عليه أن يقبل بالنفي</a:t>
            </a:r>
            <a:endParaRPr lang="ar-SY" sz="2800" b="1" dirty="0"/>
          </a:p>
        </p:txBody>
      </p:sp>
    </p:spTree>
  </p:cSld>
  <p:clrMapOvr>
    <a:masterClrMapping/>
  </p:clrMapOvr>
  <p:transition spd="slow">
    <p:split orient="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6.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304800" y="304800"/>
            <a:ext cx="8534400" cy="1323439"/>
          </a:xfrm>
          <a:prstGeom prst="rect">
            <a:avLst/>
          </a:prstGeom>
          <a:noFill/>
        </p:spPr>
        <p:txBody>
          <a:bodyPr wrap="square" rtlCol="1">
            <a:spAutoFit/>
          </a:bodyPr>
          <a:lstStyle/>
          <a:p>
            <a:r>
              <a:rPr lang="ar-SY" sz="4000" b="1" dirty="0" smtClean="0"/>
              <a:t>على الشواطئ البعيدة المهجورة سيقضي جونتان ما تبقى له من ايام الحكم غير قابل للأستئناف</a:t>
            </a:r>
            <a:endParaRPr lang="ar-SY" sz="4000" b="1" dirty="0"/>
          </a:p>
        </p:txBody>
      </p:sp>
    </p:spTree>
  </p:cSld>
  <p:clrMapOvr>
    <a:masterClrMapping/>
  </p:clrMapOvr>
  <p:transition spd="slow">
    <p:pull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8.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spd="slow">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9.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spd="slow">
    <p:wheel spokes="3"/>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0.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152400" y="0"/>
            <a:ext cx="8610600" cy="1323439"/>
          </a:xfrm>
          <a:prstGeom prst="rect">
            <a:avLst/>
          </a:prstGeom>
          <a:noFill/>
        </p:spPr>
        <p:txBody>
          <a:bodyPr wrap="square" rtlCol="1">
            <a:spAutoFit/>
          </a:bodyPr>
          <a:lstStyle/>
          <a:p>
            <a:r>
              <a:rPr lang="ar-SY" sz="4000" b="1" dirty="0" smtClean="0">
                <a:solidFill>
                  <a:schemeClr val="bg1">
                    <a:lumMod val="95000"/>
                  </a:schemeClr>
                </a:solidFill>
              </a:rPr>
              <a:t>لقد وصلت بعض طيور النورس وجونتان يحلق وحيدا هادئا في سمائه المحبوبة</a:t>
            </a:r>
            <a:endParaRPr lang="ar-SY" sz="4000" b="1" dirty="0">
              <a:solidFill>
                <a:schemeClr val="bg1">
                  <a:lumMod val="95000"/>
                </a:schemeClr>
              </a:solidFill>
            </a:endParaRPr>
          </a:p>
        </p:txBody>
      </p:sp>
    </p:spTree>
  </p:cSld>
  <p:clrMapOvr>
    <a:masterClrMapping/>
  </p:clrMapOvr>
  <p:transition spd="slow">
    <p:wheel spokes="8"/>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1.jpg"/>
          <p:cNvPicPr>
            <a:picLocks noChangeAspect="1"/>
          </p:cNvPicPr>
          <p:nvPr/>
        </p:nvPicPr>
        <p:blipFill>
          <a:blip r:embed="rId3" cstate="print"/>
          <a:stretch>
            <a:fillRect/>
          </a:stretch>
        </p:blipFill>
        <p:spPr>
          <a:xfrm>
            <a:off x="0" y="0"/>
            <a:ext cx="9144000" cy="6858000"/>
          </a:xfrm>
          <a:prstGeom prst="rect">
            <a:avLst/>
          </a:prstGeom>
        </p:spPr>
      </p:pic>
      <p:sp>
        <p:nvSpPr>
          <p:cNvPr id="3" name="TextBox 2"/>
          <p:cNvSpPr txBox="1"/>
          <p:nvPr/>
        </p:nvSpPr>
        <p:spPr>
          <a:xfrm>
            <a:off x="914400" y="0"/>
            <a:ext cx="8001000" cy="1200329"/>
          </a:xfrm>
          <a:prstGeom prst="rect">
            <a:avLst/>
          </a:prstGeom>
          <a:noFill/>
        </p:spPr>
        <p:txBody>
          <a:bodyPr wrap="square" rtlCol="1">
            <a:spAutoFit/>
          </a:bodyPr>
          <a:lstStyle/>
          <a:p>
            <a:r>
              <a:rPr lang="ar-SY" sz="3600" b="1" dirty="0" smtClean="0">
                <a:solidFill>
                  <a:schemeClr val="bg1"/>
                </a:solidFill>
              </a:rPr>
              <a:t>النورسان الغريبان بقربه كانا طاهران كنور النجوم وأروع ما كان فيهم لا بل في الدنيا روعة طيرانهم</a:t>
            </a:r>
            <a:endParaRPr lang="ar-SY" sz="3600" b="1" dirty="0">
              <a:solidFill>
                <a:schemeClr val="bg1"/>
              </a:solidFill>
            </a:endParaRPr>
          </a:p>
        </p:txBody>
      </p:sp>
    </p:spTree>
  </p:cSld>
  <p:clrMapOvr>
    <a:masterClrMapping/>
  </p:clrMapOvr>
  <p:transition spd="slow">
    <p:wheel spokes="8"/>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an0034.jpg"/>
          <p:cNvPicPr>
            <a:picLocks noChangeAspect="1"/>
          </p:cNvPicPr>
          <p:nvPr/>
        </p:nvPicPr>
        <p:blipFill>
          <a:blip r:embed="rId2" cstate="print"/>
          <a:stretch>
            <a:fillRect/>
          </a:stretch>
        </p:blipFill>
        <p:spPr>
          <a:xfrm>
            <a:off x="0" y="0"/>
            <a:ext cx="9212720" cy="6858000"/>
          </a:xfrm>
          <a:prstGeom prst="rect">
            <a:avLst/>
          </a:prstGeom>
        </p:spPr>
      </p:pic>
      <p:sp>
        <p:nvSpPr>
          <p:cNvPr id="4" name="TextBox 3"/>
          <p:cNvSpPr txBox="1"/>
          <p:nvPr/>
        </p:nvSpPr>
        <p:spPr>
          <a:xfrm>
            <a:off x="5257800" y="381000"/>
            <a:ext cx="3657600" cy="3170099"/>
          </a:xfrm>
          <a:prstGeom prst="rect">
            <a:avLst/>
          </a:prstGeom>
          <a:noFill/>
        </p:spPr>
        <p:txBody>
          <a:bodyPr wrap="square" rtlCol="1">
            <a:spAutoFit/>
          </a:bodyPr>
          <a:lstStyle/>
          <a:p>
            <a:r>
              <a:rPr lang="ar-SY" sz="4000" b="1" dirty="0" smtClean="0">
                <a:solidFill>
                  <a:schemeClr val="bg1"/>
                </a:solidFill>
              </a:rPr>
              <a:t>أعجب جونتان ببراعتهم وتابع طيرانه نحو الأعالي وقد استمر فترة صامتا</a:t>
            </a:r>
            <a:endParaRPr lang="ar-SY" sz="4000" b="1" dirty="0">
              <a:solidFill>
                <a:schemeClr val="bg1"/>
              </a:solidFill>
            </a:endParaRPr>
          </a:p>
        </p:txBody>
      </p:sp>
    </p:spTree>
  </p:cSld>
  <p:clrMapOvr>
    <a:masterClrMapping/>
  </p:clrMapOvr>
  <p:transition spd="slow">
    <p:plus/>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2.jpg"/>
          <p:cNvPicPr>
            <a:picLocks noChangeAspect="1"/>
          </p:cNvPicPr>
          <p:nvPr/>
        </p:nvPicPr>
        <p:blipFill>
          <a:blip r:embed="rId2" cstate="print"/>
          <a:stretch>
            <a:fillRect/>
          </a:stretch>
        </p:blipFill>
        <p:spPr>
          <a:xfrm>
            <a:off x="0" y="0"/>
            <a:ext cx="5791200" cy="6858000"/>
          </a:xfrm>
          <a:prstGeom prst="rect">
            <a:avLst/>
          </a:prstGeom>
        </p:spPr>
      </p:pic>
      <p:sp>
        <p:nvSpPr>
          <p:cNvPr id="3" name="TextBox 2"/>
          <p:cNvSpPr txBox="1"/>
          <p:nvPr/>
        </p:nvSpPr>
        <p:spPr>
          <a:xfrm>
            <a:off x="5791200" y="0"/>
            <a:ext cx="3352800" cy="6986528"/>
          </a:xfrm>
          <a:prstGeom prst="rect">
            <a:avLst/>
          </a:prstGeom>
          <a:solidFill>
            <a:srgbClr val="FF0000"/>
          </a:solidFill>
        </p:spPr>
        <p:txBody>
          <a:bodyPr wrap="square" rtlCol="1">
            <a:spAutoFit/>
          </a:bodyPr>
          <a:lstStyle/>
          <a:p>
            <a:r>
              <a:rPr lang="ar-SY" sz="2800" b="1" dirty="0" smtClean="0">
                <a:solidFill>
                  <a:schemeClr val="bg1"/>
                </a:solidFill>
              </a:rPr>
              <a:t>حسنا من أنتم ؟</a:t>
            </a:r>
          </a:p>
          <a:p>
            <a:r>
              <a:rPr lang="ar-SY" sz="2800" b="1" dirty="0" smtClean="0">
                <a:solidFill>
                  <a:schemeClr val="bg1"/>
                </a:solidFill>
              </a:rPr>
              <a:t>نحن أصدقاؤك يا جونتان </a:t>
            </a:r>
          </a:p>
          <a:p>
            <a:r>
              <a:rPr lang="ar-SY" sz="2800" b="1" dirty="0" smtClean="0">
                <a:solidFill>
                  <a:schemeClr val="bg1"/>
                </a:solidFill>
              </a:rPr>
              <a:t>نحن أخوتك أتينا لنأخذك معنا الى الأعلى لنوصلك الى وطنك</a:t>
            </a:r>
          </a:p>
          <a:p>
            <a:r>
              <a:rPr lang="ar-SY" sz="2800" b="1" dirty="0" smtClean="0">
                <a:solidFill>
                  <a:schemeClr val="bg1"/>
                </a:solidFill>
              </a:rPr>
              <a:t>وطني ليس عندي وطن أهلي أجهلهم أني منفي ترون جيدا اننا نطير من على حافة قمم الجبال ولا يمكنني أن أرتفع بجسمي القديم الى أعلى</a:t>
            </a:r>
          </a:p>
          <a:p>
            <a:r>
              <a:rPr lang="ar-SY" sz="2800" b="1" dirty="0" smtClean="0">
                <a:solidFill>
                  <a:schemeClr val="bg1"/>
                </a:solidFill>
              </a:rPr>
              <a:t>بلى يا جونتان انك تستطيع لأنك تعلمت , وتمريناتك الأولى قد انتهت منذ فترة وعليك الآن الأتنقال الى مدرسة أخرى</a:t>
            </a:r>
            <a:endParaRPr lang="ar-SY" sz="2800" b="1" dirty="0">
              <a:solidFill>
                <a:schemeClr val="bg1"/>
              </a:solidFill>
            </a:endParaRPr>
          </a:p>
        </p:txBody>
      </p:sp>
    </p:spTree>
  </p:cSld>
  <p:clrMapOvr>
    <a:masterClrMapping/>
  </p:clrMapOvr>
  <p:transition spd="slow">
    <p:randomBar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58.jpg"/>
          <p:cNvPicPr>
            <a:picLocks noChangeAspect="1"/>
          </p:cNvPicPr>
          <p:nvPr/>
        </p:nvPicPr>
        <p:blipFill>
          <a:blip r:embed="rId2" cstate="print"/>
          <a:stretch>
            <a:fillRect/>
          </a:stretch>
        </p:blipFill>
        <p:spPr>
          <a:xfrm>
            <a:off x="0" y="0"/>
            <a:ext cx="6096000" cy="6858000"/>
          </a:xfrm>
          <a:prstGeom prst="rect">
            <a:avLst/>
          </a:prstGeom>
        </p:spPr>
      </p:pic>
      <p:sp>
        <p:nvSpPr>
          <p:cNvPr id="3" name="TextBox 2"/>
          <p:cNvSpPr txBox="1"/>
          <p:nvPr/>
        </p:nvSpPr>
        <p:spPr>
          <a:xfrm>
            <a:off x="6096000" y="0"/>
            <a:ext cx="3048000" cy="6986528"/>
          </a:xfrm>
          <a:prstGeom prst="rect">
            <a:avLst/>
          </a:prstGeom>
          <a:solidFill>
            <a:srgbClr val="00B0F0"/>
          </a:solidFill>
        </p:spPr>
        <p:txBody>
          <a:bodyPr wrap="square" rtlCol="1">
            <a:spAutoFit/>
          </a:bodyPr>
          <a:lstStyle/>
          <a:p>
            <a:r>
              <a:rPr lang="ar-SY" sz="3200" b="1" dirty="0" smtClean="0">
                <a:solidFill>
                  <a:srgbClr val="002060"/>
                </a:solidFill>
              </a:rPr>
              <a:t>لقد شعر جونتان بهذا الأحساس منذ بداية حياته انه سيصل الى هذه اللحظة التي ستنير له الطريق لحظة فريدة لقد كان على حق. سيطير الى أعلى وقد حان الوقت ليعيش في وطنه الأصلي .أجال الطرف طويلا في السماء وعلى هذه الأرض الفضية حيث تعلم الكثير </a:t>
            </a:r>
            <a:endParaRPr lang="ar-SY" sz="3200" b="1" dirty="0">
              <a:solidFill>
                <a:srgbClr val="002060"/>
              </a:solidFill>
            </a:endParaRPr>
          </a:p>
        </p:txBody>
      </p:sp>
    </p:spTree>
  </p:cSld>
  <p:clrMapOvr>
    <a:masterClrMapping/>
  </p:clrMapOvr>
  <p:transition spd="slow">
    <p:randomBa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5.jpg"/>
          <p:cNvPicPr>
            <a:picLocks noChangeAspect="1"/>
          </p:cNvPicPr>
          <p:nvPr/>
        </p:nvPicPr>
        <p:blipFill>
          <a:blip r:embed="rId2" cstate="print"/>
          <a:stretch>
            <a:fillRect/>
          </a:stretch>
        </p:blipFill>
        <p:spPr>
          <a:xfrm>
            <a:off x="0" y="15301"/>
            <a:ext cx="9144000" cy="6842699"/>
          </a:xfrm>
          <a:prstGeom prst="rect">
            <a:avLst/>
          </a:prstGeom>
        </p:spPr>
      </p:pic>
      <p:sp>
        <p:nvSpPr>
          <p:cNvPr id="3" name="TextBox 2"/>
          <p:cNvSpPr txBox="1"/>
          <p:nvPr/>
        </p:nvSpPr>
        <p:spPr>
          <a:xfrm>
            <a:off x="2514600" y="4953000"/>
            <a:ext cx="6400800" cy="1938992"/>
          </a:xfrm>
          <a:prstGeom prst="rect">
            <a:avLst/>
          </a:prstGeom>
          <a:noFill/>
        </p:spPr>
        <p:txBody>
          <a:bodyPr wrap="square" rtlCol="1">
            <a:spAutoFit/>
          </a:bodyPr>
          <a:lstStyle/>
          <a:p>
            <a:r>
              <a:rPr lang="ar-SY" sz="4000" b="1" dirty="0" smtClean="0">
                <a:solidFill>
                  <a:schemeClr val="bg2"/>
                </a:solidFill>
              </a:rPr>
              <a:t>انني مستعد وبرفقة النورسين النجمين حلق جونتان ليختفي في السماء وسط ظلام دامس </a:t>
            </a:r>
            <a:endParaRPr lang="ar-SY" sz="4000" b="1" dirty="0">
              <a:solidFill>
                <a:schemeClr val="bg2"/>
              </a:solidFill>
            </a:endParaRPr>
          </a:p>
        </p:txBody>
      </p:sp>
    </p:spTree>
  </p:cSld>
  <p:clrMapOvr>
    <a:masterClrMapping/>
  </p:clrMapOvr>
  <p:transition spd="slow">
    <p:comb dir="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66.jpg"/>
          <p:cNvPicPr>
            <a:picLocks noChangeAspect="1"/>
          </p:cNvPicPr>
          <p:nvPr/>
        </p:nvPicPr>
        <p:blipFill>
          <a:blip r:embed="rId2" cstate="print"/>
          <a:stretch>
            <a:fillRect/>
          </a:stretch>
        </p:blipFill>
        <p:spPr>
          <a:xfrm>
            <a:off x="0" y="1"/>
            <a:ext cx="5562600" cy="6857999"/>
          </a:xfrm>
          <a:prstGeom prst="rect">
            <a:avLst/>
          </a:prstGeom>
        </p:spPr>
      </p:pic>
      <p:sp>
        <p:nvSpPr>
          <p:cNvPr id="3" name="TextBox 2"/>
          <p:cNvSpPr txBox="1"/>
          <p:nvPr/>
        </p:nvSpPr>
        <p:spPr>
          <a:xfrm>
            <a:off x="5562600" y="0"/>
            <a:ext cx="3581400" cy="6858000"/>
          </a:xfrm>
          <a:prstGeom prst="rect">
            <a:avLst/>
          </a:prstGeom>
          <a:solidFill>
            <a:schemeClr val="tx1"/>
          </a:solidFill>
        </p:spPr>
        <p:txBody>
          <a:bodyPr wrap="square" rtlCol="1">
            <a:spAutoFit/>
          </a:bodyPr>
          <a:lstStyle/>
          <a:p>
            <a:r>
              <a:rPr lang="ar-SY" sz="3600" b="1" dirty="0" smtClean="0">
                <a:solidFill>
                  <a:srgbClr val="FF0000"/>
                </a:solidFill>
              </a:rPr>
              <a:t>وبينما كان يرتفع من الأرض ليصعد وسط الغيوم الى جانب النورسين اللامعين تبين أن جسده أصبح مشعا كأجسادهما رغم أنه ما زال يشعر بأنه طائر نورس ولكنه الآن أحسن من ذي قبل رأى أنه يطير فوق بحر يؤدي الى شاطئ مضطرب</a:t>
            </a:r>
            <a:endParaRPr lang="ar-SY" sz="3600" b="1" dirty="0">
              <a:solidFill>
                <a:srgbClr val="FF0000"/>
              </a:solidFill>
            </a:endParaRPr>
          </a:p>
        </p:txBody>
      </p:sp>
    </p:spTree>
  </p:cSld>
  <p:clrMapOvr>
    <a:masterClrMapping/>
  </p:clrMapOvr>
  <p:transition spd="slow">
    <p:checker dir="ver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6.jpg"/>
          <p:cNvPicPr>
            <a:picLocks noChangeAspect="1"/>
          </p:cNvPicPr>
          <p:nvPr/>
        </p:nvPicPr>
        <p:blipFill>
          <a:blip r:embed="rId2" cstate="print"/>
          <a:stretch>
            <a:fillRect/>
          </a:stretch>
        </p:blipFill>
        <p:spPr>
          <a:xfrm>
            <a:off x="-49413" y="0"/>
            <a:ext cx="9193413" cy="6858000"/>
          </a:xfrm>
          <a:prstGeom prst="rect">
            <a:avLst/>
          </a:prstGeom>
        </p:spPr>
      </p:pic>
      <p:sp>
        <p:nvSpPr>
          <p:cNvPr id="3" name="TextBox 2"/>
          <p:cNvSpPr txBox="1"/>
          <p:nvPr/>
        </p:nvSpPr>
        <p:spPr>
          <a:xfrm>
            <a:off x="6781800" y="0"/>
            <a:ext cx="2362200" cy="6186309"/>
          </a:xfrm>
          <a:prstGeom prst="rect">
            <a:avLst/>
          </a:prstGeom>
          <a:noFill/>
        </p:spPr>
        <p:txBody>
          <a:bodyPr wrap="square" rtlCol="1">
            <a:spAutoFit/>
          </a:bodyPr>
          <a:lstStyle/>
          <a:p>
            <a:r>
              <a:rPr lang="ar-SY" sz="3600" b="1" dirty="0" smtClean="0">
                <a:solidFill>
                  <a:schemeClr val="bg1"/>
                </a:solidFill>
              </a:rPr>
              <a:t>سرب من طيور النورس يبلغ حوالي 12 طير كان على الشاطئ فبادر الى استقباله ودون أن يتفوه أحد بكلمة فشعر أنه مرغوب به وأنه بين أهله</a:t>
            </a:r>
            <a:endParaRPr lang="ar-SY" sz="3600" b="1" dirty="0">
              <a:solidFill>
                <a:schemeClr val="bg1"/>
              </a:solidFill>
            </a:endParaRPr>
          </a:p>
        </p:txBody>
      </p:sp>
    </p:spTree>
  </p:cSld>
  <p:clrMapOvr>
    <a:masterClrMapping/>
  </p:clrMapOvr>
  <p:transition spd="slow">
    <p:checke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7.jpg"/>
          <p:cNvPicPr>
            <a:picLocks noChangeAspect="1"/>
          </p:cNvPicPr>
          <p:nvPr/>
        </p:nvPicPr>
        <p:blipFill>
          <a:blip r:embed="rId2" cstate="print"/>
          <a:stretch>
            <a:fillRect/>
          </a:stretch>
        </p:blipFill>
        <p:spPr>
          <a:xfrm>
            <a:off x="0" y="0"/>
            <a:ext cx="5715000" cy="6858000"/>
          </a:xfrm>
          <a:prstGeom prst="rect">
            <a:avLst/>
          </a:prstGeom>
        </p:spPr>
      </p:pic>
      <p:sp>
        <p:nvSpPr>
          <p:cNvPr id="3" name="TextBox 2"/>
          <p:cNvSpPr txBox="1"/>
          <p:nvPr/>
        </p:nvSpPr>
        <p:spPr>
          <a:xfrm>
            <a:off x="5715000" y="0"/>
            <a:ext cx="3429000" cy="6986528"/>
          </a:xfrm>
          <a:prstGeom prst="rect">
            <a:avLst/>
          </a:prstGeom>
          <a:solidFill>
            <a:schemeClr val="accent3">
              <a:lumMod val="50000"/>
            </a:schemeClr>
          </a:solidFill>
        </p:spPr>
        <p:txBody>
          <a:bodyPr wrap="square" rtlCol="1">
            <a:spAutoFit/>
          </a:bodyPr>
          <a:lstStyle/>
          <a:p>
            <a:r>
              <a:rPr lang="ar-SY" sz="3200" b="1" dirty="0" smtClean="0">
                <a:solidFill>
                  <a:srgbClr val="FFFF00"/>
                </a:solidFill>
              </a:rPr>
              <a:t>في مساء أحد الأيام بينما كانت طيور النورس التي تقوم بطيران ليلي تتأمل على الشاطئ تسلح جونتان بالشجاعة وتقدم من النورس المتقدم في الجماعة والذي كان يقال أنه سيترك العالم قريبا والذي بدل أن تضعفه السنون زادته قوة وكان يتغلب على أسرع الطيور في الطيران وقد اكتسب السيطرة على ذاته</a:t>
            </a:r>
            <a:r>
              <a:rPr lang="ar-SY" sz="3200" dirty="0" smtClean="0"/>
              <a:t>.</a:t>
            </a:r>
          </a:p>
          <a:p>
            <a:endParaRPr lang="ar-SY" sz="3200" dirty="0"/>
          </a:p>
        </p:txBody>
      </p:sp>
    </p:spTree>
  </p:cSld>
  <p:clrMapOvr>
    <a:masterClrMapping/>
  </p:clrMapOvr>
  <p:transition spd="slow">
    <p:blinds/>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8.jpg"/>
          <p:cNvPicPr>
            <a:picLocks noChangeAspect="1"/>
          </p:cNvPicPr>
          <p:nvPr/>
        </p:nvPicPr>
        <p:blipFill>
          <a:blip r:embed="rId2" cstate="print"/>
          <a:stretch>
            <a:fillRect/>
          </a:stretch>
        </p:blipFill>
        <p:spPr>
          <a:xfrm>
            <a:off x="0" y="0"/>
            <a:ext cx="5943600" cy="6858000"/>
          </a:xfrm>
          <a:prstGeom prst="rect">
            <a:avLst/>
          </a:prstGeom>
        </p:spPr>
      </p:pic>
      <p:sp>
        <p:nvSpPr>
          <p:cNvPr id="3" name="TextBox 2"/>
          <p:cNvSpPr txBox="1"/>
          <p:nvPr/>
        </p:nvSpPr>
        <p:spPr>
          <a:xfrm>
            <a:off x="5943600" y="0"/>
            <a:ext cx="3200400" cy="6986528"/>
          </a:xfrm>
          <a:prstGeom prst="rect">
            <a:avLst/>
          </a:prstGeom>
          <a:solidFill>
            <a:schemeClr val="accent3">
              <a:lumMod val="50000"/>
            </a:schemeClr>
          </a:solidFill>
        </p:spPr>
        <p:txBody>
          <a:bodyPr wrap="square" rtlCol="1">
            <a:spAutoFit/>
          </a:bodyPr>
          <a:lstStyle/>
          <a:p>
            <a:r>
              <a:rPr lang="ar-SY" sz="3200" b="1" dirty="0" smtClean="0">
                <a:solidFill>
                  <a:srgbClr val="FFC000"/>
                </a:solidFill>
              </a:rPr>
              <a:t>أيها الحكيم أصحيح أن هذا العالم لا يمت بصلة الى حياة النعيم</a:t>
            </a:r>
          </a:p>
          <a:p>
            <a:endParaRPr lang="ar-SY" sz="3200" b="1" dirty="0" smtClean="0">
              <a:solidFill>
                <a:srgbClr val="FFC000"/>
              </a:solidFill>
            </a:endParaRPr>
          </a:p>
          <a:p>
            <a:endParaRPr lang="ar-SY" sz="3200" b="1" dirty="0" smtClean="0">
              <a:solidFill>
                <a:srgbClr val="FFC000"/>
              </a:solidFill>
            </a:endParaRPr>
          </a:p>
          <a:p>
            <a:r>
              <a:rPr lang="ar-SY" sz="3200" b="1" dirty="0" smtClean="0">
                <a:solidFill>
                  <a:srgbClr val="FFC000"/>
                </a:solidFill>
              </a:rPr>
              <a:t>آه هل اكتشفت هذا بنفسك يا جونتان ؟</a:t>
            </a:r>
          </a:p>
          <a:p>
            <a:endParaRPr lang="ar-SY" sz="3200" b="1" dirty="0" smtClean="0">
              <a:solidFill>
                <a:srgbClr val="FFC000"/>
              </a:solidFill>
            </a:endParaRPr>
          </a:p>
          <a:p>
            <a:endParaRPr lang="ar-SY" sz="3200" b="1" dirty="0" smtClean="0">
              <a:solidFill>
                <a:srgbClr val="FFC000"/>
              </a:solidFill>
            </a:endParaRPr>
          </a:p>
          <a:p>
            <a:r>
              <a:rPr lang="ar-SY" sz="3200" b="1" dirty="0" smtClean="0">
                <a:solidFill>
                  <a:srgbClr val="FFC000"/>
                </a:solidFill>
              </a:rPr>
              <a:t>كلا يا جونتان لا يوجد شيئ من ذلك .النعيم ليس مكانا ولا زمانا</a:t>
            </a:r>
          </a:p>
          <a:p>
            <a:endParaRPr lang="ar-SY" sz="3200" dirty="0" smtClean="0">
              <a:solidFill>
                <a:srgbClr val="FFC000"/>
              </a:solidFill>
            </a:endParaRPr>
          </a:p>
          <a:p>
            <a:endParaRPr lang="ar-SY" sz="3200" dirty="0">
              <a:solidFill>
                <a:srgbClr val="FFC000"/>
              </a:solidFill>
            </a:endParaRPr>
          </a:p>
        </p:txBody>
      </p:sp>
    </p:spTree>
  </p:cSld>
  <p:clrMapOvr>
    <a:masterClrMapping/>
  </p:clrMapOvr>
  <p:transition spd="slow">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9.jpg"/>
          <p:cNvPicPr>
            <a:picLocks noChangeAspect="1"/>
          </p:cNvPicPr>
          <p:nvPr/>
        </p:nvPicPr>
        <p:blipFill>
          <a:blip r:embed="rId2" cstate="print"/>
          <a:stretch>
            <a:fillRect/>
          </a:stretch>
        </p:blipFill>
        <p:spPr>
          <a:xfrm>
            <a:off x="0" y="0"/>
            <a:ext cx="6019800" cy="6858000"/>
          </a:xfrm>
          <a:prstGeom prst="rect">
            <a:avLst/>
          </a:prstGeom>
        </p:spPr>
      </p:pic>
      <p:sp>
        <p:nvSpPr>
          <p:cNvPr id="3" name="TextBox 2"/>
          <p:cNvSpPr txBox="1"/>
          <p:nvPr/>
        </p:nvSpPr>
        <p:spPr>
          <a:xfrm>
            <a:off x="6019800" y="0"/>
            <a:ext cx="3124200" cy="6986528"/>
          </a:xfrm>
          <a:prstGeom prst="rect">
            <a:avLst/>
          </a:prstGeom>
          <a:solidFill>
            <a:schemeClr val="tx1"/>
          </a:solidFill>
        </p:spPr>
        <p:txBody>
          <a:bodyPr wrap="square" rtlCol="1">
            <a:spAutoFit/>
          </a:bodyPr>
          <a:lstStyle/>
          <a:p>
            <a:r>
              <a:rPr lang="ar-SY" sz="3200" b="1" dirty="0" smtClean="0">
                <a:solidFill>
                  <a:srgbClr val="FFFF00"/>
                </a:solidFill>
              </a:rPr>
              <a:t>النعيم هو أن يجد الكائن ذاته كاملا. تأكد يا جونتان أنك تقترب من النعيم في اللحظة التي فيها تصل الى السرعة القصوة المطلقة وهذا يعني عندما تطير بسرعة 1600 كم في الساعة أو عندما تطير بسرعة النور فالأرقام تحدنا , والكمال لا حدود له السرعة المطلقة يا ولدي هي الوجود</a:t>
            </a:r>
            <a:r>
              <a:rPr lang="ar-SY" sz="2800" b="1" dirty="0" smtClean="0">
                <a:solidFill>
                  <a:srgbClr val="FFFF00"/>
                </a:solidFill>
              </a:rPr>
              <a:t>....</a:t>
            </a:r>
            <a:endParaRPr lang="ar-SY" sz="2800" b="1" dirty="0">
              <a:solidFill>
                <a:srgbClr val="FFFF00"/>
              </a:solidFill>
            </a:endParaRPr>
          </a:p>
        </p:txBody>
      </p:sp>
    </p:spTree>
  </p:cSld>
  <p:clrMapOvr>
    <a:masterClrMapping/>
  </p:clrMapOvr>
  <p:transition spd="slow">
    <p:pull dir="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an0041.jpg"/>
          <p:cNvPicPr>
            <a:picLocks noChangeAspect="1"/>
          </p:cNvPicPr>
          <p:nvPr/>
        </p:nvPicPr>
        <p:blipFill>
          <a:blip r:embed="rId2" cstate="print"/>
          <a:stretch>
            <a:fillRect/>
          </a:stretch>
        </p:blipFill>
        <p:spPr>
          <a:xfrm>
            <a:off x="0" y="0"/>
            <a:ext cx="5791200" cy="6858000"/>
          </a:xfrm>
          <a:prstGeom prst="rect">
            <a:avLst/>
          </a:prstGeom>
        </p:spPr>
      </p:pic>
      <p:sp>
        <p:nvSpPr>
          <p:cNvPr id="4" name="TextBox 3"/>
          <p:cNvSpPr txBox="1"/>
          <p:nvPr/>
        </p:nvSpPr>
        <p:spPr>
          <a:xfrm>
            <a:off x="5791200" y="0"/>
            <a:ext cx="3352800" cy="6858000"/>
          </a:xfrm>
          <a:prstGeom prst="rect">
            <a:avLst/>
          </a:prstGeom>
          <a:solidFill>
            <a:schemeClr val="accent3">
              <a:lumMod val="75000"/>
            </a:schemeClr>
          </a:solidFill>
        </p:spPr>
        <p:txBody>
          <a:bodyPr wrap="square" rtlCol="1">
            <a:spAutoFit/>
          </a:bodyPr>
          <a:lstStyle/>
          <a:p>
            <a:r>
              <a:rPr lang="ar-SY" sz="3600" b="1" dirty="0" smtClean="0"/>
              <a:t>هل تستطيع أن تعلمني الطيران هكذا .</a:t>
            </a:r>
          </a:p>
          <a:p>
            <a:pPr>
              <a:buFontTx/>
              <a:buChar char="-"/>
            </a:pPr>
            <a:r>
              <a:rPr lang="ar-SY" sz="3600" b="1" dirty="0" smtClean="0"/>
              <a:t>أكيد اذا كانت هذه رغبتك</a:t>
            </a:r>
          </a:p>
          <a:p>
            <a:pPr>
              <a:buFontTx/>
              <a:buChar char="-"/>
            </a:pPr>
            <a:r>
              <a:rPr lang="ar-SY" sz="3600" b="1" dirty="0" smtClean="0"/>
              <a:t> نعم قل لي  ماذا علي أن أفعل ؟</a:t>
            </a:r>
          </a:p>
          <a:p>
            <a:pPr>
              <a:buFontTx/>
              <a:buChar char="-"/>
            </a:pPr>
            <a:r>
              <a:rPr lang="ar-SY" sz="3600" b="1" dirty="0" smtClean="0"/>
              <a:t> لتطير بسرعة الأفكار نحو كل</a:t>
            </a:r>
          </a:p>
          <a:p>
            <a:r>
              <a:rPr lang="ar-SY" sz="3600" b="1" dirty="0" smtClean="0"/>
              <a:t>الأمكنة الموجودة , عليك أن تبدأ بالقناعة أنك وصلت</a:t>
            </a:r>
            <a:endParaRPr lang="ar-SY" sz="3600" b="1" dirty="0"/>
          </a:p>
        </p:txBody>
      </p:sp>
    </p:spTree>
  </p:cSld>
  <p:clrMapOvr>
    <a:masterClrMapping/>
  </p:clrMapOvr>
  <p:transition spd="slow">
    <p:split orient="ver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0.jpg"/>
          <p:cNvPicPr>
            <a:picLocks noChangeAspect="1"/>
          </p:cNvPicPr>
          <p:nvPr/>
        </p:nvPicPr>
        <p:blipFill>
          <a:blip r:embed="rId2" cstate="print"/>
          <a:stretch>
            <a:fillRect/>
          </a:stretch>
        </p:blipFill>
        <p:spPr>
          <a:xfrm>
            <a:off x="0" y="0"/>
            <a:ext cx="6705600" cy="6858000"/>
          </a:xfrm>
          <a:prstGeom prst="rect">
            <a:avLst/>
          </a:prstGeom>
        </p:spPr>
      </p:pic>
      <p:sp>
        <p:nvSpPr>
          <p:cNvPr id="3" name="TextBox 2"/>
          <p:cNvSpPr txBox="1"/>
          <p:nvPr/>
        </p:nvSpPr>
        <p:spPr>
          <a:xfrm>
            <a:off x="6705600" y="533400"/>
            <a:ext cx="2438400" cy="4832092"/>
          </a:xfrm>
          <a:prstGeom prst="rect">
            <a:avLst/>
          </a:prstGeom>
          <a:noFill/>
        </p:spPr>
        <p:txBody>
          <a:bodyPr wrap="square" rtlCol="1">
            <a:spAutoFit/>
          </a:bodyPr>
          <a:lstStyle/>
          <a:p>
            <a:r>
              <a:rPr lang="ar-SY" sz="4400" b="1" dirty="0" smtClean="0">
                <a:solidFill>
                  <a:srgbClr val="FF0000"/>
                </a:solidFill>
              </a:rPr>
              <a:t>يوما بعد يوم كان جونتان يحاول الوصول الى هذه الحالة ولكن دون نجاح</a:t>
            </a:r>
            <a:endParaRPr lang="ar-SY" sz="4400" b="1" dirty="0">
              <a:solidFill>
                <a:srgbClr val="FF0000"/>
              </a:solidFill>
            </a:endParaRPr>
          </a:p>
        </p:txBody>
      </p:sp>
    </p:spTree>
  </p:cSld>
  <p:clrMapOvr>
    <a:masterClrMapping/>
  </p:clrMapOvr>
  <p:transition spd="slow">
    <p:wedg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3.jpg"/>
          <p:cNvPicPr>
            <a:picLocks noChangeAspect="1"/>
          </p:cNvPicPr>
          <p:nvPr/>
        </p:nvPicPr>
        <p:blipFill>
          <a:blip r:embed="rId2" cstate="print"/>
          <a:stretch>
            <a:fillRect/>
          </a:stretch>
        </p:blipFill>
        <p:spPr>
          <a:xfrm>
            <a:off x="-228600" y="0"/>
            <a:ext cx="9372600" cy="6858000"/>
          </a:xfrm>
          <a:prstGeom prst="rect">
            <a:avLst/>
          </a:prstGeom>
        </p:spPr>
      </p:pic>
      <p:sp>
        <p:nvSpPr>
          <p:cNvPr id="3" name="TextBox 2"/>
          <p:cNvSpPr txBox="1"/>
          <p:nvPr/>
        </p:nvSpPr>
        <p:spPr>
          <a:xfrm>
            <a:off x="1219200" y="1143000"/>
            <a:ext cx="7772400" cy="1015663"/>
          </a:xfrm>
          <a:prstGeom prst="rect">
            <a:avLst/>
          </a:prstGeom>
          <a:noFill/>
        </p:spPr>
        <p:txBody>
          <a:bodyPr wrap="square" rtlCol="1">
            <a:spAutoFit/>
          </a:bodyPr>
          <a:lstStyle/>
          <a:p>
            <a:pPr algn="ctr"/>
            <a:r>
              <a:rPr lang="ar-SY" sz="6000" b="1" dirty="0" smtClean="0">
                <a:solidFill>
                  <a:schemeClr val="bg2"/>
                </a:solidFill>
              </a:rPr>
              <a:t>جونتان يتابع دراسة الحب</a:t>
            </a:r>
            <a:endParaRPr lang="ar-SY" sz="6000" b="1" dirty="0">
              <a:solidFill>
                <a:schemeClr val="bg2"/>
              </a:solidFill>
            </a:endParaRPr>
          </a:p>
        </p:txBody>
      </p:sp>
    </p:spTree>
  </p:cSld>
  <p:clrMapOvr>
    <a:masterClrMapping/>
  </p:clrMapOvr>
  <p:transition spd="slow">
    <p:wipe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2.jpg"/>
          <p:cNvPicPr>
            <a:picLocks noChangeAspect="1"/>
          </p:cNvPicPr>
          <p:nvPr/>
        </p:nvPicPr>
        <p:blipFill>
          <a:blip r:embed="rId2" cstate="print"/>
          <a:stretch>
            <a:fillRect/>
          </a:stretch>
        </p:blipFill>
        <p:spPr>
          <a:xfrm>
            <a:off x="0" y="0"/>
            <a:ext cx="5410200" cy="6858000"/>
          </a:xfrm>
          <a:prstGeom prst="rect">
            <a:avLst/>
          </a:prstGeom>
        </p:spPr>
      </p:pic>
      <p:sp>
        <p:nvSpPr>
          <p:cNvPr id="3" name="TextBox 2"/>
          <p:cNvSpPr txBox="1"/>
          <p:nvPr/>
        </p:nvSpPr>
        <p:spPr>
          <a:xfrm>
            <a:off x="5410200" y="0"/>
            <a:ext cx="3733800" cy="6858000"/>
          </a:xfrm>
          <a:prstGeom prst="rect">
            <a:avLst/>
          </a:prstGeom>
          <a:solidFill>
            <a:srgbClr val="0070C0"/>
          </a:solidFill>
        </p:spPr>
        <p:txBody>
          <a:bodyPr wrap="square" rtlCol="1">
            <a:spAutoFit/>
          </a:bodyPr>
          <a:lstStyle/>
          <a:p>
            <a:r>
              <a:rPr lang="ar-SY" sz="3600" b="1" dirty="0" smtClean="0">
                <a:solidFill>
                  <a:schemeClr val="bg1"/>
                </a:solidFill>
              </a:rPr>
              <a:t>مع مرور الأيام كان جونتان يكتشف نفسه أنه يفكر بالأرض الذي انطلق منها , وبقدر ما كان يتعلم الرحمة ويحاول دراسة طبيعة الحب , كان يشعر بدافع قوي للعودة الى الأرض وكان يقول : ربما وجد هناك واحد أو أكثر من الطيور قادرا أن يتعلم</a:t>
            </a:r>
          </a:p>
          <a:p>
            <a:endParaRPr lang="ar-SY" sz="3600" dirty="0">
              <a:solidFill>
                <a:schemeClr val="bg1"/>
              </a:solidFill>
            </a:endParaRPr>
          </a:p>
        </p:txBody>
      </p:sp>
    </p:spTree>
  </p:cSld>
  <p:clrMapOvr>
    <a:masterClrMapping/>
  </p:clrMapOvr>
  <p:transition spd="slow">
    <p:strips/>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4.jpg"/>
          <p:cNvPicPr>
            <a:picLocks noChangeAspect="1"/>
          </p:cNvPicPr>
          <p:nvPr/>
        </p:nvPicPr>
        <p:blipFill>
          <a:blip r:embed="rId2" cstate="print"/>
          <a:stretch>
            <a:fillRect/>
          </a:stretch>
        </p:blipFill>
        <p:spPr>
          <a:xfrm>
            <a:off x="0" y="0"/>
            <a:ext cx="6553200" cy="6858000"/>
          </a:xfrm>
          <a:prstGeom prst="rect">
            <a:avLst/>
          </a:prstGeom>
        </p:spPr>
      </p:pic>
      <p:sp>
        <p:nvSpPr>
          <p:cNvPr id="3" name="TextBox 2"/>
          <p:cNvSpPr txBox="1"/>
          <p:nvPr/>
        </p:nvSpPr>
        <p:spPr>
          <a:xfrm>
            <a:off x="6553200" y="0"/>
            <a:ext cx="2590800" cy="6863417"/>
          </a:xfrm>
          <a:prstGeom prst="rect">
            <a:avLst/>
          </a:prstGeom>
          <a:solidFill>
            <a:srgbClr val="0070C0"/>
          </a:solidFill>
        </p:spPr>
        <p:txBody>
          <a:bodyPr wrap="square" rtlCol="1">
            <a:spAutoFit/>
          </a:bodyPr>
          <a:lstStyle/>
          <a:p>
            <a:r>
              <a:rPr lang="ar-SY" sz="4000" b="1" dirty="0" smtClean="0">
                <a:solidFill>
                  <a:schemeClr val="bg1"/>
                </a:solidFill>
              </a:rPr>
              <a:t>رغم حياته المنعزلة كان جونتان رسولا يريد اظهار الحب ونقله الى نورس ما قلق يبحث عن الحقيقة هذه الحقيقة التي اكتشفها</a:t>
            </a:r>
          </a:p>
          <a:p>
            <a:endParaRPr lang="ar-SY" sz="4000"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5.jpg"/>
          <p:cNvPicPr>
            <a:picLocks noChangeAspect="1"/>
          </p:cNvPicPr>
          <p:nvPr/>
        </p:nvPicPr>
        <p:blipFill>
          <a:blip r:embed="rId2" cstate="print"/>
          <a:stretch>
            <a:fillRect/>
          </a:stretch>
        </p:blipFill>
        <p:spPr>
          <a:xfrm>
            <a:off x="0" y="0"/>
            <a:ext cx="5486400" cy="6858000"/>
          </a:xfrm>
          <a:prstGeom prst="rect">
            <a:avLst/>
          </a:prstGeom>
        </p:spPr>
      </p:pic>
      <p:sp>
        <p:nvSpPr>
          <p:cNvPr id="4" name="TextBox 3"/>
          <p:cNvSpPr txBox="1"/>
          <p:nvPr/>
        </p:nvSpPr>
        <p:spPr>
          <a:xfrm>
            <a:off x="5486400" y="0"/>
            <a:ext cx="3657600" cy="6986528"/>
          </a:xfrm>
          <a:prstGeom prst="rect">
            <a:avLst/>
          </a:prstGeom>
          <a:solidFill>
            <a:schemeClr val="accent3">
              <a:lumMod val="50000"/>
            </a:schemeClr>
          </a:solidFill>
        </p:spPr>
        <p:txBody>
          <a:bodyPr wrap="square" rtlCol="1">
            <a:spAutoFit/>
          </a:bodyPr>
          <a:lstStyle/>
          <a:p>
            <a:r>
              <a:rPr lang="ar-SY" sz="2800" dirty="0" smtClean="0">
                <a:solidFill>
                  <a:srgbClr val="FFFF00"/>
                </a:solidFill>
              </a:rPr>
              <a:t>حينئذ راح جونتان يفكر ويرى بمخيلته جماعة النورس وهي في اجتماع تطير فوق المحيطات فشعر وقتئذ أنه ليس ريشا ولا عظما بل حرية وفضاء</a:t>
            </a:r>
          </a:p>
          <a:p>
            <a:r>
              <a:rPr lang="ar-SY" sz="2800" dirty="0" smtClean="0">
                <a:solidFill>
                  <a:srgbClr val="FFFF00"/>
                </a:solidFill>
              </a:rPr>
              <a:t>التقى جونتان ”بفلتشر“</a:t>
            </a:r>
          </a:p>
          <a:p>
            <a:r>
              <a:rPr lang="ar-SY" sz="2800" dirty="0" smtClean="0">
                <a:solidFill>
                  <a:srgbClr val="FFFF00"/>
                </a:solidFill>
              </a:rPr>
              <a:t>فلتشر كان مقتنعا أنه لا يوجد نورس عومل بظلم من قبل جماعته مثل النورس</a:t>
            </a:r>
          </a:p>
          <a:p>
            <a:endParaRPr lang="ar-SY" sz="2800" dirty="0" smtClean="0">
              <a:solidFill>
                <a:srgbClr val="FFFF00"/>
              </a:solidFill>
            </a:endParaRPr>
          </a:p>
          <a:p>
            <a:pPr>
              <a:buFontTx/>
              <a:buChar char="-"/>
            </a:pPr>
            <a:r>
              <a:rPr lang="ar-SY" sz="2800" dirty="0" smtClean="0">
                <a:solidFill>
                  <a:srgbClr val="FFFF00"/>
                </a:solidFill>
              </a:rPr>
              <a:t> لا تكن قاسيا بحكمك عليهم يا فليتشر</a:t>
            </a:r>
          </a:p>
          <a:p>
            <a:pPr>
              <a:buFontTx/>
              <a:buChar char="-"/>
            </a:pPr>
            <a:r>
              <a:rPr lang="ar-SY" sz="2800" dirty="0" smtClean="0">
                <a:solidFill>
                  <a:srgbClr val="FFFF00"/>
                </a:solidFill>
              </a:rPr>
              <a:t> عندما نفوك لم يخطئوا الا بحق نفوسهم , وسيأتي يوم يفهمون ذلك</a:t>
            </a:r>
            <a:endParaRPr lang="ar-SY" sz="2800" dirty="0">
              <a:solidFill>
                <a:srgbClr val="FFFF00"/>
              </a:solidFill>
            </a:endParaRPr>
          </a:p>
        </p:txBody>
      </p:sp>
    </p:spTree>
  </p:cSld>
  <p:clrMapOvr>
    <a:masterClrMapping/>
  </p:clrMapOvr>
  <p:transition spd="slow">
    <p:spli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7.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0" y="0"/>
            <a:ext cx="8991600" cy="1077218"/>
          </a:xfrm>
          <a:prstGeom prst="rect">
            <a:avLst/>
          </a:prstGeom>
          <a:noFill/>
        </p:spPr>
        <p:txBody>
          <a:bodyPr wrap="square" rtlCol="1">
            <a:spAutoFit/>
          </a:bodyPr>
          <a:lstStyle/>
          <a:p>
            <a:r>
              <a:rPr lang="ar-SY" sz="3200" b="1" dirty="0" smtClean="0">
                <a:solidFill>
                  <a:schemeClr val="bg2"/>
                </a:solidFill>
              </a:rPr>
              <a:t>على بضع سنتيمترات منه كان يطير أروع نورس أبيض في العالم , فشعر الطائر الصغير بلحظة اندها</a:t>
            </a:r>
            <a:r>
              <a:rPr lang="ar-SY" sz="3200" b="1" dirty="0" smtClean="0">
                <a:solidFill>
                  <a:schemeClr val="bg1"/>
                </a:solidFill>
              </a:rPr>
              <a:t>ش</a:t>
            </a:r>
            <a:r>
              <a:rPr lang="ar-SY" sz="3200" b="1" dirty="0" smtClean="0"/>
              <a:t> </a:t>
            </a:r>
            <a:r>
              <a:rPr lang="ar-SY" sz="3200" b="1" dirty="0" smtClean="0">
                <a:solidFill>
                  <a:schemeClr val="bg2"/>
                </a:solidFill>
              </a:rPr>
              <a:t>تامة </a:t>
            </a:r>
          </a:p>
        </p:txBody>
      </p:sp>
      <p:sp>
        <p:nvSpPr>
          <p:cNvPr id="4" name="Rectangle 3"/>
          <p:cNvSpPr/>
          <p:nvPr/>
        </p:nvSpPr>
        <p:spPr>
          <a:xfrm>
            <a:off x="0" y="4343400"/>
            <a:ext cx="9144000" cy="2554545"/>
          </a:xfrm>
          <a:prstGeom prst="rect">
            <a:avLst/>
          </a:prstGeom>
        </p:spPr>
        <p:txBody>
          <a:bodyPr wrap="square">
            <a:spAutoFit/>
          </a:bodyPr>
          <a:lstStyle/>
          <a:p>
            <a:r>
              <a:rPr lang="ar-SY" b="1" dirty="0" smtClean="0">
                <a:solidFill>
                  <a:schemeClr val="bg2"/>
                </a:solidFill>
              </a:rPr>
              <a:t>- </a:t>
            </a:r>
            <a:r>
              <a:rPr lang="ar-SY" sz="3200" b="1" dirty="0" smtClean="0">
                <a:solidFill>
                  <a:schemeClr val="bg2"/>
                </a:solidFill>
              </a:rPr>
              <a:t>ماذا يحدث هل أنت مجنون أم ماذا أرى؟</a:t>
            </a:r>
          </a:p>
          <a:p>
            <a:pPr>
              <a:buFontTx/>
              <a:buChar char="-"/>
            </a:pPr>
            <a:r>
              <a:rPr lang="ar-SY" sz="3200" b="1" dirty="0" smtClean="0">
                <a:solidFill>
                  <a:schemeClr val="bg2"/>
                </a:solidFill>
              </a:rPr>
              <a:t>يا فلتشر هل تريد الطيران</a:t>
            </a:r>
          </a:p>
          <a:p>
            <a:pPr>
              <a:buFontTx/>
              <a:buChar char="-"/>
            </a:pPr>
            <a:r>
              <a:rPr lang="ar-SY" sz="3200" b="1" dirty="0" smtClean="0">
                <a:solidFill>
                  <a:schemeClr val="bg2"/>
                </a:solidFill>
              </a:rPr>
              <a:t> نعم أريد</a:t>
            </a:r>
          </a:p>
          <a:p>
            <a:pPr>
              <a:buFontTx/>
              <a:buChar char="-"/>
            </a:pPr>
            <a:r>
              <a:rPr lang="ar-SY" sz="3200" b="1" dirty="0" smtClean="0">
                <a:solidFill>
                  <a:schemeClr val="bg2"/>
                </a:solidFill>
              </a:rPr>
              <a:t>فلتشر هل تريد أن تطير حتى تنسى جماعتك ثم تعود اليهم </a:t>
            </a:r>
          </a:p>
          <a:p>
            <a:pPr>
              <a:buFontTx/>
              <a:buChar char="-"/>
            </a:pPr>
            <a:r>
              <a:rPr lang="ar-SY" sz="3200" b="1" dirty="0" smtClean="0">
                <a:solidFill>
                  <a:schemeClr val="bg2"/>
                </a:solidFill>
              </a:rPr>
              <a:t> نعم أريد </a:t>
            </a:r>
            <a:endParaRPr lang="ar-SY" sz="3200" b="1" dirty="0">
              <a:solidFill>
                <a:schemeClr val="bg2"/>
              </a:solidFill>
            </a:endParaRPr>
          </a:p>
        </p:txBody>
      </p:sp>
    </p:spTree>
  </p:cSld>
  <p:clrMapOvr>
    <a:masterClrMapping/>
  </p:clrMapOvr>
  <p:transition spd="slow">
    <p:pull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6.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457200" y="533400"/>
            <a:ext cx="4236719" cy="1015663"/>
          </a:xfrm>
          <a:prstGeom prst="rect">
            <a:avLst/>
          </a:prstGeom>
          <a:noFill/>
        </p:spPr>
        <p:txBody>
          <a:bodyPr wrap="square" rtlCol="1">
            <a:spAutoFit/>
          </a:bodyPr>
          <a:lstStyle/>
          <a:p>
            <a:r>
              <a:rPr lang="ar-SY" sz="6000" b="1" dirty="0" smtClean="0">
                <a:solidFill>
                  <a:srgbClr val="FFFF00"/>
                </a:solidFill>
              </a:rPr>
              <a:t>اذا لنبدأ التدريب</a:t>
            </a:r>
            <a:endParaRPr lang="ar-SY" sz="6000" b="1" dirty="0">
              <a:solidFill>
                <a:srgbClr val="FFFF00"/>
              </a:solidFill>
            </a:endParaRPr>
          </a:p>
        </p:txBody>
      </p:sp>
    </p:spTree>
  </p:cSld>
  <p:clrMapOvr>
    <a:masterClrMapping/>
  </p:clrMapOvr>
  <p:transition spd="slow">
    <p:wedg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9.jpg"/>
          <p:cNvPicPr>
            <a:picLocks noChangeAspect="1"/>
          </p:cNvPicPr>
          <p:nvPr/>
        </p:nvPicPr>
        <p:blipFill>
          <a:blip r:embed="rId2" cstate="print"/>
          <a:stretch>
            <a:fillRect/>
          </a:stretch>
        </p:blipFill>
        <p:spPr>
          <a:xfrm>
            <a:off x="0" y="0"/>
            <a:ext cx="6781800" cy="6858000"/>
          </a:xfrm>
          <a:prstGeom prst="rect">
            <a:avLst/>
          </a:prstGeom>
        </p:spPr>
      </p:pic>
      <p:sp>
        <p:nvSpPr>
          <p:cNvPr id="3" name="TextBox 2"/>
          <p:cNvSpPr txBox="1"/>
          <p:nvPr/>
        </p:nvSpPr>
        <p:spPr>
          <a:xfrm>
            <a:off x="6781800" y="0"/>
            <a:ext cx="2362199" cy="6863417"/>
          </a:xfrm>
          <a:prstGeom prst="rect">
            <a:avLst/>
          </a:prstGeom>
          <a:solidFill>
            <a:srgbClr val="FF0000"/>
          </a:solidFill>
        </p:spPr>
        <p:txBody>
          <a:bodyPr wrap="square" rtlCol="1">
            <a:spAutoFit/>
          </a:bodyPr>
          <a:lstStyle/>
          <a:p>
            <a:r>
              <a:rPr lang="ar-SY" sz="4400" b="1" dirty="0" smtClean="0">
                <a:solidFill>
                  <a:schemeClr val="bg1"/>
                </a:solidFill>
              </a:rPr>
              <a:t>كان فليتشر تلميذا قويا يقترب من الكمال . كان قويا وخفيف وفيه تضطرم النار المقدسة</a:t>
            </a:r>
          </a:p>
          <a:p>
            <a:endParaRPr lang="ar-SY" sz="4400"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8.jpg"/>
          <p:cNvPicPr>
            <a:picLocks noChangeAspect="1"/>
          </p:cNvPicPr>
          <p:nvPr/>
        </p:nvPicPr>
        <p:blipFill>
          <a:blip r:embed="rId2" cstate="print"/>
          <a:stretch>
            <a:fillRect/>
          </a:stretch>
        </p:blipFill>
        <p:spPr>
          <a:xfrm>
            <a:off x="0" y="0"/>
            <a:ext cx="6096000" cy="6858000"/>
          </a:xfrm>
          <a:prstGeom prst="rect">
            <a:avLst/>
          </a:prstGeom>
        </p:spPr>
      </p:pic>
      <p:sp>
        <p:nvSpPr>
          <p:cNvPr id="3" name="TextBox 2"/>
          <p:cNvSpPr txBox="1"/>
          <p:nvPr/>
        </p:nvSpPr>
        <p:spPr>
          <a:xfrm>
            <a:off x="6096000" y="0"/>
            <a:ext cx="3048000" cy="6858000"/>
          </a:xfrm>
          <a:prstGeom prst="rect">
            <a:avLst/>
          </a:prstGeom>
          <a:solidFill>
            <a:srgbClr val="0070C0"/>
          </a:solidFill>
        </p:spPr>
        <p:txBody>
          <a:bodyPr wrap="square" rtlCol="1">
            <a:spAutoFit/>
          </a:bodyPr>
          <a:lstStyle/>
          <a:p>
            <a:r>
              <a:rPr lang="ar-SY" sz="3600" b="1" dirty="0" smtClean="0">
                <a:solidFill>
                  <a:schemeClr val="bg1"/>
                </a:solidFill>
              </a:rPr>
              <a:t>بعد مضي ثلاثة أشهر كان عند جونتان ستة تلاميذ كلهم من المنبوذين وكلهم يشعرون بهذه الرغبة الملحة في الطيران لأجل الطيران وكان جونتان يكرر لهم القول : ”اكسروا قيود أفكاركم وقيدوا أجسامكم</a:t>
            </a:r>
            <a:endParaRPr lang="ar-SY" sz="3600" b="1" dirty="0">
              <a:solidFill>
                <a:schemeClr val="bg1"/>
              </a:solidFill>
            </a:endParaRPr>
          </a:p>
        </p:txBody>
      </p:sp>
    </p:spTree>
  </p:cSld>
  <p:clrMapOvr>
    <a:masterClrMapping/>
  </p:clrMapOvr>
  <p:transition spd="slow">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50.jpg"/>
          <p:cNvPicPr>
            <a:picLocks noChangeAspect="1"/>
          </p:cNvPicPr>
          <p:nvPr/>
        </p:nvPicPr>
        <p:blipFill>
          <a:blip r:embed="rId2" cstate="print"/>
          <a:stretch>
            <a:fillRect/>
          </a:stretch>
        </p:blipFill>
        <p:spPr>
          <a:xfrm>
            <a:off x="0" y="0"/>
            <a:ext cx="6131052" cy="6858000"/>
          </a:xfrm>
          <a:prstGeom prst="rect">
            <a:avLst/>
          </a:prstGeom>
        </p:spPr>
      </p:pic>
      <p:sp>
        <p:nvSpPr>
          <p:cNvPr id="3" name="TextBox 2"/>
          <p:cNvSpPr txBox="1"/>
          <p:nvPr/>
        </p:nvSpPr>
        <p:spPr>
          <a:xfrm>
            <a:off x="6096000" y="0"/>
            <a:ext cx="3048000" cy="6858000"/>
          </a:xfrm>
          <a:prstGeom prst="rect">
            <a:avLst/>
          </a:prstGeom>
          <a:solidFill>
            <a:srgbClr val="92D050"/>
          </a:solidFill>
        </p:spPr>
        <p:txBody>
          <a:bodyPr wrap="square" rtlCol="1">
            <a:spAutoFit/>
          </a:bodyPr>
          <a:lstStyle/>
          <a:p>
            <a:r>
              <a:rPr lang="ar-SY" sz="3600" b="1" dirty="0" smtClean="0">
                <a:solidFill>
                  <a:srgbClr val="002060"/>
                </a:solidFill>
              </a:rPr>
              <a:t>بعد مضي شهر واحد أطلعهم جونتان بضرورة العودة الى جماعتهم شعر الطيور بغصة لأن المنبوذ حسب القانون لا يحق له العودة الى الجماعة وهذا القانون منذ آلاف السنين  لم يلق أي مخالفة</a:t>
            </a:r>
            <a:endParaRPr lang="ar-SY" sz="3600" b="1" dirty="0">
              <a:solidFill>
                <a:srgbClr val="002060"/>
              </a:solidFill>
            </a:endParaRPr>
          </a:p>
        </p:txBody>
      </p:sp>
    </p:spTree>
  </p:cSld>
  <p:clrMapOvr>
    <a:masterClrMapping/>
  </p:clrMapOvr>
  <p:transition spd="slow">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55.jpg"/>
          <p:cNvPicPr>
            <a:picLocks noChangeAspect="1"/>
          </p:cNvPicPr>
          <p:nvPr/>
        </p:nvPicPr>
        <p:blipFill>
          <a:blip r:embed="rId2" cstate="print"/>
          <a:stretch>
            <a:fillRect/>
          </a:stretch>
        </p:blipFill>
        <p:spPr>
          <a:xfrm>
            <a:off x="-228600" y="0"/>
            <a:ext cx="6228588" cy="6858000"/>
          </a:xfrm>
          <a:prstGeom prst="rect">
            <a:avLst/>
          </a:prstGeom>
        </p:spPr>
      </p:pic>
      <p:sp>
        <p:nvSpPr>
          <p:cNvPr id="3" name="TextBox 2"/>
          <p:cNvSpPr txBox="1"/>
          <p:nvPr/>
        </p:nvSpPr>
        <p:spPr>
          <a:xfrm>
            <a:off x="5943600" y="0"/>
            <a:ext cx="3200400" cy="6863417"/>
          </a:xfrm>
          <a:prstGeom prst="rect">
            <a:avLst/>
          </a:prstGeom>
          <a:solidFill>
            <a:srgbClr val="00B0F0"/>
          </a:solidFill>
        </p:spPr>
        <p:txBody>
          <a:bodyPr wrap="square" rtlCol="1">
            <a:spAutoFit/>
          </a:bodyPr>
          <a:lstStyle/>
          <a:p>
            <a:r>
              <a:rPr lang="ar-SY" sz="4000" b="1" dirty="0" smtClean="0">
                <a:solidFill>
                  <a:srgbClr val="002060"/>
                </a:solidFill>
              </a:rPr>
              <a:t>انتشر النبأ بسرعة وسط جماعة النورس ”هذه الطيور كانت منبوذة , وعادت وهذا شيئ مستحيل ”</a:t>
            </a:r>
          </a:p>
          <a:p>
            <a:r>
              <a:rPr lang="ar-SY" sz="4000" b="1" dirty="0" smtClean="0">
                <a:solidFill>
                  <a:srgbClr val="002060"/>
                </a:solidFill>
              </a:rPr>
              <a:t>قال أحدهم : نعم أنهم منبوذين ولكن أين تعلموا الطيران؟</a:t>
            </a:r>
            <a:endParaRPr lang="ar-SY" sz="4000" b="1" dirty="0">
              <a:solidFill>
                <a:srgbClr val="002060"/>
              </a:solidFill>
            </a:endParaRPr>
          </a:p>
        </p:txBody>
      </p:sp>
    </p:spTree>
  </p:cSld>
  <p:clrMapOvr>
    <a:masterClrMapping/>
  </p:clrMapOvr>
  <p:transition spd="slow">
    <p:pull/>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52.jpg"/>
          <p:cNvPicPr>
            <a:picLocks noChangeAspect="1"/>
          </p:cNvPicPr>
          <p:nvPr/>
        </p:nvPicPr>
        <p:blipFill>
          <a:blip r:embed="rId2" cstate="print"/>
          <a:stretch>
            <a:fillRect/>
          </a:stretch>
        </p:blipFill>
        <p:spPr>
          <a:xfrm>
            <a:off x="0" y="1"/>
            <a:ext cx="6172200" cy="6858000"/>
          </a:xfrm>
          <a:prstGeom prst="rect">
            <a:avLst/>
          </a:prstGeom>
        </p:spPr>
      </p:pic>
      <p:sp>
        <p:nvSpPr>
          <p:cNvPr id="3" name="TextBox 2"/>
          <p:cNvSpPr txBox="1"/>
          <p:nvPr/>
        </p:nvSpPr>
        <p:spPr>
          <a:xfrm>
            <a:off x="6172200" y="0"/>
            <a:ext cx="2971800" cy="6863417"/>
          </a:xfrm>
          <a:prstGeom prst="rect">
            <a:avLst/>
          </a:prstGeom>
          <a:solidFill>
            <a:srgbClr val="00B0F0"/>
          </a:solidFill>
        </p:spPr>
        <p:txBody>
          <a:bodyPr wrap="square" rtlCol="1">
            <a:spAutoFit/>
          </a:bodyPr>
          <a:lstStyle/>
          <a:p>
            <a:r>
              <a:rPr lang="ar-SY" sz="4000" b="1" dirty="0" smtClean="0">
                <a:solidFill>
                  <a:srgbClr val="002060"/>
                </a:solidFill>
              </a:rPr>
              <a:t>رسالة ” الحكيم“ استغرقت حوالي الساعة لتصل الى كافة أفراد جماعة</a:t>
            </a:r>
          </a:p>
          <a:p>
            <a:r>
              <a:rPr lang="ar-SY" sz="4000" b="1" dirty="0" smtClean="0">
                <a:solidFill>
                  <a:srgbClr val="002060"/>
                </a:solidFill>
              </a:rPr>
              <a:t>وقالوا : تجاهلوا هذه الطيور وكل من ينظر اليهم يعتبر مخالفا لشريعة الجماعة</a:t>
            </a:r>
          </a:p>
          <a:p>
            <a:endParaRPr lang="ar-SY" sz="4000" dirty="0">
              <a:solidFill>
                <a:srgbClr val="002060"/>
              </a:solidFill>
            </a:endParaRPr>
          </a:p>
        </p:txBody>
      </p:sp>
    </p:spTree>
  </p:cSld>
  <p:clrMapOvr>
    <a:masterClrMapping/>
  </p:clrMapOvr>
  <p:transition spd="slow">
    <p:pull dir="l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53.jpg"/>
          <p:cNvPicPr>
            <a:picLocks noChangeAspect="1"/>
          </p:cNvPicPr>
          <p:nvPr/>
        </p:nvPicPr>
        <p:blipFill>
          <a:blip r:embed="rId2" cstate="print"/>
          <a:stretch>
            <a:fillRect/>
          </a:stretch>
        </p:blipFill>
        <p:spPr>
          <a:xfrm>
            <a:off x="0" y="0"/>
            <a:ext cx="6019800" cy="6858000"/>
          </a:xfrm>
          <a:prstGeom prst="rect">
            <a:avLst/>
          </a:prstGeom>
        </p:spPr>
      </p:pic>
      <p:sp>
        <p:nvSpPr>
          <p:cNvPr id="3" name="TextBox 2"/>
          <p:cNvSpPr txBox="1"/>
          <p:nvPr/>
        </p:nvSpPr>
        <p:spPr>
          <a:xfrm>
            <a:off x="6019800" y="0"/>
            <a:ext cx="3124200" cy="6858000"/>
          </a:xfrm>
          <a:prstGeom prst="rect">
            <a:avLst/>
          </a:prstGeom>
          <a:solidFill>
            <a:srgbClr val="00B0F0"/>
          </a:solidFill>
        </p:spPr>
        <p:txBody>
          <a:bodyPr wrap="square" rtlCol="1">
            <a:spAutoFit/>
          </a:bodyPr>
          <a:lstStyle/>
          <a:p>
            <a:r>
              <a:rPr lang="ar-SY" sz="3600" b="1" dirty="0" smtClean="0">
                <a:solidFill>
                  <a:srgbClr val="002060"/>
                </a:solidFill>
              </a:rPr>
              <a:t>منذ هذا الحين لم يعد جونتان يرى الا ظهورا رمادية غير أنه لم يعرها أي اهتمام وكان يقوم بتدريباته العادية فوق المكان الذي تجتمع فيه جماعة النورس وللمرة الأولى طلب من تلاميذه أكثر من طاقاتهم</a:t>
            </a:r>
            <a:endParaRPr lang="ar-SY" sz="3600" b="1" dirty="0">
              <a:solidFill>
                <a:srgbClr val="002060"/>
              </a:solidFill>
            </a:endParaRPr>
          </a:p>
        </p:txBody>
      </p:sp>
    </p:spTree>
  </p:cSld>
  <p:clrMapOvr>
    <a:masterClrMapping/>
  </p:clrMapOvr>
  <p:transition spd="slow">
    <p:pull dir="l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5.jpg"/>
          <p:cNvPicPr>
            <a:picLocks noChangeAspect="1"/>
          </p:cNvPicPr>
          <p:nvPr/>
        </p:nvPicPr>
        <p:blipFill>
          <a:blip r:embed="rId2" cstate="print"/>
          <a:stretch>
            <a:fillRect/>
          </a:stretch>
        </p:blipFill>
        <p:spPr>
          <a:xfrm>
            <a:off x="0" y="0"/>
            <a:ext cx="9144000" cy="6858000"/>
          </a:xfrm>
          <a:prstGeom prst="rect">
            <a:avLst/>
          </a:prstGeom>
        </p:spPr>
      </p:pic>
      <p:sp>
        <p:nvSpPr>
          <p:cNvPr id="3" name="Rectangle 2"/>
          <p:cNvSpPr/>
          <p:nvPr/>
        </p:nvSpPr>
        <p:spPr>
          <a:xfrm>
            <a:off x="0" y="381000"/>
            <a:ext cx="9144000" cy="3416320"/>
          </a:xfrm>
          <a:prstGeom prst="rect">
            <a:avLst/>
          </a:prstGeom>
        </p:spPr>
        <p:txBody>
          <a:bodyPr wrap="square">
            <a:spAutoFit/>
          </a:bodyPr>
          <a:lstStyle/>
          <a:p>
            <a:r>
              <a:rPr lang="ar-SY" sz="7200" b="1" dirty="0" smtClean="0">
                <a:solidFill>
                  <a:srgbClr val="FFFF00"/>
                </a:solidFill>
              </a:rPr>
              <a:t>في الصباح كان هناك ما يقارب ألف نورس تحيط بالطيور التلاميذ</a:t>
            </a:r>
            <a:endParaRPr lang="ar-SY" sz="7200" b="1" dirty="0">
              <a:solidFill>
                <a:srgbClr val="FFFF00"/>
              </a:solidFill>
            </a:endParaRPr>
          </a:p>
        </p:txBody>
      </p:sp>
    </p:spTree>
  </p:cSld>
  <p:clrMapOvr>
    <a:masterClrMapping/>
  </p:clrMapOvr>
  <p:transition spd="slow">
    <p:dissolv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54.jpg"/>
          <p:cNvPicPr>
            <a:picLocks noChangeAspect="1"/>
          </p:cNvPicPr>
          <p:nvPr/>
        </p:nvPicPr>
        <p:blipFill>
          <a:blip r:embed="rId2" cstate="print"/>
          <a:stretch>
            <a:fillRect/>
          </a:stretch>
        </p:blipFill>
        <p:spPr>
          <a:xfrm>
            <a:off x="0" y="0"/>
            <a:ext cx="6705600" cy="6858000"/>
          </a:xfrm>
          <a:prstGeom prst="rect">
            <a:avLst/>
          </a:prstGeom>
        </p:spPr>
      </p:pic>
      <p:sp>
        <p:nvSpPr>
          <p:cNvPr id="3" name="TextBox 2"/>
          <p:cNvSpPr txBox="1"/>
          <p:nvPr/>
        </p:nvSpPr>
        <p:spPr>
          <a:xfrm>
            <a:off x="6705600" y="0"/>
            <a:ext cx="2438400" cy="6863417"/>
          </a:xfrm>
          <a:prstGeom prst="rect">
            <a:avLst/>
          </a:prstGeom>
          <a:solidFill>
            <a:srgbClr val="00B0F0"/>
          </a:solidFill>
        </p:spPr>
        <p:txBody>
          <a:bodyPr wrap="square" rtlCol="1">
            <a:spAutoFit/>
          </a:bodyPr>
          <a:lstStyle/>
          <a:p>
            <a:r>
              <a:rPr lang="ar-SY" sz="4400" b="1" dirty="0" smtClean="0">
                <a:solidFill>
                  <a:srgbClr val="002060"/>
                </a:solidFill>
              </a:rPr>
              <a:t>لم يعد يهمهم ان كان أحد يراهم أو لا . بل كانوا يسمعون جونتان ويحاولون أن يفهموا ما يقوله</a:t>
            </a:r>
            <a:endParaRPr lang="ar-SY" sz="4400" b="1" dirty="0">
              <a:solidFill>
                <a:srgbClr val="002060"/>
              </a:solidFill>
            </a:endParaRPr>
          </a:p>
        </p:txBody>
      </p:sp>
    </p:spTree>
  </p:cSld>
  <p:clrMapOvr>
    <a:masterClrMapping/>
  </p:clrMapOvr>
  <p:transition spd="slow">
    <p:randomBar dir="vert"/>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55.jpg"/>
          <p:cNvPicPr>
            <a:picLocks noChangeAspect="1"/>
          </p:cNvPicPr>
          <p:nvPr/>
        </p:nvPicPr>
        <p:blipFill>
          <a:blip r:embed="rId2" cstate="print"/>
          <a:stretch>
            <a:fillRect/>
          </a:stretch>
        </p:blipFill>
        <p:spPr>
          <a:xfrm>
            <a:off x="0" y="0"/>
            <a:ext cx="6228588" cy="6858000"/>
          </a:xfrm>
          <a:prstGeom prst="rect">
            <a:avLst/>
          </a:prstGeom>
        </p:spPr>
      </p:pic>
      <p:sp>
        <p:nvSpPr>
          <p:cNvPr id="3" name="TextBox 2"/>
          <p:cNvSpPr txBox="1"/>
          <p:nvPr/>
        </p:nvSpPr>
        <p:spPr>
          <a:xfrm>
            <a:off x="6172200" y="0"/>
            <a:ext cx="2971800" cy="6863417"/>
          </a:xfrm>
          <a:prstGeom prst="rect">
            <a:avLst/>
          </a:prstGeom>
          <a:solidFill>
            <a:srgbClr val="00B0F0"/>
          </a:solidFill>
        </p:spPr>
        <p:txBody>
          <a:bodyPr wrap="square" rtlCol="1">
            <a:spAutoFit/>
          </a:bodyPr>
          <a:lstStyle/>
          <a:p>
            <a:r>
              <a:rPr lang="ar-SY" sz="4000" b="1" dirty="0" smtClean="0">
                <a:solidFill>
                  <a:srgbClr val="002060"/>
                </a:solidFill>
              </a:rPr>
              <a:t>كان يقول أشياء بسيطة منها أنه على كل نورس أن يطير وأن الحرية هي من طبيعته وكل من يحد من هذه الحرية علينا أن نتنكر له</a:t>
            </a:r>
          </a:p>
          <a:p>
            <a:endParaRPr lang="ar-SY" sz="4000" b="1" dirty="0" smtClean="0">
              <a:solidFill>
                <a:srgbClr val="002060"/>
              </a:solidFill>
            </a:endParaRPr>
          </a:p>
          <a:p>
            <a:endParaRPr lang="ar-SY" sz="4000" dirty="0">
              <a:solidFill>
                <a:srgbClr val="C00000"/>
              </a:solidFill>
            </a:endParaRPr>
          </a:p>
        </p:txBody>
      </p:sp>
    </p:spTree>
  </p:cSld>
  <p:clrMapOvr>
    <a:masterClrMapping/>
  </p:clrMapOvr>
  <p:transition spd="slow">
    <p:randomBa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58.jpg"/>
          <p:cNvPicPr>
            <a:picLocks noChangeAspect="1"/>
          </p:cNvPicPr>
          <p:nvPr/>
        </p:nvPicPr>
        <p:blipFill>
          <a:blip r:embed="rId2" cstate="print"/>
          <a:stretch>
            <a:fillRect/>
          </a:stretch>
        </p:blipFill>
        <p:spPr>
          <a:xfrm>
            <a:off x="0" y="0"/>
            <a:ext cx="6019800" cy="6858000"/>
          </a:xfrm>
          <a:prstGeom prst="rect">
            <a:avLst/>
          </a:prstGeom>
        </p:spPr>
      </p:pic>
      <p:sp>
        <p:nvSpPr>
          <p:cNvPr id="3" name="TextBox 2"/>
          <p:cNvSpPr txBox="1"/>
          <p:nvPr/>
        </p:nvSpPr>
        <p:spPr>
          <a:xfrm>
            <a:off x="6019800" y="0"/>
            <a:ext cx="3124200" cy="6858000"/>
          </a:xfrm>
          <a:prstGeom prst="rect">
            <a:avLst/>
          </a:prstGeom>
          <a:solidFill>
            <a:srgbClr val="00B0F0"/>
          </a:solidFill>
        </p:spPr>
        <p:txBody>
          <a:bodyPr wrap="square" rtlCol="1">
            <a:spAutoFit/>
          </a:bodyPr>
          <a:lstStyle/>
          <a:p>
            <a:r>
              <a:rPr lang="ar-SY" sz="3200" b="1" dirty="0" smtClean="0">
                <a:solidFill>
                  <a:srgbClr val="002060"/>
                </a:solidFill>
              </a:rPr>
              <a:t>حادث رهيب: بعد </a:t>
            </a:r>
            <a:r>
              <a:rPr lang="ar-SY" sz="3600" b="1" dirty="0" smtClean="0">
                <a:solidFill>
                  <a:srgbClr val="002060"/>
                </a:solidFill>
              </a:rPr>
              <a:t>مضي أسبوع بينما كان فليتشر يعرض نظرية الطيران على بعض الطلاب الجدد اذا بنورس وليد يخترق الصفوف وهو ينادي أمه خوفا من الأذى حاول المعلم أن يبتعد عنه فاصطدم بصخرة كبيرة</a:t>
            </a:r>
            <a:endParaRPr lang="ar-SY" sz="3600" b="1" dirty="0">
              <a:solidFill>
                <a:srgbClr val="002060"/>
              </a:solidFill>
            </a:endParaRPr>
          </a:p>
        </p:txBody>
      </p:sp>
    </p:spTree>
  </p:cSld>
  <p:clrMapOvr>
    <a:masterClrMapping/>
  </p:clrMapOvr>
  <p:transition spd="slow">
    <p:comb dir="vert"/>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56.jpg"/>
          <p:cNvPicPr>
            <a:picLocks noChangeAspect="1"/>
          </p:cNvPicPr>
          <p:nvPr/>
        </p:nvPicPr>
        <p:blipFill>
          <a:blip r:embed="rId2" cstate="print"/>
          <a:stretch>
            <a:fillRect/>
          </a:stretch>
        </p:blipFill>
        <p:spPr>
          <a:xfrm>
            <a:off x="0" y="1"/>
            <a:ext cx="6781800" cy="6858000"/>
          </a:xfrm>
          <a:prstGeom prst="rect">
            <a:avLst/>
          </a:prstGeom>
        </p:spPr>
      </p:pic>
      <p:sp>
        <p:nvSpPr>
          <p:cNvPr id="3" name="TextBox 2"/>
          <p:cNvSpPr txBox="1"/>
          <p:nvPr/>
        </p:nvSpPr>
        <p:spPr>
          <a:xfrm>
            <a:off x="6781800" y="0"/>
            <a:ext cx="2362200" cy="6858000"/>
          </a:xfrm>
          <a:prstGeom prst="rect">
            <a:avLst/>
          </a:prstGeom>
          <a:solidFill>
            <a:srgbClr val="FFC000"/>
          </a:solidFill>
        </p:spPr>
        <p:txBody>
          <a:bodyPr wrap="square" rtlCol="1">
            <a:spAutoFit/>
          </a:bodyPr>
          <a:lstStyle/>
          <a:p>
            <a:r>
              <a:rPr lang="ar-SY" sz="4800" b="1" dirty="0" smtClean="0"/>
              <a:t>بالنسبة اليه هذه الصخرة كانت الباب الضخم الذي انفتح فجأة على عالم آخر</a:t>
            </a:r>
          </a:p>
          <a:p>
            <a:endParaRPr lang="ar-SY" sz="4800" b="1" dirty="0">
              <a:solidFill>
                <a:schemeClr val="accent3">
                  <a:lumMod val="50000"/>
                </a:schemeClr>
              </a:solidFill>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5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57.jpg"/>
          <p:cNvPicPr>
            <a:picLocks noChangeAspect="1"/>
          </p:cNvPicPr>
          <p:nvPr/>
        </p:nvPicPr>
        <p:blipFill>
          <a:blip r:embed="rId2" cstate="print"/>
          <a:stretch>
            <a:fillRect/>
          </a:stretch>
        </p:blipFill>
        <p:spPr>
          <a:xfrm>
            <a:off x="-45950" y="0"/>
            <a:ext cx="9189950" cy="6858000"/>
          </a:xfrm>
          <a:prstGeom prst="rect">
            <a:avLst/>
          </a:prstGeom>
        </p:spPr>
      </p:pic>
      <p:sp>
        <p:nvSpPr>
          <p:cNvPr id="3" name="TextBox 2"/>
          <p:cNvSpPr txBox="1"/>
          <p:nvPr/>
        </p:nvSpPr>
        <p:spPr>
          <a:xfrm>
            <a:off x="4114800" y="0"/>
            <a:ext cx="5029200" cy="3416320"/>
          </a:xfrm>
          <a:prstGeom prst="rect">
            <a:avLst/>
          </a:prstGeom>
          <a:noFill/>
        </p:spPr>
        <p:txBody>
          <a:bodyPr wrap="square" rtlCol="1">
            <a:spAutoFit/>
          </a:bodyPr>
          <a:lstStyle/>
          <a:p>
            <a:r>
              <a:rPr lang="ar-SY" sz="7200" b="1" dirty="0" smtClean="0"/>
              <a:t>لقد وصل الى سماء غريبة عجيبة</a:t>
            </a:r>
            <a:endParaRPr lang="ar-SY" sz="7200" b="1" dirty="0"/>
          </a:p>
        </p:txBody>
      </p:sp>
    </p:spTree>
  </p:cSld>
  <p:clrMapOvr>
    <a:masterClrMapping/>
  </p:clrMapOvr>
  <p:transition spd="slow">
    <p:comb/>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58.jpg"/>
          <p:cNvPicPr>
            <a:picLocks noChangeAspect="1"/>
          </p:cNvPicPr>
          <p:nvPr/>
        </p:nvPicPr>
        <p:blipFill>
          <a:blip r:embed="rId2" cstate="print"/>
          <a:stretch>
            <a:fillRect/>
          </a:stretch>
        </p:blipFill>
        <p:spPr>
          <a:xfrm>
            <a:off x="0" y="0"/>
            <a:ext cx="6096000" cy="6858000"/>
          </a:xfrm>
          <a:prstGeom prst="rect">
            <a:avLst/>
          </a:prstGeom>
        </p:spPr>
      </p:pic>
      <p:sp>
        <p:nvSpPr>
          <p:cNvPr id="3" name="TextBox 2"/>
          <p:cNvSpPr txBox="1"/>
          <p:nvPr/>
        </p:nvSpPr>
        <p:spPr>
          <a:xfrm>
            <a:off x="6096000" y="0"/>
            <a:ext cx="3048000" cy="6858000"/>
          </a:xfrm>
          <a:prstGeom prst="rect">
            <a:avLst/>
          </a:prstGeom>
          <a:solidFill>
            <a:srgbClr val="00B0F0"/>
          </a:solidFill>
        </p:spPr>
        <p:txBody>
          <a:bodyPr wrap="square" rtlCol="0">
            <a:spAutoFit/>
          </a:bodyPr>
          <a:lstStyle/>
          <a:p>
            <a:r>
              <a:rPr lang="ar-SY" b="1" dirty="0" smtClean="0"/>
              <a:t> </a:t>
            </a:r>
            <a:r>
              <a:rPr lang="ar-SY" sz="3600" b="1" dirty="0" smtClean="0">
                <a:solidFill>
                  <a:srgbClr val="002060"/>
                </a:solidFill>
              </a:rPr>
              <a:t>سمع في داخله صوت يناديه كما في لحظة لقائه ”بجونتان“</a:t>
            </a:r>
          </a:p>
          <a:p>
            <a:pPr>
              <a:buFontTx/>
              <a:buChar char="-"/>
            </a:pPr>
            <a:r>
              <a:rPr lang="ar-SY" sz="3600" b="1" dirty="0" smtClean="0">
                <a:solidFill>
                  <a:srgbClr val="002060"/>
                </a:solidFill>
              </a:rPr>
              <a:t>الطريقة الجيدة يا صديقي هي أن نتخطى حدودنا الواحد تلو الآخر علينا أن لا نصطدم بصخرة الطيران الا بعد تقدم كبير</a:t>
            </a:r>
          </a:p>
          <a:p>
            <a:pPr>
              <a:buFontTx/>
              <a:buChar char="-"/>
            </a:pPr>
            <a:endParaRPr lang="en-GB" sz="3600" b="1" dirty="0">
              <a:solidFill>
                <a:srgbClr val="002060"/>
              </a:solidFill>
            </a:endParaRPr>
          </a:p>
        </p:txBody>
      </p:sp>
    </p:spTree>
  </p:cSld>
  <p:clrMapOvr>
    <a:masterClrMapping/>
  </p:clrMapOvr>
  <p:transition spd="slow">
    <p:blinds dir="vert"/>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60.jpg"/>
          <p:cNvPicPr>
            <a:picLocks noChangeAspect="1"/>
          </p:cNvPicPr>
          <p:nvPr/>
        </p:nvPicPr>
        <p:blipFill>
          <a:blip r:embed="rId2" cstate="print"/>
          <a:stretch>
            <a:fillRect/>
          </a:stretch>
        </p:blipFill>
        <p:spPr>
          <a:xfrm>
            <a:off x="0" y="0"/>
            <a:ext cx="6019800" cy="6858000"/>
          </a:xfrm>
          <a:prstGeom prst="rect">
            <a:avLst/>
          </a:prstGeom>
        </p:spPr>
      </p:pic>
      <p:sp>
        <p:nvSpPr>
          <p:cNvPr id="3" name="Rectangle 2"/>
          <p:cNvSpPr/>
          <p:nvPr/>
        </p:nvSpPr>
        <p:spPr>
          <a:xfrm>
            <a:off x="6019800" y="0"/>
            <a:ext cx="3124200" cy="6986528"/>
          </a:xfrm>
          <a:prstGeom prst="rect">
            <a:avLst/>
          </a:prstGeom>
          <a:solidFill>
            <a:schemeClr val="accent3">
              <a:lumMod val="50000"/>
            </a:schemeClr>
          </a:solidFill>
        </p:spPr>
        <p:txBody>
          <a:bodyPr wrap="square">
            <a:spAutoFit/>
          </a:bodyPr>
          <a:lstStyle/>
          <a:p>
            <a:r>
              <a:rPr lang="ar-SY" sz="2800" b="1" dirty="0" smtClean="0">
                <a:solidFill>
                  <a:srgbClr val="FFFF00"/>
                </a:solidFill>
              </a:rPr>
              <a:t>جونتان ولكن ماذا نعمل هنا الصخرة  ألم أمت؟ </a:t>
            </a:r>
          </a:p>
          <a:p>
            <a:r>
              <a:rPr lang="ar-SY" sz="2800" b="1" dirty="0" smtClean="0">
                <a:solidFill>
                  <a:srgbClr val="FFFF00"/>
                </a:solidFill>
              </a:rPr>
              <a:t>- آه يا فلتشر فكر قليلا ان كنت تحدثني الان فهذا دليل لأنك لم تمت. ما قمت به هو قفزة جريئة وسريعة في عالم المعرفة وأنت الآن أمام اختيار صعب : اما العودة الى ما كنت عليه والعمل مع الجماعة واما البقاء في المستوى الذي وصلت اليه من المعرفة</a:t>
            </a:r>
          </a:p>
          <a:p>
            <a:r>
              <a:rPr lang="ar-SY" sz="2800" b="1" dirty="0" smtClean="0">
                <a:solidFill>
                  <a:srgbClr val="FFFF00"/>
                </a:solidFill>
              </a:rPr>
              <a:t>-أريد العودة الى الجماعة . لقد بدأت بتدريب جماعة...</a:t>
            </a:r>
            <a:endParaRPr lang="en-GB" sz="2800" b="1" dirty="0">
              <a:solidFill>
                <a:srgbClr val="FFFF00"/>
              </a:solidFill>
            </a:endParaRPr>
          </a:p>
        </p:txBody>
      </p:sp>
    </p:spTree>
  </p:cSld>
  <p:clrMapOvr>
    <a:masterClrMapping/>
  </p:clrMapOvr>
  <p:transition spd="slow">
    <p:plus/>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5.jpg"/>
          <p:cNvPicPr>
            <a:picLocks noChangeAspect="1"/>
          </p:cNvPicPr>
          <p:nvPr/>
        </p:nvPicPr>
        <p:blipFill>
          <a:blip r:embed="rId2" cstate="print"/>
          <a:stretch>
            <a:fillRect/>
          </a:stretch>
        </p:blipFill>
        <p:spPr>
          <a:xfrm>
            <a:off x="0" y="0"/>
            <a:ext cx="6179820" cy="6858000"/>
          </a:xfrm>
          <a:prstGeom prst="rect">
            <a:avLst/>
          </a:prstGeom>
        </p:spPr>
      </p:pic>
      <p:sp>
        <p:nvSpPr>
          <p:cNvPr id="3" name="TextBox 2"/>
          <p:cNvSpPr txBox="1"/>
          <p:nvPr/>
        </p:nvSpPr>
        <p:spPr>
          <a:xfrm>
            <a:off x="6172200" y="0"/>
            <a:ext cx="2971800" cy="6858000"/>
          </a:xfrm>
          <a:prstGeom prst="rect">
            <a:avLst/>
          </a:prstGeom>
          <a:solidFill>
            <a:srgbClr val="002060"/>
          </a:solidFill>
        </p:spPr>
        <p:txBody>
          <a:bodyPr wrap="square" rtlCol="0">
            <a:spAutoFit/>
          </a:bodyPr>
          <a:lstStyle/>
          <a:p>
            <a:r>
              <a:rPr lang="ar-SY" sz="3600" b="1" dirty="0" smtClean="0">
                <a:solidFill>
                  <a:schemeClr val="bg1"/>
                </a:solidFill>
              </a:rPr>
              <a:t>على الصخرة فليتشر حرك رأسه وأجنحته وسط جماعة النورس الصارخة: انه لم يمت لقد قام . انه شيطان</a:t>
            </a:r>
          </a:p>
          <a:p>
            <a:r>
              <a:rPr lang="ar-SY" sz="3600" b="1" dirty="0" smtClean="0">
                <a:solidFill>
                  <a:schemeClr val="bg1"/>
                </a:solidFill>
              </a:rPr>
              <a:t> أربعة آلاف طائر نورس غاضبة على استعداد لتمزقه بمخالبها.</a:t>
            </a:r>
          </a:p>
          <a:p>
            <a:endParaRPr lang="en-GB" sz="3600" b="1" dirty="0">
              <a:solidFill>
                <a:schemeClr val="bg1"/>
              </a:solidFill>
            </a:endParaRPr>
          </a:p>
        </p:txBody>
      </p:sp>
    </p:spTree>
  </p:cSld>
  <p:clrMapOvr>
    <a:masterClrMapping/>
  </p:clrMapOvr>
  <p:transition spd="slow">
    <p:blinds/>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59.jpg"/>
          <p:cNvPicPr>
            <a:picLocks noChangeAspect="1"/>
          </p:cNvPicPr>
          <p:nvPr/>
        </p:nvPicPr>
        <p:blipFill>
          <a:blip r:embed="rId2" cstate="print"/>
          <a:stretch>
            <a:fillRect/>
          </a:stretch>
        </p:blipFill>
        <p:spPr>
          <a:xfrm>
            <a:off x="9728" y="0"/>
            <a:ext cx="5095672" cy="6858000"/>
          </a:xfrm>
          <a:prstGeom prst="rect">
            <a:avLst/>
          </a:prstGeom>
        </p:spPr>
      </p:pic>
      <p:sp>
        <p:nvSpPr>
          <p:cNvPr id="4" name="TextBox 3"/>
          <p:cNvSpPr txBox="1"/>
          <p:nvPr/>
        </p:nvSpPr>
        <p:spPr>
          <a:xfrm>
            <a:off x="5105400" y="0"/>
            <a:ext cx="4038600" cy="6986528"/>
          </a:xfrm>
          <a:prstGeom prst="rect">
            <a:avLst/>
          </a:prstGeom>
          <a:solidFill>
            <a:srgbClr val="00B0F0"/>
          </a:solidFill>
        </p:spPr>
        <p:txBody>
          <a:bodyPr wrap="square" rtlCol="0">
            <a:spAutoFit/>
          </a:bodyPr>
          <a:lstStyle/>
          <a:p>
            <a:r>
              <a:rPr lang="ar-SY" sz="2800" b="1" dirty="0" smtClean="0">
                <a:solidFill>
                  <a:srgbClr val="002060"/>
                </a:solidFill>
              </a:rPr>
              <a:t>لنذهب من هنا يا فليتشر</a:t>
            </a:r>
          </a:p>
          <a:p>
            <a:r>
              <a:rPr lang="ar-SY" sz="2800" b="1" dirty="0" smtClean="0">
                <a:solidFill>
                  <a:srgbClr val="002060"/>
                </a:solidFill>
              </a:rPr>
              <a:t>خلال لحظة اصبحا على بعد ألف ميل من هنا </a:t>
            </a:r>
          </a:p>
          <a:p>
            <a:pPr>
              <a:buFontTx/>
              <a:buChar char="-"/>
            </a:pPr>
            <a:r>
              <a:rPr lang="ar-SY" sz="2800" b="1" dirty="0" smtClean="0">
                <a:solidFill>
                  <a:srgbClr val="002060"/>
                </a:solidFill>
              </a:rPr>
              <a:t>هل تذكر يا جونتان ما قلته في الماضي عن حبك للجماعة الذي يدفعك للعودة اليها لتساعدها على المعرفة</a:t>
            </a:r>
          </a:p>
          <a:p>
            <a:pPr>
              <a:buFontTx/>
              <a:buChar char="-"/>
            </a:pPr>
            <a:r>
              <a:rPr lang="ar-SY" sz="2800" b="1" dirty="0" smtClean="0">
                <a:solidFill>
                  <a:srgbClr val="002060"/>
                </a:solidFill>
              </a:rPr>
              <a:t> نعم أذكر ذلك</a:t>
            </a:r>
          </a:p>
          <a:p>
            <a:pPr>
              <a:buFontTx/>
              <a:buChar char="-"/>
            </a:pPr>
            <a:r>
              <a:rPr lang="ar-SY" sz="2800" b="1" dirty="0" smtClean="0">
                <a:solidFill>
                  <a:srgbClr val="002060"/>
                </a:solidFill>
              </a:rPr>
              <a:t> لا أستطيع أن أفهم كيف تقدر أن تحب جماعة حاولت أن تقتلك </a:t>
            </a:r>
          </a:p>
          <a:p>
            <a:pPr>
              <a:buFontTx/>
              <a:buChar char="-"/>
            </a:pPr>
            <a:r>
              <a:rPr lang="ar-SY" sz="2800" b="1" dirty="0" smtClean="0">
                <a:solidFill>
                  <a:srgbClr val="002060"/>
                </a:solidFill>
              </a:rPr>
              <a:t> آه يا فليتشر ليس هذا ما يجب أن تحب .لا تحب القتل والبغض والشر هذا واضح علينا أن نكتشف النورس الحقيقي الكامن في كل واحد منا . علينا أن نساعد الجميع</a:t>
            </a:r>
            <a:endParaRPr lang="en-GB" sz="2800" b="1" dirty="0">
              <a:solidFill>
                <a:srgbClr val="002060"/>
              </a:solidFill>
            </a:endParaRPr>
          </a:p>
        </p:txBody>
      </p:sp>
    </p:spTree>
  </p:cSld>
  <p:clrMapOvr>
    <a:masterClrMapping/>
  </p:clrMapOvr>
  <p:transition spd="slow">
    <p:push/>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61.jpg"/>
          <p:cNvPicPr>
            <a:picLocks noChangeAspect="1"/>
          </p:cNvPicPr>
          <p:nvPr/>
        </p:nvPicPr>
        <p:blipFill>
          <a:blip r:embed="rId2" cstate="print"/>
          <a:stretch>
            <a:fillRect/>
          </a:stretch>
        </p:blipFill>
        <p:spPr>
          <a:xfrm>
            <a:off x="0" y="-38381"/>
            <a:ext cx="9144000" cy="6896381"/>
          </a:xfrm>
          <a:prstGeom prst="rect">
            <a:avLst/>
          </a:prstGeom>
        </p:spPr>
      </p:pic>
    </p:spTree>
  </p:cSld>
  <p:clrMapOvr>
    <a:masterClrMapping/>
  </p:clrMapOvr>
  <p:transition spd="slow">
    <p:split/>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62.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spd="slow">
    <p:wipe dir="u"/>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64.jpg"/>
          <p:cNvPicPr>
            <a:picLocks noChangeAspect="1"/>
          </p:cNvPicPr>
          <p:nvPr/>
        </p:nvPicPr>
        <p:blipFill>
          <a:blip r:embed="rId2" cstate="print"/>
          <a:stretch>
            <a:fillRect/>
          </a:stretch>
        </p:blipFill>
        <p:spPr>
          <a:xfrm>
            <a:off x="-304800" y="1"/>
            <a:ext cx="9448800" cy="6858000"/>
          </a:xfrm>
          <a:prstGeom prst="rect">
            <a:avLst/>
          </a:prstGeom>
        </p:spPr>
      </p:pic>
    </p:spTree>
  </p:cSld>
  <p:clrMapOvr>
    <a:masterClrMapping/>
  </p:clrMapOvr>
  <p:transition spd="slow">
    <p:wip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63.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457200" y="0"/>
            <a:ext cx="7315200" cy="1446550"/>
          </a:xfrm>
          <a:prstGeom prst="rect">
            <a:avLst/>
          </a:prstGeom>
          <a:noFill/>
        </p:spPr>
        <p:txBody>
          <a:bodyPr wrap="square" rtlCol="0">
            <a:spAutoFit/>
          </a:bodyPr>
          <a:lstStyle/>
          <a:p>
            <a:pPr algn="ctr"/>
            <a:r>
              <a:rPr lang="ar-SY" sz="8800" b="1" dirty="0" smtClean="0">
                <a:solidFill>
                  <a:srgbClr val="FFFF00"/>
                </a:solidFill>
              </a:rPr>
              <a:t>طائر النورس</a:t>
            </a:r>
            <a:endParaRPr lang="en-GB" sz="8800" b="1" dirty="0">
              <a:solidFill>
                <a:srgbClr val="FFFF00"/>
              </a:solidFill>
            </a:endParaRPr>
          </a:p>
        </p:txBody>
      </p:sp>
    </p:spTree>
  </p:cSld>
  <p:clrMapOvr>
    <a:masterClrMapping/>
  </p:clrMapOvr>
  <p:transition spd="med">
    <p:newsflash/>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722</TotalTime>
  <Words>1830</Words>
  <Application>Microsoft Office PowerPoint</Application>
  <PresentationFormat>On-screen Show (4:3)</PresentationFormat>
  <Paragraphs>107</Paragraphs>
  <Slides>69</Slides>
  <Notes>1</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vector>
  </TitlesOfParts>
  <Company>By DR.Ahmed Saker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HANANIA FMM</dc:creator>
  <cp:lastModifiedBy>Computer</cp:lastModifiedBy>
  <cp:revision>124</cp:revision>
  <dcterms:created xsi:type="dcterms:W3CDTF">2011-06-30T01:13:31Z</dcterms:created>
  <dcterms:modified xsi:type="dcterms:W3CDTF">2012-12-22T05:32:39Z</dcterms:modified>
</cp:coreProperties>
</file>