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8"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252"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5D3796-88B7-4452-A09D-36D91C11144E}" type="datetimeFigureOut">
              <a:rPr lang="en-US" smtClean="0"/>
              <a:pPr/>
              <a:t>10/26/2012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44474A-7981-4CFB-918D-10B4961306A6}"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F44474A-7981-4CFB-918D-10B4961306A6}" type="slidenum">
              <a:rPr lang="en-GB" smtClean="0"/>
              <a:pPr/>
              <a:t>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F8F08A-13E0-4C08-9191-F67A1D01CAC0}"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DD474B-B49E-466F-A0D9-E6464A9AE40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F8F08A-13E0-4C08-9191-F67A1D01CAC0}" type="datetimeFigureOut">
              <a:rPr lang="en-US" smtClean="0"/>
              <a:pPr/>
              <a:t>10/26/2012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D474B-B49E-466F-A0D9-E6464A9AE40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rt 1"/>
          <p:cNvSpPr/>
          <p:nvPr/>
        </p:nvSpPr>
        <p:spPr>
          <a:xfrm>
            <a:off x="1785918" y="1214422"/>
            <a:ext cx="5143536" cy="5143536"/>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8800" dirty="0" smtClean="0">
                <a:solidFill>
                  <a:srgbClr val="FFFF00"/>
                </a:solidFill>
              </a:rPr>
              <a:t>الله يفكر في</a:t>
            </a:r>
            <a:endParaRPr lang="en-GB" sz="8800" dirty="0">
              <a:solidFill>
                <a:srgbClr val="FFFF00"/>
              </a:solidFill>
            </a:endParaRPr>
          </a:p>
        </p:txBody>
      </p:sp>
    </p:spTree>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1.1.jpg"/>
          <p:cNvPicPr>
            <a:picLocks noChangeAspect="1"/>
          </p:cNvPicPr>
          <p:nvPr/>
        </p:nvPicPr>
        <p:blipFill>
          <a:blip r:embed="rId2"/>
          <a:stretch>
            <a:fillRect/>
          </a:stretch>
        </p:blipFill>
        <p:spPr>
          <a:xfrm>
            <a:off x="1" y="0"/>
            <a:ext cx="9143999" cy="6857999"/>
          </a:xfrm>
          <a:prstGeom prst="rect">
            <a:avLst/>
          </a:prstGeom>
        </p:spPr>
      </p:pic>
      <p:sp>
        <p:nvSpPr>
          <p:cNvPr id="4" name="TextBox 3"/>
          <p:cNvSpPr txBox="1"/>
          <p:nvPr/>
        </p:nvSpPr>
        <p:spPr>
          <a:xfrm>
            <a:off x="0" y="428604"/>
            <a:ext cx="9144000" cy="2062103"/>
          </a:xfrm>
          <a:prstGeom prst="rect">
            <a:avLst/>
          </a:prstGeom>
          <a:solidFill>
            <a:schemeClr val="accent6"/>
          </a:solidFill>
        </p:spPr>
        <p:txBody>
          <a:bodyPr wrap="square" rtlCol="0">
            <a:spAutoFit/>
          </a:bodyPr>
          <a:lstStyle/>
          <a:p>
            <a:pPr algn="ctr"/>
            <a:r>
              <a:rPr lang="ar-SY" sz="9600" dirty="0" smtClean="0">
                <a:solidFill>
                  <a:srgbClr val="7030A0"/>
                </a:solidFill>
                <a:latin typeface="Arial" pitchFamily="34" charset="0"/>
                <a:cs typeface="Arial" pitchFamily="34" charset="0"/>
              </a:rPr>
              <a:t>البيت</a:t>
            </a:r>
            <a:endParaRPr lang="en-US" sz="9600" dirty="0" smtClean="0">
              <a:solidFill>
                <a:srgbClr val="7030A0"/>
              </a:solidFill>
              <a:latin typeface="Arial" pitchFamily="34" charset="0"/>
              <a:cs typeface="Arial" pitchFamily="34" charset="0"/>
            </a:endParaRPr>
          </a:p>
          <a:p>
            <a:pPr algn="ctr"/>
            <a:r>
              <a:rPr lang="en-US" sz="3200" dirty="0" smtClean="0">
                <a:solidFill>
                  <a:srgbClr val="7030A0"/>
                </a:solidFill>
                <a:latin typeface="Arial" pitchFamily="34" charset="0"/>
                <a:cs typeface="Arial" pitchFamily="34" charset="0"/>
              </a:rPr>
              <a:t>!</a:t>
            </a:r>
            <a:endParaRPr lang="en-GB" sz="3200" dirty="0">
              <a:solidFill>
                <a:srgbClr val="7030A0"/>
              </a:solidFill>
              <a:latin typeface="Arial" pitchFamily="34" charset="0"/>
              <a:cs typeface="Arial"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2.1.1.jpg"/>
          <p:cNvPicPr>
            <a:picLocks noChangeAspect="1"/>
          </p:cNvPicPr>
          <p:nvPr/>
        </p:nvPicPr>
        <p:blipFill>
          <a:blip r:embed="rId2" cstate="print"/>
          <a:stretch>
            <a:fillRect/>
          </a:stretch>
        </p:blipFill>
        <p:spPr>
          <a:xfrm>
            <a:off x="3966972" y="3031236"/>
            <a:ext cx="1210056" cy="795528"/>
          </a:xfrm>
          <a:prstGeom prst="rect">
            <a:avLst/>
          </a:prstGeom>
        </p:spPr>
      </p:pic>
      <p:pic>
        <p:nvPicPr>
          <p:cNvPr id="3" name="Picture 2" descr="A2.1.2.jpg"/>
          <p:cNvPicPr>
            <a:picLocks noChangeAspect="1"/>
          </p:cNvPicPr>
          <p:nvPr/>
        </p:nvPicPr>
        <p:blipFill>
          <a:blip r:embed="rId3"/>
          <a:stretch>
            <a:fillRect/>
          </a:stretch>
        </p:blipFill>
        <p:spPr>
          <a:xfrm>
            <a:off x="0" y="0"/>
            <a:ext cx="9144000" cy="6215082"/>
          </a:xfrm>
          <a:prstGeom prst="rect">
            <a:avLst/>
          </a:prstGeom>
        </p:spPr>
      </p:pic>
      <p:sp>
        <p:nvSpPr>
          <p:cNvPr id="7" name="TextBox 6"/>
          <p:cNvSpPr txBox="1"/>
          <p:nvPr/>
        </p:nvSpPr>
        <p:spPr>
          <a:xfrm>
            <a:off x="0" y="6150114"/>
            <a:ext cx="9144000" cy="707886"/>
          </a:xfrm>
          <a:prstGeom prst="rect">
            <a:avLst/>
          </a:prstGeom>
          <a:solidFill>
            <a:schemeClr val="accent2">
              <a:lumMod val="40000"/>
              <a:lumOff val="60000"/>
            </a:schemeClr>
          </a:solidFill>
        </p:spPr>
        <p:txBody>
          <a:bodyPr wrap="square" rtlCol="0">
            <a:spAutoFit/>
          </a:bodyPr>
          <a:lstStyle/>
          <a:p>
            <a:pPr algn="ctr"/>
            <a:r>
              <a:rPr lang="ar-SY" sz="4000" dirty="0" smtClean="0"/>
              <a:t>تعالوا نلتجئ في هذه المغارة  لنحتمي من العاصفة</a:t>
            </a:r>
            <a:endParaRPr lang="en-GB" sz="4000" dirty="0"/>
          </a:p>
        </p:txBody>
      </p:sp>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1.3.jpg"/>
          <p:cNvPicPr>
            <a:picLocks noChangeAspect="1"/>
          </p:cNvPicPr>
          <p:nvPr/>
        </p:nvPicPr>
        <p:blipFill>
          <a:blip r:embed="rId2"/>
          <a:stretch>
            <a:fillRect/>
          </a:stretch>
        </p:blipFill>
        <p:spPr>
          <a:xfrm>
            <a:off x="0" y="1"/>
            <a:ext cx="9144000" cy="5786453"/>
          </a:xfrm>
          <a:prstGeom prst="rect">
            <a:avLst/>
          </a:prstGeom>
        </p:spPr>
      </p:pic>
      <p:sp>
        <p:nvSpPr>
          <p:cNvPr id="7" name="TextBox 6"/>
          <p:cNvSpPr txBox="1"/>
          <p:nvPr/>
        </p:nvSpPr>
        <p:spPr>
          <a:xfrm>
            <a:off x="0" y="5786454"/>
            <a:ext cx="9144000" cy="1077218"/>
          </a:xfrm>
          <a:prstGeom prst="rect">
            <a:avLst/>
          </a:prstGeom>
          <a:solidFill>
            <a:schemeClr val="accent2">
              <a:lumMod val="20000"/>
              <a:lumOff val="80000"/>
            </a:schemeClr>
          </a:solidFill>
        </p:spPr>
        <p:txBody>
          <a:bodyPr wrap="square" rtlCol="0">
            <a:spAutoFit/>
          </a:bodyPr>
          <a:lstStyle/>
          <a:p>
            <a:pPr algn="r"/>
            <a:r>
              <a:rPr lang="ar-SY" sz="3200" dirty="0" smtClean="0"/>
              <a:t>أهربوا... أهربوا ... لقد جاءت الدببة . اصعدوا فوق هذه الصخرة ... لا تخافوا</a:t>
            </a:r>
            <a:r>
              <a:rPr lang="ar-SY" dirty="0" smtClean="0"/>
              <a:t>.</a:t>
            </a:r>
            <a:endParaRPr lang="en-GB" dirty="0"/>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4000" decel="100000"/>
                                        <p:tgtEl>
                                          <p:spTgt spid="7">
                                            <p:txEl>
                                              <p:pRg st="0" end="0"/>
                                            </p:txEl>
                                          </p:spTgt>
                                        </p:tgtEl>
                                      </p:cBhvr>
                                    </p:animEffect>
                                    <p:anim calcmode="lin" valueType="num">
                                      <p:cBhvr>
                                        <p:cTn id="8" dur="4000" decel="100000" fill="hold"/>
                                        <p:tgtEl>
                                          <p:spTgt spid="7">
                                            <p:txEl>
                                              <p:pRg st="0" end="0"/>
                                            </p:txEl>
                                          </p:spTgt>
                                        </p:tgtEl>
                                        <p:attrNameLst>
                                          <p:attrName>style.rotation</p:attrName>
                                        </p:attrNameLst>
                                      </p:cBhvr>
                                      <p:tavLst>
                                        <p:tav tm="0">
                                          <p:val>
                                            <p:fltVal val="-90"/>
                                          </p:val>
                                        </p:tav>
                                        <p:tav tm="100000">
                                          <p:val>
                                            <p:fltVal val="0"/>
                                          </p:val>
                                        </p:tav>
                                      </p:tavLst>
                                    </p:anim>
                                    <p:anim calcmode="lin" valueType="num">
                                      <p:cBhvr>
                                        <p:cTn id="9" dur="4000" decel="100000" fill="hold"/>
                                        <p:tgtEl>
                                          <p:spTgt spid="7">
                                            <p:txEl>
                                              <p:pRg st="0" end="0"/>
                                            </p:txEl>
                                          </p:spTgt>
                                        </p:tgtEl>
                                        <p:attrNameLst>
                                          <p:attrName>ppt_x</p:attrName>
                                        </p:attrNameLst>
                                      </p:cBhvr>
                                      <p:tavLst>
                                        <p:tav tm="0">
                                          <p:val>
                                            <p:strVal val="#ppt_x+0.4"/>
                                          </p:val>
                                        </p:tav>
                                        <p:tav tm="100000">
                                          <p:val>
                                            <p:strVal val="#ppt_x-0.05"/>
                                          </p:val>
                                        </p:tav>
                                      </p:tavLst>
                                    </p:anim>
                                    <p:anim calcmode="lin" valueType="num">
                                      <p:cBhvr>
                                        <p:cTn id="10" dur="4000" decel="100000" fill="hold"/>
                                        <p:tgtEl>
                                          <p:spTgt spid="7">
                                            <p:txEl>
                                              <p:pRg st="0" end="0"/>
                                            </p:txEl>
                                          </p:spTgt>
                                        </p:tgtEl>
                                        <p:attrNameLst>
                                          <p:attrName>ppt_y</p:attrName>
                                        </p:attrNameLst>
                                      </p:cBhvr>
                                      <p:tavLst>
                                        <p:tav tm="0">
                                          <p:val>
                                            <p:strVal val="#ppt_y-0.4"/>
                                          </p:val>
                                        </p:tav>
                                        <p:tav tm="100000">
                                          <p:val>
                                            <p:strVal val="#ppt_y+0.1"/>
                                          </p:val>
                                        </p:tav>
                                      </p:tavLst>
                                    </p:anim>
                                    <p:anim calcmode="lin" valueType="num">
                                      <p:cBhvr>
                                        <p:cTn id="11" dur="1000" accel="100000" fill="hold">
                                          <p:stCondLst>
                                            <p:cond delay="4000"/>
                                          </p:stCondLst>
                                        </p:cTn>
                                        <p:tgtEl>
                                          <p:spTgt spid="7">
                                            <p:txEl>
                                              <p:pRg st="0" end="0"/>
                                            </p:txEl>
                                          </p:spTgt>
                                        </p:tgtEl>
                                        <p:attrNameLst>
                                          <p:attrName>ppt_x</p:attrName>
                                        </p:attrNameLst>
                                      </p:cBhvr>
                                      <p:tavLst>
                                        <p:tav tm="0">
                                          <p:val>
                                            <p:strVal val="#ppt_x-0.05"/>
                                          </p:val>
                                        </p:tav>
                                        <p:tav tm="100000">
                                          <p:val>
                                            <p:strVal val="#ppt_x"/>
                                          </p:val>
                                        </p:tav>
                                      </p:tavLst>
                                    </p:anim>
                                    <p:anim calcmode="lin" valueType="num">
                                      <p:cBhvr>
                                        <p:cTn id="12" dur="1000" accel="100000" fill="hold">
                                          <p:stCondLst>
                                            <p:cond delay="4000"/>
                                          </p:stCondLst>
                                        </p:cTn>
                                        <p:tgtEl>
                                          <p:spTgt spid="7">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2.1.4.jpg"/>
          <p:cNvPicPr>
            <a:picLocks noChangeAspect="1"/>
          </p:cNvPicPr>
          <p:nvPr/>
        </p:nvPicPr>
        <p:blipFill>
          <a:blip r:embed="rId2"/>
          <a:stretch>
            <a:fillRect/>
          </a:stretch>
        </p:blipFill>
        <p:spPr>
          <a:xfrm>
            <a:off x="0" y="0"/>
            <a:ext cx="9143999" cy="6215082"/>
          </a:xfrm>
          <a:prstGeom prst="rect">
            <a:avLst/>
          </a:prstGeom>
        </p:spPr>
      </p:pic>
      <p:sp>
        <p:nvSpPr>
          <p:cNvPr id="4" name="TextBox 3"/>
          <p:cNvSpPr txBox="1"/>
          <p:nvPr/>
        </p:nvSpPr>
        <p:spPr>
          <a:xfrm>
            <a:off x="0" y="6215082"/>
            <a:ext cx="9144000" cy="707886"/>
          </a:xfrm>
          <a:prstGeom prst="rect">
            <a:avLst/>
          </a:prstGeom>
          <a:solidFill>
            <a:schemeClr val="accent6">
              <a:lumMod val="75000"/>
            </a:schemeClr>
          </a:solidFill>
        </p:spPr>
        <p:txBody>
          <a:bodyPr wrap="square" rtlCol="0">
            <a:spAutoFit/>
          </a:bodyPr>
          <a:lstStyle/>
          <a:p>
            <a:pPr algn="r"/>
            <a:r>
              <a:rPr lang="ar-SY" sz="4000" dirty="0" smtClean="0"/>
              <a:t>لكي نحتمي من الوحوش , فلنبني كوخا في وسط الماء.</a:t>
            </a:r>
            <a:endParaRPr lang="en-GB" sz="4000" dirty="0"/>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by="(-#ppt_w*2)" calcmode="lin" valueType="num">
                                      <p:cBhvr rctx="PPT">
                                        <p:cTn id="7" dur="1000" autoRev="1" fill="hold">
                                          <p:stCondLst>
                                            <p:cond delay="0"/>
                                          </p:stCondLst>
                                        </p:cTn>
                                        <p:tgtEl>
                                          <p:spTgt spid="4">
                                            <p:txEl>
                                              <p:pRg st="0" end="0"/>
                                            </p:txEl>
                                          </p:spTgt>
                                        </p:tgtEl>
                                        <p:attrNameLst>
                                          <p:attrName>ppt_w</p:attrName>
                                        </p:attrNameLst>
                                      </p:cBhvr>
                                    </p:anim>
                                    <p:anim by="(#ppt_w*0.50)" calcmode="lin" valueType="num">
                                      <p:cBhvr>
                                        <p:cTn id="8" dur="1000" decel="50000" autoRev="1" fill="hold">
                                          <p:stCondLst>
                                            <p:cond delay="0"/>
                                          </p:stCondLst>
                                        </p:cTn>
                                        <p:tgtEl>
                                          <p:spTgt spid="4">
                                            <p:txEl>
                                              <p:pRg st="0" end="0"/>
                                            </p:txEl>
                                          </p:spTgt>
                                        </p:tgtEl>
                                        <p:attrNameLst>
                                          <p:attrName>ppt_x</p:attrName>
                                        </p:attrNameLst>
                                      </p:cBhvr>
                                    </p:anim>
                                    <p:anim from="(-#ppt_h/2)" to="(#ppt_y)" calcmode="lin" valueType="num">
                                      <p:cBhvr>
                                        <p:cTn id="9" dur="2000" fill="hold">
                                          <p:stCondLst>
                                            <p:cond delay="0"/>
                                          </p:stCondLst>
                                        </p:cTn>
                                        <p:tgtEl>
                                          <p:spTgt spid="4">
                                            <p:txEl>
                                              <p:pRg st="0" end="0"/>
                                            </p:txEl>
                                          </p:spTgt>
                                        </p:tgtEl>
                                        <p:attrNameLst>
                                          <p:attrName>ppt_y</p:attrName>
                                        </p:attrNameLst>
                                      </p:cBhvr>
                                    </p:anim>
                                    <p:animRot by="21600000">
                                      <p:cBhvr>
                                        <p:cTn id="10" dur="2000" fill="hold">
                                          <p:stCondLst>
                                            <p:cond delay="0"/>
                                          </p:stCondLst>
                                        </p:cTn>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2.1.5.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chemeClr val="accent2">
              <a:lumMod val="40000"/>
              <a:lumOff val="60000"/>
            </a:schemeClr>
          </a:solidFill>
        </p:spPr>
        <p:txBody>
          <a:bodyPr wrap="square" rtlCol="0">
            <a:spAutoFit/>
          </a:bodyPr>
          <a:lstStyle/>
          <a:p>
            <a:pPr algn="r"/>
            <a:r>
              <a:rPr lang="ar-SY" sz="3200" dirty="0" smtClean="0"/>
              <a:t>عيشتنا هنا ايضا ليست مرتاحة , فالجو رطب جدا, ولسنا في حماية كافية... فلنهرب قبل أن يسحبنا الماء معه</a:t>
            </a:r>
            <a:r>
              <a:rPr lang="ar-SY" dirty="0" smtClean="0"/>
              <a:t>.</a:t>
            </a:r>
            <a:endParaRPr lang="en-GB"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770" decel="100000"/>
                                        <p:tgtEl>
                                          <p:spTgt spid="4">
                                            <p:txEl>
                                              <p:pRg st="0" end="0"/>
                                            </p:txEl>
                                          </p:spTgt>
                                        </p:tgtEl>
                                      </p:cBhvr>
                                    </p:animEffect>
                                    <p:animScale>
                                      <p:cBhvr>
                                        <p:cTn id="8" dur="770" decel="100000"/>
                                        <p:tgtEl>
                                          <p:spTgt spid="4">
                                            <p:txEl>
                                              <p:pRg st="0" end="0"/>
                                            </p:txEl>
                                          </p:spTgt>
                                        </p:tgtEl>
                                      </p:cBhvr>
                                      <p:from x="10000" y="10000"/>
                                      <p:to x="200000" y="450000"/>
                                    </p:animScale>
                                    <p:animScale>
                                      <p:cBhvr>
                                        <p:cTn id="9" dur="1230" accel="100000" fill="hold">
                                          <p:stCondLst>
                                            <p:cond delay="770"/>
                                          </p:stCondLst>
                                        </p:cTn>
                                        <p:tgtEl>
                                          <p:spTgt spid="4">
                                            <p:txEl>
                                              <p:pRg st="0" end="0"/>
                                            </p:txEl>
                                          </p:spTgt>
                                        </p:tgtEl>
                                      </p:cBhvr>
                                      <p:from x="200000" y="450000"/>
                                      <p:to x="100000" y="100000"/>
                                    </p:animScale>
                                    <p:set>
                                      <p:cBhvr>
                                        <p:cTn id="10" dur="770" fill="hold"/>
                                        <p:tgtEl>
                                          <p:spTgt spid="4">
                                            <p:txEl>
                                              <p:pRg st="0" end="0"/>
                                            </p:txEl>
                                          </p:spTgt>
                                        </p:tgtEl>
                                        <p:attrNameLst>
                                          <p:attrName>ppt_x</p:attrName>
                                        </p:attrNameLst>
                                      </p:cBhvr>
                                      <p:to>
                                        <p:strVal val="(0.5)"/>
                                      </p:to>
                                    </p:set>
                                    <p:anim from="(0.5)" to="(#ppt_x)" calcmode="lin" valueType="num">
                                      <p:cBhvr>
                                        <p:cTn id="11" dur="1230" accel="100000" fill="hold">
                                          <p:stCondLst>
                                            <p:cond delay="770"/>
                                          </p:stCondLst>
                                        </p:cTn>
                                        <p:tgtEl>
                                          <p:spTgt spid="4">
                                            <p:txEl>
                                              <p:pRg st="0" end="0"/>
                                            </p:txEl>
                                          </p:spTgt>
                                        </p:tgtEl>
                                        <p:attrNameLst>
                                          <p:attrName>ppt_x</p:attrName>
                                        </p:attrNameLst>
                                      </p:cBhvr>
                                    </p:anim>
                                    <p:set>
                                      <p:cBhvr>
                                        <p:cTn id="12" dur="770" fill="hold"/>
                                        <p:tgtEl>
                                          <p:spTgt spid="4">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4">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2.1.6.jpg"/>
          <p:cNvPicPr>
            <a:picLocks noChangeAspect="1"/>
          </p:cNvPicPr>
          <p:nvPr/>
        </p:nvPicPr>
        <p:blipFill>
          <a:blip r:embed="rId3"/>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chemeClr val="accent6">
              <a:lumMod val="60000"/>
              <a:lumOff val="40000"/>
            </a:schemeClr>
          </a:solidFill>
        </p:spPr>
        <p:txBody>
          <a:bodyPr wrap="square" rtlCol="0">
            <a:spAutoFit/>
          </a:bodyPr>
          <a:lstStyle/>
          <a:p>
            <a:pPr algn="r"/>
            <a:r>
              <a:rPr lang="ar-SY" sz="3200" dirty="0" smtClean="0"/>
              <a:t>الله أعطى الأنسان العقل ... والأنسان يفكر ليبني له بيتا أمينا ضد الوحوش والأمطار والبرد والحر.</a:t>
            </a:r>
            <a:endParaRPr lang="en-GB" sz="3200"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2.1.7.jpg"/>
          <p:cNvPicPr>
            <a:picLocks noChangeAspect="1"/>
          </p:cNvPicPr>
          <p:nvPr/>
        </p:nvPicPr>
        <p:blipFill>
          <a:blip r:embed="rId2"/>
          <a:stretch>
            <a:fillRect/>
          </a:stretch>
        </p:blipFill>
        <p:spPr>
          <a:xfrm>
            <a:off x="0" y="0"/>
            <a:ext cx="9144000" cy="5857892"/>
          </a:xfrm>
          <a:prstGeom prst="rect">
            <a:avLst/>
          </a:prstGeom>
        </p:spPr>
      </p:pic>
      <p:sp>
        <p:nvSpPr>
          <p:cNvPr id="4" name="TextBox 3"/>
          <p:cNvSpPr txBox="1"/>
          <p:nvPr/>
        </p:nvSpPr>
        <p:spPr>
          <a:xfrm>
            <a:off x="0" y="5857892"/>
            <a:ext cx="9144000" cy="1077218"/>
          </a:xfrm>
          <a:prstGeom prst="rect">
            <a:avLst/>
          </a:prstGeom>
          <a:solidFill>
            <a:schemeClr val="accent4">
              <a:lumMod val="60000"/>
              <a:lumOff val="40000"/>
            </a:schemeClr>
          </a:solidFill>
        </p:spPr>
        <p:txBody>
          <a:bodyPr wrap="square" rtlCol="0">
            <a:spAutoFit/>
          </a:bodyPr>
          <a:lstStyle/>
          <a:p>
            <a:pPr algn="r"/>
            <a:r>
              <a:rPr lang="ar-SY" sz="3200" dirty="0" smtClean="0">
                <a:solidFill>
                  <a:srgbClr val="002060"/>
                </a:solidFill>
              </a:rPr>
              <a:t>ان العقل الذي أعطانا الرب جعل الأنسان يكتشف النار فأخذ الأنسان يعمل قرميدا وبنى بيته به</a:t>
            </a:r>
            <a:endParaRPr lang="en-GB" sz="3200" dirty="0">
              <a:solidFill>
                <a:srgbClr val="00206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3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3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2.1.8.jpg"/>
          <p:cNvPicPr>
            <a:picLocks noChangeAspect="1"/>
          </p:cNvPicPr>
          <p:nvPr/>
        </p:nvPicPr>
        <p:blipFill>
          <a:blip r:embed="rId2"/>
          <a:stretch>
            <a:fillRect/>
          </a:stretch>
        </p:blipFill>
        <p:spPr>
          <a:xfrm>
            <a:off x="0" y="0"/>
            <a:ext cx="9144000" cy="5857892"/>
          </a:xfrm>
          <a:prstGeom prst="rect">
            <a:avLst/>
          </a:prstGeom>
        </p:spPr>
      </p:pic>
      <p:sp>
        <p:nvSpPr>
          <p:cNvPr id="18" name="TextBox 17"/>
          <p:cNvSpPr txBox="1"/>
          <p:nvPr/>
        </p:nvSpPr>
        <p:spPr>
          <a:xfrm>
            <a:off x="0" y="5857892"/>
            <a:ext cx="9144000" cy="1077218"/>
          </a:xfrm>
          <a:prstGeom prst="rect">
            <a:avLst/>
          </a:prstGeom>
          <a:solidFill>
            <a:schemeClr val="accent2">
              <a:lumMod val="60000"/>
              <a:lumOff val="40000"/>
            </a:schemeClr>
          </a:solidFill>
        </p:spPr>
        <p:txBody>
          <a:bodyPr wrap="square" rtlCol="0">
            <a:spAutoFit/>
          </a:bodyPr>
          <a:lstStyle/>
          <a:p>
            <a:pPr algn="r" rtl="1"/>
            <a:r>
              <a:rPr lang="ar-SY" sz="3200" dirty="0" smtClean="0"/>
              <a:t>لقد وضع الله في الأرض الشمينتو والكلس والحديد واكتشف الأنسان هذه الأشياء وبنى بواسطتها بيوتا كبيرة وقوية أكثر من القرميد.</a:t>
            </a:r>
            <a:endParaRPr lang="en-GB" sz="3200"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p:cTn id="7" dur="1500" decel="50000" fill="hold">
                                          <p:stCondLst>
                                            <p:cond delay="0"/>
                                          </p:stCondLst>
                                        </p:cTn>
                                        <p:tgtEl>
                                          <p:spTgt spid="18">
                                            <p:txEl>
                                              <p:pRg st="0" end="0"/>
                                            </p:txEl>
                                          </p:spTgt>
                                        </p:tgtEl>
                                        <p:attrNameLst>
                                          <p:attrName>style.rotation</p:attrName>
                                        </p:attrNameLst>
                                      </p:cBhvr>
                                      <p:tavLst>
                                        <p:tav tm="0">
                                          <p:val>
                                            <p:fltVal val="-90"/>
                                          </p:val>
                                        </p:tav>
                                        <p:tav tm="100000">
                                          <p:val>
                                            <p:fltVal val="0"/>
                                          </p:val>
                                        </p:tav>
                                      </p:tavLst>
                                    </p:anim>
                                    <p:anim calcmode="lin" valueType="num">
                                      <p:cBhvr>
                                        <p:cTn id="8" dur="1500" decel="50000" fill="hold">
                                          <p:stCondLst>
                                            <p:cond delay="0"/>
                                          </p:stCondLst>
                                        </p:cTn>
                                        <p:tgtEl>
                                          <p:spTgt spid="18">
                                            <p:txEl>
                                              <p:pRg st="0" end="0"/>
                                            </p:txEl>
                                          </p:spTgt>
                                        </p:tgtEl>
                                        <p:attrNameLst>
                                          <p:attrName>ppt_w</p:attrName>
                                        </p:attrNameLst>
                                      </p:cBhvr>
                                      <p:tavLst>
                                        <p:tav tm="0">
                                          <p:val>
                                            <p:strVal val="#ppt_w"/>
                                          </p:val>
                                        </p:tav>
                                        <p:tav tm="100000">
                                          <p:val>
                                            <p:strVal val="#ppt_w*.05"/>
                                          </p:val>
                                        </p:tav>
                                      </p:tavLst>
                                    </p:anim>
                                    <p:anim calcmode="lin" valueType="num">
                                      <p:cBhvr>
                                        <p:cTn id="9" dur="1500" accel="50000" fill="hold">
                                          <p:stCondLst>
                                            <p:cond delay="1500"/>
                                          </p:stCondLst>
                                        </p:cTn>
                                        <p:tgtEl>
                                          <p:spTgt spid="18">
                                            <p:txEl>
                                              <p:pRg st="0" end="0"/>
                                            </p:txEl>
                                          </p:spTgt>
                                        </p:tgtEl>
                                        <p:attrNameLst>
                                          <p:attrName>ppt_w</p:attrName>
                                        </p:attrNameLst>
                                      </p:cBhvr>
                                      <p:tavLst>
                                        <p:tav tm="0">
                                          <p:val>
                                            <p:strVal val="#ppt_w*.05"/>
                                          </p:val>
                                        </p:tav>
                                        <p:tav tm="100000">
                                          <p:val>
                                            <p:strVal val="#ppt_w"/>
                                          </p:val>
                                        </p:tav>
                                      </p:tavLst>
                                    </p:anim>
                                    <p:anim calcmode="lin" valueType="num">
                                      <p:cBhvr>
                                        <p:cTn id="10" dur="3000" fill="hold"/>
                                        <p:tgtEl>
                                          <p:spTgt spid="18">
                                            <p:txEl>
                                              <p:pRg st="0" end="0"/>
                                            </p:txEl>
                                          </p:spTgt>
                                        </p:tgtEl>
                                        <p:attrNameLst>
                                          <p:attrName>ppt_h</p:attrName>
                                        </p:attrNameLst>
                                      </p:cBhvr>
                                      <p:tavLst>
                                        <p:tav tm="0">
                                          <p:val>
                                            <p:strVal val="#ppt_h"/>
                                          </p:val>
                                        </p:tav>
                                        <p:tav tm="100000">
                                          <p:val>
                                            <p:strVal val="#ppt_h"/>
                                          </p:val>
                                        </p:tav>
                                      </p:tavLst>
                                    </p:anim>
                                    <p:anim calcmode="lin" valueType="num">
                                      <p:cBhvr>
                                        <p:cTn id="11" dur="1500" decel="50000" fill="hold">
                                          <p:stCondLst>
                                            <p:cond delay="0"/>
                                          </p:stCondLst>
                                        </p:cTn>
                                        <p:tgtEl>
                                          <p:spTgt spid="18">
                                            <p:txEl>
                                              <p:pRg st="0" end="0"/>
                                            </p:txEl>
                                          </p:spTgt>
                                        </p:tgtEl>
                                        <p:attrNameLst>
                                          <p:attrName>ppt_x</p:attrName>
                                        </p:attrNameLst>
                                      </p:cBhvr>
                                      <p:tavLst>
                                        <p:tav tm="0">
                                          <p:val>
                                            <p:strVal val="#ppt_x+.4"/>
                                          </p:val>
                                        </p:tav>
                                        <p:tav tm="100000">
                                          <p:val>
                                            <p:strVal val="#ppt_x"/>
                                          </p:val>
                                        </p:tav>
                                      </p:tavLst>
                                    </p:anim>
                                    <p:anim calcmode="lin" valueType="num">
                                      <p:cBhvr>
                                        <p:cTn id="12" dur="1500" decel="50000" fill="hold">
                                          <p:stCondLst>
                                            <p:cond delay="0"/>
                                          </p:stCondLst>
                                        </p:cTn>
                                        <p:tgtEl>
                                          <p:spTgt spid="18">
                                            <p:txEl>
                                              <p:pRg st="0" end="0"/>
                                            </p:txEl>
                                          </p:spTgt>
                                        </p:tgtEl>
                                        <p:attrNameLst>
                                          <p:attrName>ppt_y</p:attrName>
                                        </p:attrNameLst>
                                      </p:cBhvr>
                                      <p:tavLst>
                                        <p:tav tm="0">
                                          <p:val>
                                            <p:strVal val="#ppt_y-.2"/>
                                          </p:val>
                                        </p:tav>
                                        <p:tav tm="100000">
                                          <p:val>
                                            <p:strVal val="#ppt_y+.1"/>
                                          </p:val>
                                        </p:tav>
                                      </p:tavLst>
                                    </p:anim>
                                    <p:anim calcmode="lin" valueType="num">
                                      <p:cBhvr>
                                        <p:cTn id="13" dur="1500" accel="50000" fill="hold">
                                          <p:stCondLst>
                                            <p:cond delay="1500"/>
                                          </p:stCondLst>
                                        </p:cTn>
                                        <p:tgtEl>
                                          <p:spTgt spid="18">
                                            <p:txEl>
                                              <p:pRg st="0" end="0"/>
                                            </p:txEl>
                                          </p:spTgt>
                                        </p:tgtEl>
                                        <p:attrNameLst>
                                          <p:attrName>ppt_y</p:attrName>
                                        </p:attrNameLst>
                                      </p:cBhvr>
                                      <p:tavLst>
                                        <p:tav tm="0">
                                          <p:val>
                                            <p:strVal val="#ppt_y+.1"/>
                                          </p:val>
                                        </p:tav>
                                        <p:tav tm="100000">
                                          <p:val>
                                            <p:strVal val="#ppt_y"/>
                                          </p:val>
                                        </p:tav>
                                      </p:tavLst>
                                    </p:anim>
                                    <p:animEffect transition="in" filter="fade">
                                      <p:cBhvr>
                                        <p:cTn id="14" dur="3000" decel="50000">
                                          <p:stCondLst>
                                            <p:cond delay="0"/>
                                          </p:stCondLst>
                                        </p:cTn>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2.2.2.jpg"/>
          <p:cNvPicPr>
            <a:picLocks noChangeAspect="1"/>
          </p:cNvPicPr>
          <p:nvPr/>
        </p:nvPicPr>
        <p:blipFill>
          <a:blip r:embed="rId2"/>
          <a:stretch>
            <a:fillRect/>
          </a:stretch>
        </p:blipFill>
        <p:spPr>
          <a:xfrm>
            <a:off x="0" y="0"/>
            <a:ext cx="9144000" cy="5786454"/>
          </a:xfrm>
          <a:prstGeom prst="rect">
            <a:avLst/>
          </a:prstGeom>
        </p:spPr>
      </p:pic>
      <p:sp>
        <p:nvSpPr>
          <p:cNvPr id="7" name="TextBox 6"/>
          <p:cNvSpPr txBox="1"/>
          <p:nvPr/>
        </p:nvSpPr>
        <p:spPr>
          <a:xfrm>
            <a:off x="0" y="5786454"/>
            <a:ext cx="9144000" cy="1077218"/>
          </a:xfrm>
          <a:prstGeom prst="rect">
            <a:avLst/>
          </a:prstGeom>
          <a:solidFill>
            <a:schemeClr val="accent2">
              <a:lumMod val="20000"/>
              <a:lumOff val="80000"/>
            </a:schemeClr>
          </a:solidFill>
        </p:spPr>
        <p:txBody>
          <a:bodyPr wrap="square" rtlCol="0">
            <a:spAutoFit/>
          </a:bodyPr>
          <a:lstStyle/>
          <a:p>
            <a:pPr algn="r"/>
            <a:r>
              <a:rPr lang="ar-SY" sz="3200" b="1" dirty="0" smtClean="0">
                <a:solidFill>
                  <a:srgbClr val="C00000"/>
                </a:solidFill>
              </a:rPr>
              <a:t>كل ولد له بيت وكل واحد يحب بيته فبيتك له سقف يحميك من المطر. أما الحيطان فتمنع الرياح والبرد والشمس القوية. </a:t>
            </a:r>
            <a:endParaRPr lang="en-GB" sz="3200" b="1" dirty="0">
              <a:solidFill>
                <a:srgbClr val="C00000"/>
              </a:solidFill>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80">
                                          <p:stCondLst>
                                            <p:cond delay="0"/>
                                          </p:stCondLst>
                                        </p:cTn>
                                        <p:tgtEl>
                                          <p:spTgt spid="7">
                                            <p:txEl>
                                              <p:pRg st="0" end="0"/>
                                            </p:txEl>
                                          </p:spTgt>
                                        </p:tgtEl>
                                      </p:cBhvr>
                                    </p:animEffect>
                                    <p:anim calcmode="lin" valueType="num">
                                      <p:cBhvr>
                                        <p:cTn id="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0" end="0"/>
                                            </p:txEl>
                                          </p:spTgt>
                                        </p:tgtEl>
                                      </p:cBhvr>
                                      <p:to x="100000" y="60000"/>
                                    </p:animScale>
                                    <p:animScale>
                                      <p:cBhvr>
                                        <p:cTn id="14" dur="166" decel="50000">
                                          <p:stCondLst>
                                            <p:cond delay="676"/>
                                          </p:stCondLst>
                                        </p:cTn>
                                        <p:tgtEl>
                                          <p:spTgt spid="7">
                                            <p:txEl>
                                              <p:pRg st="0" end="0"/>
                                            </p:txEl>
                                          </p:spTgt>
                                        </p:tgtEl>
                                      </p:cBhvr>
                                      <p:to x="100000" y="100000"/>
                                    </p:animScale>
                                    <p:animScale>
                                      <p:cBhvr>
                                        <p:cTn id="15" dur="26">
                                          <p:stCondLst>
                                            <p:cond delay="1312"/>
                                          </p:stCondLst>
                                        </p:cTn>
                                        <p:tgtEl>
                                          <p:spTgt spid="7">
                                            <p:txEl>
                                              <p:pRg st="0" end="0"/>
                                            </p:txEl>
                                          </p:spTgt>
                                        </p:tgtEl>
                                      </p:cBhvr>
                                      <p:to x="100000" y="80000"/>
                                    </p:animScale>
                                    <p:animScale>
                                      <p:cBhvr>
                                        <p:cTn id="16" dur="166" decel="50000">
                                          <p:stCondLst>
                                            <p:cond delay="1338"/>
                                          </p:stCondLst>
                                        </p:cTn>
                                        <p:tgtEl>
                                          <p:spTgt spid="7">
                                            <p:txEl>
                                              <p:pRg st="0" end="0"/>
                                            </p:txEl>
                                          </p:spTgt>
                                        </p:tgtEl>
                                      </p:cBhvr>
                                      <p:to x="100000" y="100000"/>
                                    </p:animScale>
                                    <p:animScale>
                                      <p:cBhvr>
                                        <p:cTn id="17" dur="26">
                                          <p:stCondLst>
                                            <p:cond delay="1642"/>
                                          </p:stCondLst>
                                        </p:cTn>
                                        <p:tgtEl>
                                          <p:spTgt spid="7">
                                            <p:txEl>
                                              <p:pRg st="0" end="0"/>
                                            </p:txEl>
                                          </p:spTgt>
                                        </p:tgtEl>
                                      </p:cBhvr>
                                      <p:to x="100000" y="90000"/>
                                    </p:animScale>
                                    <p:animScale>
                                      <p:cBhvr>
                                        <p:cTn id="18" dur="166" decel="50000">
                                          <p:stCondLst>
                                            <p:cond delay="1668"/>
                                          </p:stCondLst>
                                        </p:cTn>
                                        <p:tgtEl>
                                          <p:spTgt spid="7">
                                            <p:txEl>
                                              <p:pRg st="0" end="0"/>
                                            </p:txEl>
                                          </p:spTgt>
                                        </p:tgtEl>
                                      </p:cBhvr>
                                      <p:to x="100000" y="100000"/>
                                    </p:animScale>
                                    <p:animScale>
                                      <p:cBhvr>
                                        <p:cTn id="19" dur="26">
                                          <p:stCondLst>
                                            <p:cond delay="1808"/>
                                          </p:stCondLst>
                                        </p:cTn>
                                        <p:tgtEl>
                                          <p:spTgt spid="7">
                                            <p:txEl>
                                              <p:pRg st="0" end="0"/>
                                            </p:txEl>
                                          </p:spTgt>
                                        </p:tgtEl>
                                      </p:cBhvr>
                                      <p:to x="100000" y="95000"/>
                                    </p:animScale>
                                    <p:animScale>
                                      <p:cBhvr>
                                        <p:cTn id="20"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1"/>
            <a:ext cx="6715139" cy="6857999"/>
          </a:xfrm>
          <a:prstGeom prst="rect">
            <a:avLst/>
          </a:prstGeom>
        </p:spPr>
      </p:pic>
      <p:sp>
        <p:nvSpPr>
          <p:cNvPr id="4" name="TextBox 3"/>
          <p:cNvSpPr txBox="1"/>
          <p:nvPr/>
        </p:nvSpPr>
        <p:spPr>
          <a:xfrm>
            <a:off x="6715140" y="0"/>
            <a:ext cx="2428860" cy="6986528"/>
          </a:xfrm>
          <a:prstGeom prst="rect">
            <a:avLst/>
          </a:prstGeom>
          <a:solidFill>
            <a:schemeClr val="accent6">
              <a:lumMod val="75000"/>
            </a:schemeClr>
          </a:solidFill>
        </p:spPr>
        <p:txBody>
          <a:bodyPr wrap="square" rtlCol="0">
            <a:spAutoFit/>
          </a:bodyPr>
          <a:lstStyle/>
          <a:p>
            <a:pPr algn="r"/>
            <a:r>
              <a:rPr lang="ar-SY" sz="3200" dirty="0" smtClean="0">
                <a:solidFill>
                  <a:schemeClr val="bg1"/>
                </a:solidFill>
              </a:rPr>
              <a:t>ان لبيتك باب نغلق الباب حتى لا تدخل الحيوانات والناس الذين لا نعرفهم . اما في الليل فنغلق الباب حتى لا يدخل احد يزعجنا ونحن نائمين في البيت نشعر بالأمان . ولكي نفتح الباب يجب أن يدق الجرس</a:t>
            </a:r>
            <a:r>
              <a:rPr lang="ar-SY" sz="3200" dirty="0" smtClean="0"/>
              <a:t>.</a:t>
            </a:r>
            <a:endParaRPr lang="en-GB" sz="3200" dirty="0"/>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Scale>
                                      <p:cBhvr>
                                        <p:cTn id="7" dur="3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3000" decel="50000" fill="hold">
                                          <p:stCondLst>
                                            <p:cond delay="0"/>
                                          </p:stCondLst>
                                        </p:cTn>
                                        <p:tgtEl>
                                          <p:spTgt spid="4">
                                            <p:txEl>
                                              <p:pRg st="0" end="0"/>
                                            </p:txEl>
                                          </p:spTgt>
                                        </p:tgtEl>
                                        <p:attrNameLst>
                                          <p:attrName>ppt_x</p:attrName>
                                          <p:attrName>ppt_y</p:attrName>
                                        </p:attrNameLst>
                                      </p:cBhvr>
                                    </p:animMotion>
                                    <p:animEffect transition="in" filter="fade">
                                      <p:cBhvr>
                                        <p:cTn id="9"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1.jpg"/>
          <p:cNvPicPr>
            <a:picLocks noChangeAspect="1"/>
          </p:cNvPicPr>
          <p:nvPr/>
        </p:nvPicPr>
        <p:blipFill>
          <a:blip r:embed="rId2"/>
          <a:stretch>
            <a:fillRect/>
          </a:stretch>
        </p:blipFill>
        <p:spPr>
          <a:xfrm>
            <a:off x="0" y="0"/>
            <a:ext cx="6786578" cy="6858000"/>
          </a:xfrm>
          <a:prstGeom prst="rect">
            <a:avLst/>
          </a:prstGeom>
        </p:spPr>
      </p:pic>
      <p:sp>
        <p:nvSpPr>
          <p:cNvPr id="5" name="TextBox 4"/>
          <p:cNvSpPr txBox="1"/>
          <p:nvPr/>
        </p:nvSpPr>
        <p:spPr>
          <a:xfrm>
            <a:off x="6786578" y="0"/>
            <a:ext cx="2357422" cy="6986528"/>
          </a:xfrm>
          <a:prstGeom prst="rect">
            <a:avLst/>
          </a:prstGeom>
          <a:solidFill>
            <a:schemeClr val="accent6">
              <a:lumMod val="75000"/>
            </a:schemeClr>
          </a:solidFill>
        </p:spPr>
        <p:txBody>
          <a:bodyPr wrap="square" rtlCol="0">
            <a:spAutoFit/>
          </a:bodyPr>
          <a:lstStyle/>
          <a:p>
            <a:pPr algn="r"/>
            <a:r>
              <a:rPr lang="ar-SY" sz="3200" b="1" dirty="0" smtClean="0">
                <a:solidFill>
                  <a:schemeClr val="bg1"/>
                </a:solidFill>
              </a:rPr>
              <a:t>لكي نستطيع أن ندخل البيت يجب أن ندخل من الباب وعندما نستقبل أحدا , نفتح الباب اذا لم تفتح بطيبة خاطر للذين يزوروننا فيسوع يزعل منا لأن يسوع يريد أن نحب كل </a:t>
            </a:r>
            <a:r>
              <a:rPr lang="ar-SY" sz="3200" b="1" dirty="0" smtClean="0">
                <a:solidFill>
                  <a:schemeClr val="bg1"/>
                </a:solidFill>
              </a:rPr>
              <a:t>لناس </a:t>
            </a:r>
            <a:endParaRPr lang="en-US" sz="3200" b="1" dirty="0" smtClean="0">
              <a:solidFill>
                <a:schemeClr val="bg1"/>
              </a:solidFill>
            </a:endParaRPr>
          </a:p>
          <a:p>
            <a:pPr algn="r"/>
            <a:endParaRPr lang="en-US" sz="3200" b="1" dirty="0" smtClean="0">
              <a:solidFill>
                <a:schemeClr val="bg1"/>
              </a:solidFill>
            </a:endParaRPr>
          </a:p>
          <a:p>
            <a:pPr algn="r"/>
            <a:endParaRPr lang="en-GB" sz="3200" b="1" dirty="0">
              <a:solidFill>
                <a:schemeClr val="bg1"/>
              </a:solidFill>
            </a:endParaRPr>
          </a:p>
        </p:txBody>
      </p:sp>
    </p:spTree>
  </p:cSld>
  <p:clrMapOvr>
    <a:masterClrMapping/>
  </p:clrMapOvr>
  <p:transition spd="slow">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a:stretch>
            <a:fillRect/>
          </a:stretch>
        </p:blipFill>
        <p:spPr>
          <a:xfrm>
            <a:off x="1" y="0"/>
            <a:ext cx="6786577" cy="6858000"/>
          </a:xfrm>
          <a:prstGeom prst="rect">
            <a:avLst/>
          </a:prstGeom>
        </p:spPr>
      </p:pic>
      <p:sp>
        <p:nvSpPr>
          <p:cNvPr id="6" name="TextBox 5"/>
          <p:cNvSpPr txBox="1"/>
          <p:nvPr/>
        </p:nvSpPr>
        <p:spPr>
          <a:xfrm>
            <a:off x="6786578" y="0"/>
            <a:ext cx="2357422" cy="6986528"/>
          </a:xfrm>
          <a:prstGeom prst="rect">
            <a:avLst/>
          </a:prstGeom>
          <a:solidFill>
            <a:schemeClr val="accent6">
              <a:lumMod val="75000"/>
            </a:schemeClr>
          </a:solidFill>
        </p:spPr>
        <p:txBody>
          <a:bodyPr wrap="square" rtlCol="0">
            <a:spAutoFit/>
          </a:bodyPr>
          <a:lstStyle/>
          <a:p>
            <a:pPr algn="r" rtl="1"/>
            <a:r>
              <a:rPr lang="ar-SY" sz="3200" b="1" dirty="0" smtClean="0">
                <a:solidFill>
                  <a:srgbClr val="FFFF00"/>
                </a:solidFill>
              </a:rPr>
              <a:t>عندما يدق الباب احد الفقراء ويطلب حسنة . ونحن نفتح الباب , انما نفتح الباب ليسوع بالحقيقة يسوع قال :“ كنت جوعان وأعطيتني شيئا لأكله ... لذلك فما تعملون لأحد الفقراْْْْ  فبي تفعلون“</a:t>
            </a:r>
            <a:endParaRPr lang="en-GB" sz="3200" b="1" dirty="0">
              <a:solidFill>
                <a:srgbClr val="FFFF00"/>
              </a:solidFill>
            </a:endParaRPr>
          </a:p>
        </p:txBody>
      </p:sp>
    </p:spTree>
  </p:cSld>
  <p:clrMapOvr>
    <a:masterClrMapping/>
  </p:clrMapOvr>
  <p:transition spd="slow">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2"/>
          <a:stretch>
            <a:fillRect/>
          </a:stretch>
        </p:blipFill>
        <p:spPr>
          <a:xfrm>
            <a:off x="0" y="0"/>
            <a:ext cx="9144000" cy="5643578"/>
          </a:xfrm>
          <a:prstGeom prst="rect">
            <a:avLst/>
          </a:prstGeom>
        </p:spPr>
      </p:pic>
      <p:sp>
        <p:nvSpPr>
          <p:cNvPr id="4" name="TextBox 3"/>
          <p:cNvSpPr txBox="1"/>
          <p:nvPr/>
        </p:nvSpPr>
        <p:spPr>
          <a:xfrm>
            <a:off x="0" y="5643578"/>
            <a:ext cx="9144000" cy="1214422"/>
          </a:xfrm>
          <a:prstGeom prst="rect">
            <a:avLst/>
          </a:prstGeom>
          <a:solidFill>
            <a:schemeClr val="accent6">
              <a:lumMod val="75000"/>
            </a:schemeClr>
          </a:solidFill>
        </p:spPr>
        <p:txBody>
          <a:bodyPr wrap="square" rtlCol="0">
            <a:spAutoFit/>
          </a:bodyPr>
          <a:lstStyle/>
          <a:p>
            <a:pPr algn="r"/>
            <a:r>
              <a:rPr lang="ar-SY" sz="3600" dirty="0" smtClean="0">
                <a:solidFill>
                  <a:srgbClr val="FFFF00"/>
                </a:solidFill>
              </a:rPr>
              <a:t>قال يسوع كلمة حلوة جدا ” من يستقبل أحد الصغار محبة بي أنه يستقبلني“.</a:t>
            </a:r>
            <a:endParaRPr lang="en-GB" sz="3600" dirty="0">
              <a:solidFill>
                <a:srgbClr val="FFFF00"/>
              </a:solidFill>
            </a:endParaRPr>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4">
                                            <p:txEl>
                                              <p:pRg st="0" end="0"/>
                                            </p:txEl>
                                          </p:spTgt>
                                        </p:tgtEl>
                                        <p:attrNameLst>
                                          <p:attrName>ppt_w</p:attrName>
                                        </p:attrNameLst>
                                      </p:cBhvr>
                                    </p:anim>
                                    <p:anim by="(#ppt_w*0.50)" calcmode="lin" valueType="num">
                                      <p:cBhvr>
                                        <p:cTn id="8" dur="500" decel="50000" autoRev="1" fill="hold">
                                          <p:stCondLst>
                                            <p:cond delay="0"/>
                                          </p:stCondLst>
                                        </p:cTn>
                                        <p:tgtEl>
                                          <p:spTgt spid="4">
                                            <p:txEl>
                                              <p:pRg st="0" end="0"/>
                                            </p:txEl>
                                          </p:spTgt>
                                        </p:tgtEl>
                                        <p:attrNameLst>
                                          <p:attrName>ppt_x</p:attrName>
                                        </p:attrNameLst>
                                      </p:cBhvr>
                                    </p:anim>
                                    <p:anim from="(-#ppt_h/2)" to="(#ppt_y)" calcmode="lin" valueType="num">
                                      <p:cBhvr>
                                        <p:cTn id="9" dur="1000" fill="hold">
                                          <p:stCondLst>
                                            <p:cond delay="0"/>
                                          </p:stCondLst>
                                        </p:cTn>
                                        <p:tgtEl>
                                          <p:spTgt spid="4">
                                            <p:txEl>
                                              <p:pRg st="0" end="0"/>
                                            </p:txEl>
                                          </p:spTgt>
                                        </p:tgtEl>
                                        <p:attrNameLst>
                                          <p:attrName>ppt_y</p:attrName>
                                        </p:attrNameLst>
                                      </p:cBhvr>
                                    </p:anim>
                                    <p:animRot by="21600000">
                                      <p:cBhvr>
                                        <p:cTn id="10" dur="1000" fill="hold">
                                          <p:stCondLst>
                                            <p:cond delay="0"/>
                                          </p:stCondLst>
                                        </p:cTn>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a:stretch>
            <a:fillRect/>
          </a:stretch>
        </p:blipFill>
        <p:spPr>
          <a:xfrm>
            <a:off x="1" y="0"/>
            <a:ext cx="5500693" cy="6858000"/>
          </a:xfrm>
          <a:prstGeom prst="rect">
            <a:avLst/>
          </a:prstGeom>
        </p:spPr>
      </p:pic>
      <p:sp>
        <p:nvSpPr>
          <p:cNvPr id="4" name="TextBox 3"/>
          <p:cNvSpPr txBox="1"/>
          <p:nvPr/>
        </p:nvSpPr>
        <p:spPr>
          <a:xfrm>
            <a:off x="5500694" y="0"/>
            <a:ext cx="3643306" cy="6986528"/>
          </a:xfrm>
          <a:prstGeom prst="rect">
            <a:avLst/>
          </a:prstGeom>
          <a:solidFill>
            <a:schemeClr val="accent6">
              <a:lumMod val="75000"/>
            </a:schemeClr>
          </a:solidFill>
        </p:spPr>
        <p:txBody>
          <a:bodyPr wrap="square" rtlCol="0">
            <a:spAutoFit/>
          </a:bodyPr>
          <a:lstStyle/>
          <a:p>
            <a:pPr algn="r" rtl="1"/>
            <a:r>
              <a:rPr lang="ar-SY" sz="3200" b="1" dirty="0" smtClean="0"/>
              <a:t>كان رجل اسمه زكا شريرا فقال له يسوع ” أريد أن أذهب الى بيتك ” كان يسوع يريد أن يتكلم معه حتى يصير زكا رجلا صالحا . واستقبل زكا يسوع في بيته بكل فرح وبعد أن تكلم معه وعد يسوع بأن يصبح رجلا   صالحا , وبالحقيقة وفى زكا بوعده (لو9- 4 ) كل مرة تستقبل فيها صديقا استقبالا حسنا يسوع يحبك كثيرا.</a:t>
            </a:r>
            <a:endParaRPr lang="en-GB" sz="3200" b="1" dirty="0"/>
          </a:p>
        </p:txBody>
      </p:sp>
    </p:spTree>
  </p:cSld>
  <p:clrMapOvr>
    <a:masterClrMapping/>
  </p:clrMapOvr>
  <p:transition spd="slow">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0"/>
            <a:ext cx="9144000" cy="5143512"/>
          </a:xfrm>
          <a:prstGeom prst="rect">
            <a:avLst/>
          </a:prstGeom>
        </p:spPr>
      </p:pic>
      <p:sp>
        <p:nvSpPr>
          <p:cNvPr id="4" name="TextBox 3"/>
          <p:cNvSpPr txBox="1"/>
          <p:nvPr/>
        </p:nvSpPr>
        <p:spPr>
          <a:xfrm>
            <a:off x="0" y="5143512"/>
            <a:ext cx="9144000" cy="1754326"/>
          </a:xfrm>
          <a:prstGeom prst="rect">
            <a:avLst/>
          </a:prstGeom>
          <a:solidFill>
            <a:srgbClr val="FFFF00"/>
          </a:solidFill>
        </p:spPr>
        <p:txBody>
          <a:bodyPr wrap="square" rtlCol="0">
            <a:spAutoFit/>
          </a:bodyPr>
          <a:lstStyle/>
          <a:p>
            <a:pPr algn="r"/>
            <a:r>
              <a:rPr lang="ar-SY" sz="3600" dirty="0" smtClean="0">
                <a:solidFill>
                  <a:srgbClr val="FF0000"/>
                </a:solidFill>
              </a:rPr>
              <a:t>في بيتك كنز كبير جدا وضعه المسيح خصوصا لك وهذا الكنز هو أبوك وأمك . أن الأب والأم يحبان ولدهما لأن الله وضع فيهما الحب</a:t>
            </a:r>
            <a:r>
              <a:rPr lang="ar-SY" dirty="0" smtClean="0"/>
              <a:t>.</a:t>
            </a:r>
            <a:endParaRPr lang="en-GB" dirty="0"/>
          </a:p>
        </p:txBody>
      </p:sp>
    </p:spTree>
  </p:cSld>
  <p:clrMapOvr>
    <a:masterClrMapping/>
  </p:clrMapOvr>
  <p:transition spd="slow">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2"/>
          <a:stretch>
            <a:fillRect/>
          </a:stretch>
        </p:blipFill>
        <p:spPr>
          <a:xfrm>
            <a:off x="0" y="0"/>
            <a:ext cx="6715140" cy="6858000"/>
          </a:xfrm>
          <a:prstGeom prst="rect">
            <a:avLst/>
          </a:prstGeom>
        </p:spPr>
      </p:pic>
      <p:sp>
        <p:nvSpPr>
          <p:cNvPr id="4" name="TextBox 3"/>
          <p:cNvSpPr txBox="1"/>
          <p:nvPr/>
        </p:nvSpPr>
        <p:spPr>
          <a:xfrm>
            <a:off x="6715140" y="0"/>
            <a:ext cx="2428860" cy="6858000"/>
          </a:xfrm>
          <a:prstGeom prst="rect">
            <a:avLst/>
          </a:prstGeom>
          <a:solidFill>
            <a:srgbClr val="FF0000"/>
          </a:solidFill>
        </p:spPr>
        <p:txBody>
          <a:bodyPr wrap="square" rtlCol="0">
            <a:spAutoFit/>
          </a:bodyPr>
          <a:lstStyle/>
          <a:p>
            <a:pPr algn="r"/>
            <a:r>
              <a:rPr lang="ar-SY" sz="3600" dirty="0" smtClean="0">
                <a:solidFill>
                  <a:srgbClr val="FFFF00"/>
                </a:solidFill>
              </a:rPr>
              <a:t>عندما يكون الليل خارج البيت </a:t>
            </a:r>
          </a:p>
          <a:p>
            <a:pPr algn="r"/>
            <a:r>
              <a:rPr lang="ar-SY" sz="3600" dirty="0" smtClean="0">
                <a:solidFill>
                  <a:srgbClr val="FFFF00"/>
                </a:solidFill>
              </a:rPr>
              <a:t>عندما يكون البرد خارج البيت </a:t>
            </a:r>
          </a:p>
          <a:p>
            <a:pPr algn="r"/>
            <a:r>
              <a:rPr lang="ar-SY" sz="3600" dirty="0" smtClean="0">
                <a:solidFill>
                  <a:srgbClr val="FFFF00"/>
                </a:solidFill>
              </a:rPr>
              <a:t>في بيتك يوجد الضؤ والنور والدفء والفرح</a:t>
            </a:r>
          </a:p>
          <a:p>
            <a:pPr algn="r"/>
            <a:r>
              <a:rPr lang="ar-SY" sz="3600" dirty="0" smtClean="0">
                <a:solidFill>
                  <a:srgbClr val="FFFF00"/>
                </a:solidFill>
              </a:rPr>
              <a:t>لأنكم جميعا مجتمعين معا في البيت</a:t>
            </a:r>
            <a:r>
              <a:rPr lang="ar-SY" dirty="0" smtClean="0"/>
              <a:t>.</a:t>
            </a:r>
            <a:endParaRPr lang="en-GB" dirty="0"/>
          </a:p>
        </p:txBody>
      </p:sp>
    </p:spTree>
  </p:cSld>
  <p:clrMapOvr>
    <a:masterClrMapping/>
  </p:clrMapOvr>
  <p:transition spd="slow">
    <p:randomBa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jpg"/>
          <p:cNvPicPr>
            <a:picLocks noChangeAspect="1"/>
          </p:cNvPicPr>
          <p:nvPr/>
        </p:nvPicPr>
        <p:blipFill>
          <a:blip r:embed="rId2"/>
          <a:stretch>
            <a:fillRect/>
          </a:stretch>
        </p:blipFill>
        <p:spPr>
          <a:xfrm>
            <a:off x="0" y="0"/>
            <a:ext cx="9143999" cy="5072074"/>
          </a:xfrm>
          <a:prstGeom prst="rect">
            <a:avLst/>
          </a:prstGeom>
        </p:spPr>
      </p:pic>
      <p:sp>
        <p:nvSpPr>
          <p:cNvPr id="5" name="TextBox 4"/>
          <p:cNvSpPr txBox="1"/>
          <p:nvPr/>
        </p:nvSpPr>
        <p:spPr>
          <a:xfrm>
            <a:off x="0" y="5072074"/>
            <a:ext cx="9144000" cy="1815882"/>
          </a:xfrm>
          <a:prstGeom prst="rect">
            <a:avLst/>
          </a:prstGeom>
          <a:solidFill>
            <a:schemeClr val="accent4">
              <a:lumMod val="75000"/>
            </a:schemeClr>
          </a:solidFill>
        </p:spPr>
        <p:txBody>
          <a:bodyPr wrap="square" rtlCol="0">
            <a:spAutoFit/>
          </a:bodyPr>
          <a:lstStyle/>
          <a:p>
            <a:pPr algn="r"/>
            <a:r>
              <a:rPr lang="ar-SY" sz="2800" b="1" dirty="0" smtClean="0">
                <a:solidFill>
                  <a:schemeClr val="bg1"/>
                </a:solidFill>
              </a:rPr>
              <a:t>الولد الصالح قبل أن ينام يصلي ويشكر الله قائلا:“ يا رب أشكرك لأنك أعطيتني البابا والماما أشكرك لأنك أعطيتني هذا البيت ونحن كلنا نحبك أشكرك على كل الأشياء الجميلة التي في بيتي يا رب أحرس كل الأولاد الذين عندهم أب وأم وكل الذين ليس عندهم بيتا جميلا مثل بيتي </a:t>
            </a:r>
            <a:r>
              <a:rPr lang="ar-SY" sz="2800" dirty="0" smtClean="0"/>
              <a:t>.  </a:t>
            </a:r>
            <a:endParaRPr lang="en-GB" sz="2800" dirty="0"/>
          </a:p>
        </p:txBody>
      </p:sp>
    </p:spTree>
  </p:cSld>
  <p:clrMapOvr>
    <a:masterClrMapping/>
  </p:clrMapOvr>
  <p:transition spd="slow">
    <p:diamon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jpg"/>
          <p:cNvPicPr>
            <a:picLocks noChangeAspect="1"/>
          </p:cNvPicPr>
          <p:nvPr/>
        </p:nvPicPr>
        <p:blipFill>
          <a:blip r:embed="rId2"/>
          <a:stretch>
            <a:fillRect/>
          </a:stretch>
        </p:blipFill>
        <p:spPr>
          <a:xfrm>
            <a:off x="1" y="0"/>
            <a:ext cx="9143999" cy="5643578"/>
          </a:xfrm>
          <a:prstGeom prst="rect">
            <a:avLst/>
          </a:prstGeom>
        </p:spPr>
      </p:pic>
      <p:sp>
        <p:nvSpPr>
          <p:cNvPr id="5" name="TextBox 4"/>
          <p:cNvSpPr txBox="1"/>
          <p:nvPr/>
        </p:nvSpPr>
        <p:spPr>
          <a:xfrm>
            <a:off x="0" y="5643578"/>
            <a:ext cx="9144000" cy="1200329"/>
          </a:xfrm>
          <a:prstGeom prst="rect">
            <a:avLst/>
          </a:prstGeom>
          <a:solidFill>
            <a:srgbClr val="FFFF00"/>
          </a:solidFill>
        </p:spPr>
        <p:txBody>
          <a:bodyPr wrap="square" rtlCol="0">
            <a:spAutoFit/>
          </a:bodyPr>
          <a:lstStyle/>
          <a:p>
            <a:pPr algn="r"/>
            <a:r>
              <a:rPr lang="ar-SY" sz="3600" dirty="0" smtClean="0">
                <a:solidFill>
                  <a:srgbClr val="FF0000"/>
                </a:solidFill>
              </a:rPr>
              <a:t>وسط بيوتنا هناك بيت كبير , له قبة عالية وفيها جرس يدعو الناس ذاك البيت الكبير اسمه ”الكنيسة“ انها بيت الجميع.</a:t>
            </a:r>
            <a:endParaRPr lang="en-GB" sz="3600" dirty="0">
              <a:solidFill>
                <a:srgbClr val="FF0000"/>
              </a:solidFill>
            </a:endParaRPr>
          </a:p>
        </p:txBody>
      </p:sp>
    </p:spTree>
  </p:cSld>
  <p:clrMapOvr>
    <a:masterClrMapping/>
  </p:clrMapOvr>
  <p:transition spd="slow">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jpg"/>
          <p:cNvPicPr>
            <a:picLocks noChangeAspect="1"/>
          </p:cNvPicPr>
          <p:nvPr/>
        </p:nvPicPr>
        <p:blipFill>
          <a:blip r:embed="rId2"/>
          <a:stretch>
            <a:fillRect/>
          </a:stretch>
        </p:blipFill>
        <p:spPr>
          <a:xfrm>
            <a:off x="0" y="0"/>
            <a:ext cx="9144000" cy="5715016"/>
          </a:xfrm>
          <a:prstGeom prst="rect">
            <a:avLst/>
          </a:prstGeom>
        </p:spPr>
      </p:pic>
      <p:sp>
        <p:nvSpPr>
          <p:cNvPr id="4" name="TextBox 3"/>
          <p:cNvSpPr txBox="1"/>
          <p:nvPr/>
        </p:nvSpPr>
        <p:spPr>
          <a:xfrm>
            <a:off x="0" y="5715016"/>
            <a:ext cx="9144000" cy="1200329"/>
          </a:xfrm>
          <a:prstGeom prst="rect">
            <a:avLst/>
          </a:prstGeom>
          <a:solidFill>
            <a:schemeClr val="accent2">
              <a:lumMod val="60000"/>
              <a:lumOff val="40000"/>
            </a:schemeClr>
          </a:solidFill>
        </p:spPr>
        <p:txBody>
          <a:bodyPr wrap="square" rtlCol="0">
            <a:spAutoFit/>
          </a:bodyPr>
          <a:lstStyle/>
          <a:p>
            <a:pPr algn="r"/>
            <a:r>
              <a:rPr lang="ar-SY" sz="3600" dirty="0" smtClean="0"/>
              <a:t>في الكنيسة باب كبير وواسع وليس له جرس صغير لندقه حتى يفتحوا لنا , الباب دوما مفتوح</a:t>
            </a:r>
            <a:endParaRPr lang="en-GB" sz="3600" dirty="0"/>
          </a:p>
        </p:txBody>
      </p:sp>
    </p:spTree>
  </p:cSld>
  <p:clrMapOvr>
    <a:masterClrMapping/>
  </p:clrMapOvr>
  <p:transition spd="slow">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00760" y="0"/>
            <a:ext cx="3143240" cy="6986528"/>
          </a:xfrm>
          <a:prstGeom prst="rect">
            <a:avLst/>
          </a:prstGeom>
          <a:solidFill>
            <a:schemeClr val="accent6">
              <a:lumMod val="75000"/>
            </a:schemeClr>
          </a:solidFill>
        </p:spPr>
        <p:txBody>
          <a:bodyPr wrap="square" rtlCol="0">
            <a:spAutoFit/>
          </a:bodyPr>
          <a:lstStyle/>
          <a:p>
            <a:pPr algn="r"/>
            <a:r>
              <a:rPr lang="ar-SY" sz="3200" dirty="0" smtClean="0">
                <a:solidFill>
                  <a:srgbClr val="FFFF00"/>
                </a:solidFill>
              </a:rPr>
              <a:t>هناك حارس لهذا البيت الكبير الكنيسة وهو الكاهن انه صديق يسوع انه يستقبل الجميع في الكنيسة ويتكلم مع الجميع عن الله الكاهن الراعي والناس كلهم مثل الخراف لأننا نحن قطيع ليسوع المسيح ان الكاهن يعلم الجميع ان يحبوا بعضهم  لأن المسيح علمه ان يقول لنا هذا.</a:t>
            </a:r>
            <a:endParaRPr lang="en-GB" sz="3200" dirty="0">
              <a:solidFill>
                <a:srgbClr val="FFFF00"/>
              </a:solidFill>
            </a:endParaRPr>
          </a:p>
        </p:txBody>
      </p:sp>
    </p:spTree>
  </p:cSld>
  <p:clrMapOvr>
    <a:masterClrMapping/>
  </p:clrMapOvr>
  <p:transition spd="slow">
    <p:checke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jpg"/>
          <p:cNvPicPr>
            <a:picLocks noChangeAspect="1"/>
          </p:cNvPicPr>
          <p:nvPr/>
        </p:nvPicPr>
        <p:blipFill>
          <a:blip r:embed="rId2"/>
          <a:stretch>
            <a:fillRect/>
          </a:stretch>
        </p:blipFill>
        <p:spPr>
          <a:xfrm>
            <a:off x="0" y="-214338"/>
            <a:ext cx="9144000" cy="6000792"/>
          </a:xfrm>
          <a:prstGeom prst="rect">
            <a:avLst/>
          </a:prstGeom>
        </p:spPr>
      </p:pic>
      <p:sp>
        <p:nvSpPr>
          <p:cNvPr id="4" name="TextBox 3"/>
          <p:cNvSpPr txBox="1"/>
          <p:nvPr/>
        </p:nvSpPr>
        <p:spPr>
          <a:xfrm>
            <a:off x="0" y="5643578"/>
            <a:ext cx="9144000" cy="1200329"/>
          </a:xfrm>
          <a:prstGeom prst="rect">
            <a:avLst/>
          </a:prstGeom>
          <a:solidFill>
            <a:schemeClr val="accent2">
              <a:lumMod val="60000"/>
              <a:lumOff val="40000"/>
            </a:schemeClr>
          </a:solidFill>
        </p:spPr>
        <p:txBody>
          <a:bodyPr wrap="square" rtlCol="0">
            <a:spAutoFit/>
          </a:bodyPr>
          <a:lstStyle/>
          <a:p>
            <a:pPr algn="r"/>
            <a:r>
              <a:rPr lang="ar-SY" sz="3600" dirty="0" smtClean="0"/>
              <a:t>ان الكاهن يتكلم باسم يسوع ” ابانا الذي في السماوات ” لأننا كلنا اخوة ونحن عائلة كبيرة ولنا أب في السماء يحبنا كلنا</a:t>
            </a:r>
            <a:endParaRPr lang="en-GB" sz="3600" dirty="0"/>
          </a:p>
        </p:txBody>
      </p:sp>
    </p:spTree>
  </p:cSld>
  <p:clrMapOvr>
    <a:masterClrMapping/>
  </p:clrMapOvr>
  <p:transition spd="slow">
    <p:comb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537</Words>
  <Application>Microsoft Office PowerPoint</Application>
  <PresentationFormat>On-screen Show (4:3)</PresentationFormat>
  <Paragraphs>27</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7</cp:revision>
  <dcterms:created xsi:type="dcterms:W3CDTF">2012-06-06T00:05:03Z</dcterms:created>
  <dcterms:modified xsi:type="dcterms:W3CDTF">2012-10-27T04:06:08Z</dcterms:modified>
</cp:coreProperties>
</file>