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1434" y="-3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B94E70-E8E2-404B-84BA-C4BCA1A027C0}" type="datetimeFigureOut">
              <a:rPr lang="en-US" smtClean="0"/>
              <a:pPr/>
              <a:t>5/4/2013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0FBF7-DC97-475C-9415-248E176EC029}"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E889EB8-7327-4B3F-B9BF-538EA1CB17F1}" type="datetimeFigureOut">
              <a:rPr lang="en-US" smtClean="0"/>
              <a:pPr/>
              <a:t>5/4/2013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889EB8-7327-4B3F-B9BF-538EA1CB17F1}" type="datetimeFigureOut">
              <a:rPr lang="en-US" smtClean="0"/>
              <a:pPr/>
              <a:t>5/4/2013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889EB8-7327-4B3F-B9BF-538EA1CB17F1}" type="datetimeFigureOut">
              <a:rPr lang="en-US" smtClean="0"/>
              <a:pPr/>
              <a:t>5/4/2013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E889EB8-7327-4B3F-B9BF-538EA1CB17F1}" type="datetimeFigureOut">
              <a:rPr lang="en-US" smtClean="0"/>
              <a:pPr/>
              <a:t>5/4/2013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E889EB8-7327-4B3F-B9BF-538EA1CB17F1}" type="datetimeFigureOut">
              <a:rPr lang="en-US" smtClean="0"/>
              <a:pPr/>
              <a:t>5/4/2013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E889EB8-7327-4B3F-B9BF-538EA1CB17F1}" type="datetimeFigureOut">
              <a:rPr lang="en-US" smtClean="0"/>
              <a:pPr/>
              <a:t>5/4/2013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889EB8-7327-4B3F-B9BF-538EA1CB17F1}" type="datetimeFigureOut">
              <a:rPr lang="en-US" smtClean="0"/>
              <a:pPr/>
              <a:t>5/4/2013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889EB8-7327-4B3F-B9BF-538EA1CB17F1}" type="datetimeFigureOut">
              <a:rPr lang="en-US" smtClean="0"/>
              <a:pPr/>
              <a:t>5/4/2013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889EB8-7327-4B3F-B9BF-538EA1CB17F1}" type="datetimeFigureOut">
              <a:rPr lang="en-US" smtClean="0"/>
              <a:pPr/>
              <a:t>5/4/2013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889EB8-7327-4B3F-B9BF-538EA1CB17F1}" type="datetimeFigureOut">
              <a:rPr lang="en-US" smtClean="0"/>
              <a:pPr/>
              <a:t>5/4/2013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889EB8-7327-4B3F-B9BF-538EA1CB17F1}" type="datetimeFigureOut">
              <a:rPr lang="en-US" smtClean="0"/>
              <a:pPr/>
              <a:t>5/4/2013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BF9100-2926-4A5B-A7A7-5E5E2242266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889EB8-7327-4B3F-B9BF-538EA1CB17F1}" type="datetimeFigureOut">
              <a:rPr lang="en-US" smtClean="0"/>
              <a:pPr/>
              <a:t>5/4/2013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F9100-2926-4A5B-A7A7-5E5E2242266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857224" y="714356"/>
            <a:ext cx="7286676" cy="5286412"/>
          </a:xfrm>
          <a:prstGeom prst="horizontalScrol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9600" b="1" dirty="0" smtClean="0">
                <a:solidFill>
                  <a:srgbClr val="FFFF00"/>
                </a:solidFill>
              </a:rPr>
              <a:t>القديسة </a:t>
            </a:r>
          </a:p>
          <a:p>
            <a:pPr algn="ctr"/>
            <a:r>
              <a:rPr lang="ar-SY" sz="9600" b="1" dirty="0" smtClean="0">
                <a:solidFill>
                  <a:srgbClr val="FFFF00"/>
                </a:solidFill>
              </a:rPr>
              <a:t>كلارا </a:t>
            </a:r>
            <a:r>
              <a:rPr lang="ar-SY" sz="9600" b="1" dirty="0" smtClean="0">
                <a:solidFill>
                  <a:srgbClr val="FFFF00"/>
                </a:solidFill>
              </a:rPr>
              <a:t>الأسيزية</a:t>
            </a:r>
            <a:endParaRPr lang="en-GB" sz="9600" b="1" dirty="0">
              <a:solidFill>
                <a:srgbClr val="FFFF00"/>
              </a:solidFill>
            </a:endParaRPr>
          </a:p>
        </p:txBody>
      </p: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2.jpg"/>
          <p:cNvPicPr>
            <a:picLocks noChangeAspect="1"/>
          </p:cNvPicPr>
          <p:nvPr/>
        </p:nvPicPr>
        <p:blipFill>
          <a:blip r:embed="rId2"/>
          <a:stretch>
            <a:fillRect/>
          </a:stretch>
        </p:blipFill>
        <p:spPr>
          <a:xfrm>
            <a:off x="0" y="0"/>
            <a:ext cx="7072330" cy="6858000"/>
          </a:xfrm>
          <a:prstGeom prst="rect">
            <a:avLst/>
          </a:prstGeom>
        </p:spPr>
      </p:pic>
      <p:sp>
        <p:nvSpPr>
          <p:cNvPr id="3" name="TextBox 2"/>
          <p:cNvSpPr txBox="1"/>
          <p:nvPr/>
        </p:nvSpPr>
        <p:spPr>
          <a:xfrm>
            <a:off x="7072330" y="0"/>
            <a:ext cx="2071670" cy="6986528"/>
          </a:xfrm>
          <a:prstGeom prst="rect">
            <a:avLst/>
          </a:prstGeom>
          <a:solidFill>
            <a:srgbClr val="002060"/>
          </a:solidFill>
        </p:spPr>
        <p:txBody>
          <a:bodyPr wrap="square" rtlCol="0">
            <a:spAutoFit/>
          </a:bodyPr>
          <a:lstStyle/>
          <a:p>
            <a:pPr algn="r" rtl="1"/>
            <a:r>
              <a:rPr lang="ar-SY" sz="3200" b="1" dirty="0" smtClean="0">
                <a:solidFill>
                  <a:srgbClr val="FFFF00"/>
                </a:solidFill>
              </a:rPr>
              <a:t>كانت </a:t>
            </a:r>
            <a:r>
              <a:rPr lang="ar-SY" sz="3200" b="1" dirty="0" smtClean="0">
                <a:solidFill>
                  <a:srgbClr val="FFFF00"/>
                </a:solidFill>
              </a:rPr>
              <a:t>كلارا </a:t>
            </a:r>
            <a:r>
              <a:rPr lang="ar-SY" sz="3200" b="1" dirty="0" smtClean="0">
                <a:solidFill>
                  <a:srgbClr val="FFFF00"/>
                </a:solidFill>
              </a:rPr>
              <a:t>بكر أخواتها فقد ولد للعائلة طفلتين فيما بعد دعيتا كاترين بياتريس . كان قلب </a:t>
            </a:r>
            <a:r>
              <a:rPr lang="ar-SY" sz="3200" b="1" dirty="0" smtClean="0">
                <a:solidFill>
                  <a:srgbClr val="FFFF00"/>
                </a:solidFill>
              </a:rPr>
              <a:t>كلارا </a:t>
            </a:r>
            <a:r>
              <a:rPr lang="ar-SY" sz="3200" b="1" dirty="0" smtClean="0">
                <a:solidFill>
                  <a:srgbClr val="FFFF00"/>
                </a:solidFill>
              </a:rPr>
              <a:t>ممتلئ حب ونعومة ولطف فقد كانت تفضل أن تبقى بالقرب من الفقراء</a:t>
            </a:r>
            <a:endParaRPr lang="en-GB" sz="3200" b="1" dirty="0">
              <a:solidFill>
                <a:srgbClr val="FFFF00"/>
              </a:solidFill>
            </a:endParaRPr>
          </a:p>
        </p:txBody>
      </p:sp>
    </p:spTree>
  </p:cSld>
  <p:clrMapOvr>
    <a:masterClrMapping/>
  </p:clrMapOvr>
  <p:transition spd="slow">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a:stretch>
            <a:fillRect/>
          </a:stretch>
        </p:blipFill>
        <p:spPr>
          <a:xfrm>
            <a:off x="0" y="0"/>
            <a:ext cx="6715140" cy="6858000"/>
          </a:xfrm>
          <a:prstGeom prst="rect">
            <a:avLst/>
          </a:prstGeom>
        </p:spPr>
      </p:pic>
      <p:sp>
        <p:nvSpPr>
          <p:cNvPr id="4" name="TextBox 3"/>
          <p:cNvSpPr txBox="1"/>
          <p:nvPr/>
        </p:nvSpPr>
        <p:spPr>
          <a:xfrm>
            <a:off x="6715140" y="0"/>
            <a:ext cx="2428860" cy="6858000"/>
          </a:xfrm>
          <a:prstGeom prst="rect">
            <a:avLst/>
          </a:prstGeom>
          <a:solidFill>
            <a:schemeClr val="accent2">
              <a:lumMod val="50000"/>
            </a:schemeClr>
          </a:solidFill>
        </p:spPr>
        <p:txBody>
          <a:bodyPr wrap="square" rtlCol="0">
            <a:spAutoFit/>
          </a:bodyPr>
          <a:lstStyle/>
          <a:p>
            <a:pPr algn="r" rtl="1"/>
            <a:r>
              <a:rPr lang="ar-SY" sz="3600" b="1" dirty="0" smtClean="0">
                <a:solidFill>
                  <a:srgbClr val="FFFF00"/>
                </a:solidFill>
              </a:rPr>
              <a:t>سمعت </a:t>
            </a:r>
            <a:r>
              <a:rPr lang="ar-SY" sz="3600" b="1" dirty="0" smtClean="0">
                <a:solidFill>
                  <a:srgbClr val="FFFF00"/>
                </a:solidFill>
              </a:rPr>
              <a:t>كلارا </a:t>
            </a:r>
            <a:r>
              <a:rPr lang="ar-SY" sz="3600" b="1" dirty="0" smtClean="0">
                <a:solidFill>
                  <a:srgbClr val="FFFF00"/>
                </a:solidFill>
              </a:rPr>
              <a:t>عن فرنسيس الأسيزي الذي هجر عائلته وعمله من أجل ان يتبع يسوع فكان يقضي معظم وقته في الصلاة اصلاح الكنائس والتبشير بيسوع</a:t>
            </a:r>
            <a:endParaRPr lang="en-GB" sz="3600" b="1" dirty="0">
              <a:solidFill>
                <a:srgbClr val="FFFF00"/>
              </a:solidFill>
            </a:endParaRPr>
          </a:p>
        </p:txBody>
      </p:sp>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4.jpg"/>
          <p:cNvPicPr>
            <a:picLocks noChangeAspect="1"/>
          </p:cNvPicPr>
          <p:nvPr/>
        </p:nvPicPr>
        <p:blipFill>
          <a:blip r:embed="rId2"/>
          <a:stretch>
            <a:fillRect/>
          </a:stretch>
        </p:blipFill>
        <p:spPr>
          <a:xfrm>
            <a:off x="0" y="0"/>
            <a:ext cx="6429388" cy="6858000"/>
          </a:xfrm>
          <a:prstGeom prst="rect">
            <a:avLst/>
          </a:prstGeom>
        </p:spPr>
      </p:pic>
      <p:sp>
        <p:nvSpPr>
          <p:cNvPr id="3" name="TextBox 2"/>
          <p:cNvSpPr txBox="1"/>
          <p:nvPr/>
        </p:nvSpPr>
        <p:spPr>
          <a:xfrm>
            <a:off x="6429388" y="0"/>
            <a:ext cx="2714612" cy="6858000"/>
          </a:xfrm>
          <a:prstGeom prst="rect">
            <a:avLst/>
          </a:prstGeom>
          <a:solidFill>
            <a:srgbClr val="FFFF00"/>
          </a:solidFill>
        </p:spPr>
        <p:txBody>
          <a:bodyPr wrap="square" rtlCol="0">
            <a:spAutoFit/>
          </a:bodyPr>
          <a:lstStyle/>
          <a:p>
            <a:pPr algn="r" rtl="1"/>
            <a:r>
              <a:rPr lang="ar-SY" sz="3600" b="1" dirty="0" smtClean="0">
                <a:solidFill>
                  <a:schemeClr val="accent2">
                    <a:lumMod val="50000"/>
                  </a:schemeClr>
                </a:solidFill>
              </a:rPr>
              <a:t>أرادت </a:t>
            </a:r>
            <a:r>
              <a:rPr lang="ar-SY" sz="3600" b="1" dirty="0" smtClean="0">
                <a:solidFill>
                  <a:schemeClr val="accent2">
                    <a:lumMod val="50000"/>
                  </a:schemeClr>
                </a:solidFill>
              </a:rPr>
              <a:t>كلارا </a:t>
            </a:r>
            <a:r>
              <a:rPr lang="ar-SY" sz="3600" b="1" dirty="0" smtClean="0">
                <a:solidFill>
                  <a:schemeClr val="accent2">
                    <a:lumMod val="50000"/>
                  </a:schemeClr>
                </a:solidFill>
              </a:rPr>
              <a:t>أن تعمل مثله مندفعة بحبها ليسوع وأن تغير من حياتها لتجيب على نداء يسوع وكانت تقول فيما بعد بأن فرنسيس هو من علمهن ودلهن على طريقة تغيير حياتهن</a:t>
            </a:r>
            <a:endParaRPr lang="en-GB" sz="3600" b="1" dirty="0">
              <a:solidFill>
                <a:schemeClr val="accent2">
                  <a:lumMod val="50000"/>
                </a:schemeClr>
              </a:solidFill>
            </a:endParaRPr>
          </a:p>
        </p:txBody>
      </p:sp>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5.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143636" y="0"/>
            <a:ext cx="3000364" cy="6986528"/>
          </a:xfrm>
          <a:prstGeom prst="rect">
            <a:avLst/>
          </a:prstGeom>
          <a:solidFill>
            <a:srgbClr val="002060"/>
          </a:solidFill>
        </p:spPr>
        <p:txBody>
          <a:bodyPr wrap="square" rtlCol="0">
            <a:spAutoFit/>
          </a:bodyPr>
          <a:lstStyle/>
          <a:p>
            <a:pPr algn="r" rtl="1"/>
            <a:r>
              <a:rPr lang="ar-SY" sz="3200" b="1" dirty="0" smtClean="0">
                <a:solidFill>
                  <a:srgbClr val="FFFF00"/>
                </a:solidFill>
              </a:rPr>
              <a:t>وكانت </a:t>
            </a:r>
            <a:r>
              <a:rPr lang="ar-SY" sz="3200" b="1" dirty="0" smtClean="0">
                <a:solidFill>
                  <a:srgbClr val="FFFF00"/>
                </a:solidFill>
              </a:rPr>
              <a:t>كلارا </a:t>
            </a:r>
            <a:r>
              <a:rPr lang="ar-SY" sz="3200" b="1" dirty="0" smtClean="0">
                <a:solidFill>
                  <a:srgbClr val="FFFF00"/>
                </a:solidFill>
              </a:rPr>
              <a:t>فتاة جميلة أراد أهلها تزويجها لكنها كانت ترفض دوما كل العرسان اللذين تقدموا لخطبتها لأن قلبها كان مأخوذ وممتلئ بحبها ليسوع فكانت تقول دوما لأهلها ” أن الله من فرط حنانه وحبه لها فهو من ينير قلبها ” لكن أهلها لم يكونوا يفهمون هذا الكلام.</a:t>
            </a:r>
            <a:endParaRPr lang="en-GB" sz="3200" b="1" dirty="0">
              <a:solidFill>
                <a:srgbClr val="FFFF00"/>
              </a:solidFill>
            </a:endParaRPr>
          </a:p>
        </p:txBody>
      </p:sp>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6.jpg"/>
          <p:cNvPicPr>
            <a:picLocks noChangeAspect="1"/>
          </p:cNvPicPr>
          <p:nvPr/>
        </p:nvPicPr>
        <p:blipFill>
          <a:blip r:embed="rId2"/>
          <a:stretch>
            <a:fillRect/>
          </a:stretch>
        </p:blipFill>
        <p:spPr>
          <a:xfrm>
            <a:off x="0" y="0"/>
            <a:ext cx="6429388" cy="6858000"/>
          </a:xfrm>
          <a:prstGeom prst="rect">
            <a:avLst/>
          </a:prstGeom>
        </p:spPr>
      </p:pic>
      <p:sp>
        <p:nvSpPr>
          <p:cNvPr id="3" name="TextBox 2"/>
          <p:cNvSpPr txBox="1"/>
          <p:nvPr/>
        </p:nvSpPr>
        <p:spPr>
          <a:xfrm>
            <a:off x="6429388" y="0"/>
            <a:ext cx="2714612" cy="6986528"/>
          </a:xfrm>
          <a:prstGeom prst="rect">
            <a:avLst/>
          </a:prstGeom>
          <a:solidFill>
            <a:srgbClr val="002060"/>
          </a:solidFill>
        </p:spPr>
        <p:txBody>
          <a:bodyPr wrap="square" rtlCol="0">
            <a:spAutoFit/>
          </a:bodyPr>
          <a:lstStyle/>
          <a:p>
            <a:pPr algn="r" rtl="1"/>
            <a:r>
              <a:rPr lang="ar-SY" sz="3200" b="1" dirty="0" smtClean="0">
                <a:solidFill>
                  <a:schemeClr val="bg1"/>
                </a:solidFill>
              </a:rPr>
              <a:t>في الثامنة عشر من عمرها  </a:t>
            </a:r>
            <a:r>
              <a:rPr lang="ar-SY" sz="3200" b="1" dirty="0" smtClean="0">
                <a:solidFill>
                  <a:schemeClr val="bg1"/>
                </a:solidFill>
              </a:rPr>
              <a:t>ذهبت  كلارا </a:t>
            </a:r>
            <a:r>
              <a:rPr lang="ar-SY" sz="3200" b="1" dirty="0" smtClean="0">
                <a:solidFill>
                  <a:schemeClr val="bg1"/>
                </a:solidFill>
              </a:rPr>
              <a:t>مع صديقة لها </a:t>
            </a:r>
            <a:r>
              <a:rPr lang="ar-SY" sz="3200" b="1" dirty="0" smtClean="0">
                <a:solidFill>
                  <a:schemeClr val="bg1"/>
                </a:solidFill>
              </a:rPr>
              <a:t>للقاء </a:t>
            </a:r>
            <a:r>
              <a:rPr lang="ar-SY" sz="3200" b="1" dirty="0" smtClean="0">
                <a:solidFill>
                  <a:schemeClr val="bg1"/>
                </a:solidFill>
              </a:rPr>
              <a:t>فرنسيس وأخوته في احدى الكنائس ولكي تثبت  أنها قد وهبت نفسها الى الله فانها قصت شعرها وتخلت عن ثيابها الحريرية مستبدلة اياها بثياب خشنة وغيرت اسمها الى الأخت </a:t>
            </a:r>
            <a:r>
              <a:rPr lang="ar-SY" sz="3200" b="1" dirty="0" smtClean="0">
                <a:solidFill>
                  <a:schemeClr val="bg1"/>
                </a:solidFill>
              </a:rPr>
              <a:t>الفقيرة</a:t>
            </a:r>
            <a:endParaRPr lang="en-GB" sz="32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7.jpg"/>
          <p:cNvPicPr>
            <a:picLocks noChangeAspect="1"/>
          </p:cNvPicPr>
          <p:nvPr/>
        </p:nvPicPr>
        <p:blipFill>
          <a:blip r:embed="rId2" cstate="print"/>
          <a:stretch>
            <a:fillRect/>
          </a:stretch>
        </p:blipFill>
        <p:spPr>
          <a:xfrm>
            <a:off x="0" y="0"/>
            <a:ext cx="6286512" cy="6858000"/>
          </a:xfrm>
          <a:prstGeom prst="rect">
            <a:avLst/>
          </a:prstGeom>
        </p:spPr>
      </p:pic>
      <p:sp>
        <p:nvSpPr>
          <p:cNvPr id="3" name="TextBox 2"/>
          <p:cNvSpPr txBox="1"/>
          <p:nvPr/>
        </p:nvSpPr>
        <p:spPr>
          <a:xfrm>
            <a:off x="6286512" y="0"/>
            <a:ext cx="2857488" cy="6986528"/>
          </a:xfrm>
          <a:prstGeom prst="rect">
            <a:avLst/>
          </a:prstGeom>
          <a:solidFill>
            <a:srgbClr val="0070C0"/>
          </a:solidFill>
        </p:spPr>
        <p:txBody>
          <a:bodyPr wrap="square" rtlCol="0">
            <a:spAutoFit/>
          </a:bodyPr>
          <a:lstStyle/>
          <a:p>
            <a:pPr algn="r" rtl="1"/>
            <a:r>
              <a:rPr lang="ar-SY" sz="3200" b="1" dirty="0" smtClean="0">
                <a:solidFill>
                  <a:schemeClr val="bg1"/>
                </a:solidFill>
              </a:rPr>
              <a:t>بدأت </a:t>
            </a:r>
            <a:r>
              <a:rPr lang="ar-SY" sz="3200" b="1" dirty="0" smtClean="0">
                <a:solidFill>
                  <a:schemeClr val="bg1"/>
                </a:solidFill>
              </a:rPr>
              <a:t>كلارا </a:t>
            </a:r>
            <a:r>
              <a:rPr lang="ar-SY" sz="3200" b="1" dirty="0" smtClean="0">
                <a:solidFill>
                  <a:schemeClr val="bg1"/>
                </a:solidFill>
              </a:rPr>
              <a:t>حياتها الدينية في دير صغير للقديس داميان وقد حاولت عائلتها عدة مرات اعادتها الى المنزل لكنها رفض بقوة وفضلت اتباع المسيح وبعد فترة فان أختيها والعديد من الفتيات جئن للانضمام اليها مشكلين أول عائلة للراهبات الكلاريس.</a:t>
            </a:r>
            <a:endParaRPr lang="en-GB" sz="32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8.jpg"/>
          <p:cNvPicPr>
            <a:picLocks noChangeAspect="1"/>
          </p:cNvPicPr>
          <p:nvPr/>
        </p:nvPicPr>
        <p:blipFill>
          <a:blip r:embed="rId2" cstate="print"/>
          <a:stretch>
            <a:fillRect/>
          </a:stretch>
        </p:blipFill>
        <p:spPr>
          <a:xfrm>
            <a:off x="0" y="0"/>
            <a:ext cx="6286512" cy="6858000"/>
          </a:xfrm>
          <a:prstGeom prst="rect">
            <a:avLst/>
          </a:prstGeom>
        </p:spPr>
      </p:pic>
      <p:sp>
        <p:nvSpPr>
          <p:cNvPr id="3" name="TextBox 2"/>
          <p:cNvSpPr txBox="1"/>
          <p:nvPr/>
        </p:nvSpPr>
        <p:spPr>
          <a:xfrm>
            <a:off x="6286512" y="0"/>
            <a:ext cx="2857488" cy="6858000"/>
          </a:xfrm>
          <a:prstGeom prst="rect">
            <a:avLst/>
          </a:prstGeom>
          <a:blipFill>
            <a:blip r:embed="rId3"/>
            <a:tile tx="0" ty="0" sx="100000" sy="100000" flip="none" algn="tl"/>
          </a:blipFill>
        </p:spPr>
        <p:txBody>
          <a:bodyPr wrap="square" rtlCol="0">
            <a:spAutoFit/>
          </a:bodyPr>
          <a:lstStyle/>
          <a:p>
            <a:pPr algn="r" rtl="1"/>
            <a:r>
              <a:rPr lang="ar-SY" sz="3600" b="1" dirty="0" smtClean="0">
                <a:solidFill>
                  <a:srgbClr val="002060"/>
                </a:solidFill>
              </a:rPr>
              <a:t>لقد عشن في فقر قاس وكانت </a:t>
            </a:r>
            <a:r>
              <a:rPr lang="ar-SY" sz="3600" b="1" dirty="0" smtClean="0">
                <a:solidFill>
                  <a:srgbClr val="002060"/>
                </a:solidFill>
              </a:rPr>
              <a:t>كلارا </a:t>
            </a:r>
            <a:r>
              <a:rPr lang="ar-SY" sz="3600" b="1" dirty="0" smtClean="0">
                <a:solidFill>
                  <a:srgbClr val="002060"/>
                </a:solidFill>
              </a:rPr>
              <a:t>مثال يحتذى فكانت تفضل أن تخدم الآخرين على أن تعطي الأوامر , فكانت تجلي الصحون وتعتني بالأخوات المريضات وتعزي من كن حزينات منهن . </a:t>
            </a:r>
            <a:endParaRPr lang="en-GB" sz="3600" b="1" dirty="0">
              <a:solidFill>
                <a:srgbClr val="002060"/>
              </a:solidFill>
            </a:endParaRPr>
          </a:p>
        </p:txBody>
      </p:sp>
    </p:spTree>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9.jpg"/>
          <p:cNvPicPr>
            <a:picLocks noChangeAspect="1"/>
          </p:cNvPicPr>
          <p:nvPr/>
        </p:nvPicPr>
        <p:blipFill>
          <a:blip r:embed="rId2" cstate="print"/>
          <a:stretch>
            <a:fillRect/>
          </a:stretch>
        </p:blipFill>
        <p:spPr>
          <a:xfrm>
            <a:off x="0" y="0"/>
            <a:ext cx="6143636" cy="6858000"/>
          </a:xfrm>
          <a:prstGeom prst="rect">
            <a:avLst/>
          </a:prstGeom>
        </p:spPr>
      </p:pic>
      <p:sp>
        <p:nvSpPr>
          <p:cNvPr id="3" name="TextBox 2"/>
          <p:cNvSpPr txBox="1"/>
          <p:nvPr/>
        </p:nvSpPr>
        <p:spPr>
          <a:xfrm>
            <a:off x="6143636" y="0"/>
            <a:ext cx="3000364" cy="6986528"/>
          </a:xfrm>
          <a:prstGeom prst="rect">
            <a:avLst/>
          </a:prstGeom>
          <a:solidFill>
            <a:schemeClr val="accent6">
              <a:lumMod val="75000"/>
            </a:schemeClr>
          </a:solidFill>
        </p:spPr>
        <p:txBody>
          <a:bodyPr wrap="square" rtlCol="0">
            <a:spAutoFit/>
          </a:bodyPr>
          <a:lstStyle/>
          <a:p>
            <a:pPr algn="r" rtl="1"/>
            <a:r>
              <a:rPr lang="ar-SY" sz="3200" b="1" dirty="0" smtClean="0">
                <a:solidFill>
                  <a:schemeClr val="bg1"/>
                </a:solidFill>
              </a:rPr>
              <a:t>كانت الراهبات تصلين مع بعضهن وتتشاركن في القداس الألهي والمناولة وترتلن الى الله. عدة مرات في الأسبوع يقمن بعملهن ورسالتهن في الكنيسة , كانت </a:t>
            </a:r>
            <a:r>
              <a:rPr lang="ar-SY" sz="3200" b="1" dirty="0" smtClean="0">
                <a:solidFill>
                  <a:schemeClr val="bg1"/>
                </a:solidFill>
              </a:rPr>
              <a:t>كلارا </a:t>
            </a:r>
            <a:r>
              <a:rPr lang="ar-SY" sz="3200" b="1" dirty="0" smtClean="0">
                <a:solidFill>
                  <a:schemeClr val="bg1"/>
                </a:solidFill>
              </a:rPr>
              <a:t>تقول لكل منهن ” أحبي يسوع من كل قلبك فهو قد أعطى ذاته حبا بك وتعلقي وأحبي أمه مريم</a:t>
            </a:r>
            <a:endParaRPr lang="en-GB" sz="32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0.jpg"/>
          <p:cNvPicPr>
            <a:picLocks noChangeAspect="1"/>
          </p:cNvPicPr>
          <p:nvPr/>
        </p:nvPicPr>
        <p:blipFill>
          <a:blip r:embed="rId2" cstate="print"/>
          <a:stretch>
            <a:fillRect/>
          </a:stretch>
        </p:blipFill>
        <p:spPr>
          <a:xfrm>
            <a:off x="0" y="0"/>
            <a:ext cx="6429388" cy="6858000"/>
          </a:xfrm>
          <a:prstGeom prst="rect">
            <a:avLst/>
          </a:prstGeom>
        </p:spPr>
      </p:pic>
      <p:sp>
        <p:nvSpPr>
          <p:cNvPr id="3" name="TextBox 2"/>
          <p:cNvSpPr txBox="1"/>
          <p:nvPr/>
        </p:nvSpPr>
        <p:spPr>
          <a:xfrm>
            <a:off x="6429388" y="0"/>
            <a:ext cx="2714612" cy="6986528"/>
          </a:xfrm>
          <a:prstGeom prst="rect">
            <a:avLst/>
          </a:prstGeom>
          <a:solidFill>
            <a:schemeClr val="accent6">
              <a:lumMod val="50000"/>
            </a:schemeClr>
          </a:solidFill>
        </p:spPr>
        <p:txBody>
          <a:bodyPr wrap="square" rtlCol="0">
            <a:spAutoFit/>
          </a:bodyPr>
          <a:lstStyle/>
          <a:p>
            <a:pPr algn="r" rtl="1"/>
            <a:r>
              <a:rPr lang="ar-SY" sz="3200" b="1" dirty="0" smtClean="0">
                <a:solidFill>
                  <a:schemeClr val="bg1"/>
                </a:solidFill>
              </a:rPr>
              <a:t>كانت </a:t>
            </a:r>
            <a:r>
              <a:rPr lang="ar-SY" sz="3200" b="1" dirty="0" smtClean="0">
                <a:solidFill>
                  <a:schemeClr val="bg1"/>
                </a:solidFill>
              </a:rPr>
              <a:t>كلارا </a:t>
            </a:r>
            <a:r>
              <a:rPr lang="ar-SY" sz="3200" b="1" dirty="0" smtClean="0">
                <a:solidFill>
                  <a:schemeClr val="bg1"/>
                </a:solidFill>
              </a:rPr>
              <a:t>وأخواتها تعشن من عمل أيديهن فكن يغزلن ويحكن الصوف , وكان رهبان القديس فرنسيس يساعدنهن على زراعة الخضار في حديقتهن , وكن يتقاسمن ما يملكن مع الفقراء , فيعشن حسب روح الرب الذي يقودهن</a:t>
            </a:r>
            <a:r>
              <a:rPr lang="ar-SY" sz="3200" b="1" dirty="0" smtClean="0">
                <a:solidFill>
                  <a:schemeClr val="bg1"/>
                </a:solidFill>
              </a:rPr>
              <a:t>.</a:t>
            </a:r>
            <a:endParaRPr lang="en-GB" sz="3200" b="1" dirty="0">
              <a:solidFill>
                <a:schemeClr val="bg1"/>
              </a:solidFill>
            </a:endParaRPr>
          </a:p>
        </p:txBody>
      </p:sp>
    </p:spTree>
  </p:cSld>
  <p:clrMapOvr>
    <a:masterClrMapping/>
  </p:clrMapOvr>
  <p:transition spd="slow">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1.jpg"/>
          <p:cNvPicPr>
            <a:picLocks noChangeAspect="1"/>
          </p:cNvPicPr>
          <p:nvPr/>
        </p:nvPicPr>
        <p:blipFill>
          <a:blip r:embed="rId2" cstate="print"/>
          <a:stretch>
            <a:fillRect/>
          </a:stretch>
        </p:blipFill>
        <p:spPr>
          <a:xfrm>
            <a:off x="0" y="0"/>
            <a:ext cx="6286512" cy="6858000"/>
          </a:xfrm>
          <a:prstGeom prst="rect">
            <a:avLst/>
          </a:prstGeom>
        </p:spPr>
      </p:pic>
      <p:sp>
        <p:nvSpPr>
          <p:cNvPr id="3" name="TextBox 2"/>
          <p:cNvSpPr txBox="1"/>
          <p:nvPr/>
        </p:nvSpPr>
        <p:spPr>
          <a:xfrm>
            <a:off x="6286512" y="0"/>
            <a:ext cx="2857488" cy="6858000"/>
          </a:xfrm>
          <a:prstGeom prst="rect">
            <a:avLst/>
          </a:prstGeom>
          <a:solidFill>
            <a:srgbClr val="0070C0"/>
          </a:solidFill>
        </p:spPr>
        <p:txBody>
          <a:bodyPr wrap="square" rtlCol="0">
            <a:spAutoFit/>
          </a:bodyPr>
          <a:lstStyle/>
          <a:p>
            <a:pPr algn="r" rtl="1"/>
            <a:r>
              <a:rPr lang="ar-SY" sz="3600" b="1" dirty="0" smtClean="0">
                <a:solidFill>
                  <a:schemeClr val="bg1"/>
                </a:solidFill>
              </a:rPr>
              <a:t>عندما كان ينقصهن شيء </a:t>
            </a:r>
            <a:r>
              <a:rPr lang="ar-SY" sz="3600" b="1" dirty="0" smtClean="0">
                <a:solidFill>
                  <a:schemeClr val="bg1"/>
                </a:solidFill>
              </a:rPr>
              <a:t>فكانت كلارا </a:t>
            </a:r>
            <a:r>
              <a:rPr lang="ar-SY" sz="3600" b="1" dirty="0" smtClean="0">
                <a:solidFill>
                  <a:schemeClr val="bg1"/>
                </a:solidFill>
              </a:rPr>
              <a:t>ترسل أخواتها من أجل أن يطلبن الصدقة من الناس لأنها كانت تثق بأن الله لن يتخلى عنهن وطلبت منهن أن يشكرن الرب كلما رأينا جمال ما خلقه</a:t>
            </a:r>
            <a:r>
              <a:rPr lang="ar-SY" b="1" dirty="0" smtClean="0">
                <a:solidFill>
                  <a:schemeClr val="bg1"/>
                </a:solidFill>
              </a:rPr>
              <a:t>.</a:t>
            </a:r>
            <a:endParaRPr lang="en-GB" b="1" dirty="0">
              <a:solidFill>
                <a:schemeClr val="bg1"/>
              </a:solidFill>
            </a:endParaRPr>
          </a:p>
        </p:txBody>
      </p:sp>
    </p:spTree>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2.jpg"/>
          <p:cNvPicPr>
            <a:picLocks noChangeAspect="1"/>
          </p:cNvPicPr>
          <p:nvPr/>
        </p:nvPicPr>
        <p:blipFill>
          <a:blip r:embed="rId2" cstate="print"/>
          <a:stretch>
            <a:fillRect/>
          </a:stretch>
        </p:blipFill>
        <p:spPr>
          <a:xfrm>
            <a:off x="0" y="0"/>
            <a:ext cx="6858016" cy="6858000"/>
          </a:xfrm>
          <a:prstGeom prst="rect">
            <a:avLst/>
          </a:prstGeom>
        </p:spPr>
      </p:pic>
      <p:sp>
        <p:nvSpPr>
          <p:cNvPr id="3" name="TextBox 2"/>
          <p:cNvSpPr txBox="1"/>
          <p:nvPr/>
        </p:nvSpPr>
        <p:spPr>
          <a:xfrm>
            <a:off x="6858016" y="0"/>
            <a:ext cx="2285984" cy="6986528"/>
          </a:xfrm>
          <a:prstGeom prst="rect">
            <a:avLst/>
          </a:prstGeom>
          <a:solidFill>
            <a:schemeClr val="accent6">
              <a:lumMod val="50000"/>
            </a:schemeClr>
          </a:solidFill>
        </p:spPr>
        <p:txBody>
          <a:bodyPr wrap="square" rtlCol="0">
            <a:spAutoFit/>
          </a:bodyPr>
          <a:lstStyle/>
          <a:p>
            <a:pPr algn="r" rtl="1"/>
            <a:r>
              <a:rPr lang="ar-SY" sz="3200" b="1" dirty="0" smtClean="0">
                <a:solidFill>
                  <a:schemeClr val="bg1"/>
                </a:solidFill>
              </a:rPr>
              <a:t>كانت الأخوات لا تخرج من الدير الا اذا كان الأمر ضروري جدا . فكان الأهالي يأتون لزيارتهن لكي يشكون لهن همومهم أو لطلب المساعدة  فأنهن كن يصلين من أجل الفقراء والمرضى ومن اجل السلام. </a:t>
            </a:r>
            <a:endParaRPr lang="en-GB" sz="3200" b="1" dirty="0">
              <a:solidFill>
                <a:schemeClr val="bg1"/>
              </a:solidFill>
            </a:endParaRPr>
          </a:p>
        </p:txBody>
      </p:sp>
    </p:spTree>
  </p:cSld>
  <p:clrMapOvr>
    <a:masterClrMapping/>
  </p:clrMapOvr>
  <p:transition spd="slow">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3.jpg"/>
          <p:cNvPicPr>
            <a:picLocks noChangeAspect="1"/>
          </p:cNvPicPr>
          <p:nvPr/>
        </p:nvPicPr>
        <p:blipFill>
          <a:blip r:embed="rId2" cstate="print"/>
          <a:stretch>
            <a:fillRect/>
          </a:stretch>
        </p:blipFill>
        <p:spPr>
          <a:xfrm>
            <a:off x="0" y="0"/>
            <a:ext cx="6072198" cy="6858000"/>
          </a:xfrm>
          <a:prstGeom prst="rect">
            <a:avLst/>
          </a:prstGeom>
        </p:spPr>
      </p:pic>
      <p:sp>
        <p:nvSpPr>
          <p:cNvPr id="3" name="TextBox 2"/>
          <p:cNvSpPr txBox="1"/>
          <p:nvPr/>
        </p:nvSpPr>
        <p:spPr>
          <a:xfrm>
            <a:off x="6072198" y="0"/>
            <a:ext cx="3071802" cy="6986528"/>
          </a:xfrm>
          <a:prstGeom prst="rect">
            <a:avLst/>
          </a:prstGeom>
          <a:solidFill>
            <a:schemeClr val="accent6">
              <a:lumMod val="50000"/>
            </a:schemeClr>
          </a:solidFill>
        </p:spPr>
        <p:txBody>
          <a:bodyPr wrap="square" rtlCol="0">
            <a:spAutoFit/>
          </a:bodyPr>
          <a:lstStyle/>
          <a:p>
            <a:pPr algn="r" rtl="1"/>
            <a:r>
              <a:rPr lang="ar-SY" sz="3200" b="1" dirty="0" smtClean="0">
                <a:solidFill>
                  <a:schemeClr val="bg1"/>
                </a:solidFill>
              </a:rPr>
              <a:t>وقعت </a:t>
            </a:r>
            <a:r>
              <a:rPr lang="ar-SY" sz="3200" b="1" dirty="0" smtClean="0">
                <a:solidFill>
                  <a:schemeClr val="bg1"/>
                </a:solidFill>
              </a:rPr>
              <a:t>كلارا </a:t>
            </a:r>
            <a:r>
              <a:rPr lang="ar-SY" sz="3200" b="1" dirty="0" smtClean="0">
                <a:solidFill>
                  <a:schemeClr val="bg1"/>
                </a:solidFill>
              </a:rPr>
              <a:t>فريسة المرض الذي دام سنوات عدة مرافق لها , فلم تعد تستطيع خلالها النهوض من الفراش , فكانت تصلي وتغزل الصوف في سريرها وكتبت قواعد الرهبنة من أجل أخواتها فقدمت آلامها ليسوع ولم تشتكي أبدا بل بقيت دوما سعيدة وواثقة من أن الله يحبها .</a:t>
            </a:r>
            <a:endParaRPr lang="en-GB" sz="3200" b="1" dirty="0">
              <a:solidFill>
                <a:schemeClr val="bg1"/>
              </a:solidFill>
            </a:endParaRPr>
          </a:p>
        </p:txBody>
      </p:sp>
    </p:spTree>
  </p:cSld>
  <p:clrMapOvr>
    <a:masterClrMapping/>
  </p:clrMapOvr>
  <p:transition spd="slow">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4.jpg"/>
          <p:cNvPicPr>
            <a:picLocks noChangeAspect="1"/>
          </p:cNvPicPr>
          <p:nvPr/>
        </p:nvPicPr>
        <p:blipFill>
          <a:blip r:embed="rId2" cstate="print"/>
          <a:stretch>
            <a:fillRect/>
          </a:stretch>
        </p:blipFill>
        <p:spPr>
          <a:xfrm>
            <a:off x="0" y="0"/>
            <a:ext cx="6357950" cy="6858000"/>
          </a:xfrm>
          <a:prstGeom prst="rect">
            <a:avLst/>
          </a:prstGeom>
        </p:spPr>
      </p:pic>
      <p:sp>
        <p:nvSpPr>
          <p:cNvPr id="3" name="TextBox 2"/>
          <p:cNvSpPr txBox="1"/>
          <p:nvPr/>
        </p:nvSpPr>
        <p:spPr>
          <a:xfrm>
            <a:off x="6357950" y="0"/>
            <a:ext cx="2786050" cy="6986528"/>
          </a:xfrm>
          <a:prstGeom prst="rect">
            <a:avLst/>
          </a:prstGeom>
          <a:solidFill>
            <a:schemeClr val="accent4">
              <a:lumMod val="75000"/>
            </a:schemeClr>
          </a:solidFill>
        </p:spPr>
        <p:txBody>
          <a:bodyPr wrap="square" rtlCol="0">
            <a:spAutoFit/>
          </a:bodyPr>
          <a:lstStyle/>
          <a:p>
            <a:pPr algn="r" rtl="1"/>
            <a:r>
              <a:rPr lang="ar-SY" sz="3200" b="1" dirty="0" smtClean="0">
                <a:solidFill>
                  <a:schemeClr val="bg1"/>
                </a:solidFill>
              </a:rPr>
              <a:t>قال لها البابا قبل وفاتها بأن طريقة حياتها للأنجيل تعجب الله وبعد عدة أيام ماتت وهي تشكر الله لأنه ساعدها على وهب حياتها . </a:t>
            </a:r>
          </a:p>
          <a:p>
            <a:pPr algn="r" rtl="1"/>
            <a:r>
              <a:rPr lang="ar-SY" sz="3200" b="1" dirty="0" smtClean="0">
                <a:solidFill>
                  <a:schemeClr val="bg1"/>
                </a:solidFill>
              </a:rPr>
              <a:t> وأنت </a:t>
            </a:r>
            <a:r>
              <a:rPr lang="ar-SY" sz="3200" b="1" dirty="0" smtClean="0">
                <a:solidFill>
                  <a:schemeClr val="bg1"/>
                </a:solidFill>
              </a:rPr>
              <a:t>تستطيع </a:t>
            </a:r>
            <a:r>
              <a:rPr lang="ar-SY" sz="3200" b="1" dirty="0" smtClean="0">
                <a:solidFill>
                  <a:schemeClr val="bg1"/>
                </a:solidFill>
              </a:rPr>
              <a:t>مثلها أن تعمل من كل لحظة من لحظات حياتك لحظة شكر وأن تكون نورا للأخرين .</a:t>
            </a:r>
            <a:endParaRPr lang="en-GB" sz="3200" b="1" dirty="0">
              <a:solidFill>
                <a:schemeClr val="bg1"/>
              </a:solidFill>
            </a:endParaRPr>
          </a:p>
        </p:txBody>
      </p:sp>
    </p:spTree>
  </p:cSld>
  <p:clrMapOvr>
    <a:masterClrMapping/>
  </p:clrMapOvr>
  <p:transition spd="slow">
    <p:split orient="vert"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TotalTime>
  <Words>485</Words>
  <Application>Microsoft Office PowerPoint</Application>
  <PresentationFormat>On-screen Show (4:3)</PresentationFormat>
  <Paragraphs>16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4</cp:revision>
  <dcterms:created xsi:type="dcterms:W3CDTF">2013-01-03T02:41:25Z</dcterms:created>
  <dcterms:modified xsi:type="dcterms:W3CDTF">2013-05-05T02:35:18Z</dcterms:modified>
</cp:coreProperties>
</file>