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93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94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8A4FF-2BBD-4748-94DC-D47866A9E492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F54D4-B9F0-4065-B969-93763F9A4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 rot="20296903">
            <a:off x="5214942" y="857232"/>
            <a:ext cx="3714776" cy="321471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b="1" dirty="0" smtClean="0">
                <a:solidFill>
                  <a:srgbClr val="FFFF00"/>
                </a:solidFill>
              </a:rPr>
              <a:t>السامري الرحيم</a:t>
            </a:r>
            <a:endParaRPr lang="en-GB" sz="4800" b="1" dirty="0">
              <a:solidFill>
                <a:srgbClr val="FFFF00"/>
              </a:solidFill>
            </a:endParaRPr>
          </a:p>
        </p:txBody>
      </p:sp>
      <p:sp>
        <p:nvSpPr>
          <p:cNvPr id="3" name="Plaque 2"/>
          <p:cNvSpPr/>
          <p:nvPr/>
        </p:nvSpPr>
        <p:spPr>
          <a:xfrm rot="20511742">
            <a:off x="2218445" y="4411054"/>
            <a:ext cx="3534554" cy="2061823"/>
          </a:xfrm>
          <a:prstGeom prst="plaqu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400" b="1" dirty="0" smtClean="0">
                <a:solidFill>
                  <a:srgbClr val="002060"/>
                </a:solidFill>
              </a:rPr>
              <a:t>العبد الشرير</a:t>
            </a:r>
            <a:endParaRPr lang="en-GB" sz="4400" b="1" dirty="0">
              <a:solidFill>
                <a:srgbClr val="002060"/>
              </a:solidFill>
            </a:endParaRPr>
          </a:p>
        </p:txBody>
      </p:sp>
      <p:sp>
        <p:nvSpPr>
          <p:cNvPr id="5" name="Flowchart: Decision 4"/>
          <p:cNvSpPr/>
          <p:nvPr/>
        </p:nvSpPr>
        <p:spPr>
          <a:xfrm rot="1268064">
            <a:off x="357158" y="714356"/>
            <a:ext cx="4714908" cy="2786082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b="1" dirty="0" smtClean="0"/>
              <a:t>الغني الجاهل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0" y="4714884"/>
            <a:ext cx="7500958" cy="2643206"/>
          </a:xfrm>
          <a:prstGeom prst="horizontalScrol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Y" sz="3200" dirty="0" smtClean="0"/>
              <a:t>قام أحد علماء الشريعة فسأل يسوع :“ يا معلم ماذا أعمل لأرث الحياة الأبدية ؟ فقال له يسوع :“ ماذا كتب في الشريعة“ ؟</a:t>
            </a:r>
          </a:p>
          <a:p>
            <a:pPr algn="r" rtl="1"/>
            <a:endParaRPr lang="ar-SY" sz="40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8281" cy="57150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فاجاب :“ أحبب الرب الهك بكل قلبك , وكل نفسك , وكل قوتك , وكل ذهنك , وأحبب قريبك كنفسك“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863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286388"/>
            <a:ext cx="9144000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فقال له يسوع :“ بالصواب أجبت اعمل هذا تحيا“ فأراد الرجل أن يزكي نفسه فقال ليسوع :“ومن هو قريبي؟  وضرب له يسوع هذا المثل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7864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كان رجل نازلا من أورشليم الى أريحا. فوقع بأيدي اللصوص. فعروه وانهالوا عليه بالضرب . ثم مضوا وقد تركوه بين حي وميت 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024" y="0"/>
            <a:ext cx="9200024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742952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ar-SY" dirty="0"/>
          </a:p>
          <a:p>
            <a:pPr algn="ctr"/>
            <a:endParaRPr lang="ar-SY" dirty="0"/>
          </a:p>
          <a:p>
            <a:pPr algn="ctr"/>
            <a:endParaRPr lang="ar-SY" dirty="0"/>
          </a:p>
          <a:p>
            <a:pPr algn="ctr"/>
            <a:endParaRPr lang="ar-SY" dirty="0"/>
          </a:p>
        </p:txBody>
      </p:sp>
      <p:sp>
        <p:nvSpPr>
          <p:cNvPr id="4" name="Rectangle 3"/>
          <p:cNvSpPr/>
          <p:nvPr/>
        </p:nvSpPr>
        <p:spPr>
          <a:xfrm>
            <a:off x="0" y="5786454"/>
            <a:ext cx="9144000" cy="120032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SY" sz="3200" b="1" dirty="0" smtClean="0">
                <a:solidFill>
                  <a:schemeClr val="bg1"/>
                </a:solidFill>
              </a:rPr>
              <a:t>فا</a:t>
            </a:r>
            <a:r>
              <a:rPr lang="ar-SY" sz="3600" b="1" dirty="0" smtClean="0">
                <a:solidFill>
                  <a:schemeClr val="bg1"/>
                </a:solidFill>
              </a:rPr>
              <a:t>تفق ان كاهنا كان نازلا في ذلك الطريق فرآه فمال عنه ومضى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ar-SY" sz="3600" b="1" dirty="0" smtClean="0">
                <a:solidFill>
                  <a:schemeClr val="bg1"/>
                </a:solidFill>
              </a:rPr>
              <a:t>وكذلك وصل خادم الهيكل الى المكان فرآه فمال عنه ومضى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2" y="0"/>
            <a:ext cx="9184642" cy="62150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ar-SY" sz="3600" b="1" dirty="0" smtClean="0">
                <a:solidFill>
                  <a:schemeClr val="bg1"/>
                </a:solidFill>
              </a:rPr>
              <a:t>ووصل اليه سامري (رجل غريب) مسافر ورآه فأشفق عليه 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215082"/>
            <a:ext cx="9144001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ar-SY" sz="3600" b="1" dirty="0" smtClean="0">
                <a:solidFill>
                  <a:schemeClr val="bg1"/>
                </a:solidFill>
              </a:rPr>
              <a:t>فدنا منه وضمد جراحه وصب عليها زيتا وخمرا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2150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198990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Y" dirty="0" smtClean="0"/>
              <a:t> </a:t>
            </a:r>
            <a:r>
              <a:rPr lang="ar-SY" sz="3600" b="1" dirty="0" smtClean="0">
                <a:solidFill>
                  <a:schemeClr val="bg1"/>
                </a:solidFill>
              </a:rPr>
              <a:t>ثم حمله على دابته وذهب به الى فندق واعتنى بأمره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607" y="0"/>
            <a:ext cx="9181607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وفي الغد أخرج دينارين ودفعهما الى صاحب الفندق وقال :“ اعتن بأمره ومهما أنفقت زيادة على ذلك أؤديه اليك عند عودتي“.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3578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357826"/>
            <a:ext cx="9144000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فقال يسوع :“ فمن كان في رأيك من هؤلاء الثلاثة قريب الذي وقع بأيدي اللصوص ؟ فقال الرجل :“ الذي عامله بالرحمة“ فقال له يسوع :“ اذهب فاعمل أنت أيضا مثل ذلك“.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>
            <a:off x="714348" y="928670"/>
            <a:ext cx="7643866" cy="4857784"/>
          </a:xfrm>
          <a:prstGeom prst="ellipseRibb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dirty="0" smtClean="0">
                <a:solidFill>
                  <a:srgbClr val="FFFF00"/>
                </a:solidFill>
              </a:rPr>
              <a:t>العبد الشرير</a:t>
            </a:r>
            <a:endParaRPr lang="en-GB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Wave 3"/>
          <p:cNvSpPr/>
          <p:nvPr/>
        </p:nvSpPr>
        <p:spPr>
          <a:xfrm>
            <a:off x="0" y="5357826"/>
            <a:ext cx="9144000" cy="1500174"/>
          </a:xfrm>
          <a:prstGeom prst="wav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3200" b="1" dirty="0" smtClean="0">
                <a:solidFill>
                  <a:srgbClr val="FFFF00"/>
                </a:solidFill>
              </a:rPr>
              <a:t>يوم من الأيام دنا بطرس من يسوع وقال له :“ يا رب كم مرة يخطأ الي أخي وأغفر له ؟ أسبع مرات“؟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فقال له يسوع : ” لا أقول لك : سبع مرات , بل سبعين مرة سبع مرات ” ثم قال :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86520"/>
            <a:ext cx="9143999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SY" sz="3600" b="1" dirty="0" smtClean="0">
                <a:solidFill>
                  <a:schemeClr val="bg1"/>
                </a:solidFill>
              </a:rPr>
              <a:t>مثل ملكوت السماوات كمثل ملك أراد أن يحاسب عبيده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000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00768"/>
            <a:ext cx="9144000" cy="86177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 smtClean="0"/>
              <a:t>فلما شرع في محاسبتهم أتوه بواحد منهم عليه عشرة آلاف وزنة </a:t>
            </a:r>
          </a:p>
          <a:p>
            <a:endParaRPr lang="ar-SY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578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r"/>
            <a:r>
              <a:rPr lang="ar-SY" sz="3200" b="1" dirty="0" smtClean="0">
                <a:solidFill>
                  <a:srgbClr val="C00000"/>
                </a:solidFill>
              </a:rPr>
              <a:t>ولم يكن عنده ما يؤدي به دينه فأمر مولاه ان يباع هو وأمرأته وأولاده وجميع ما يملك ليؤدي دينه</a:t>
            </a:r>
            <a:endParaRPr lang="en-GB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28665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SY" dirty="0"/>
          </a:p>
          <a:p>
            <a:pPr algn="r" rtl="1"/>
            <a:r>
              <a:rPr lang="ar-SY" dirty="0" smtClean="0"/>
              <a:t>.</a:t>
            </a:r>
          </a:p>
          <a:p>
            <a:pPr algn="r" rtl="1"/>
            <a:endParaRPr lang="ar-SY" dirty="0"/>
          </a:p>
          <a:p>
            <a:pPr algn="r" rtl="1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SY" sz="3600" b="1" dirty="0" smtClean="0">
                <a:solidFill>
                  <a:schemeClr val="bg1"/>
                </a:solidFill>
              </a:rPr>
              <a:t>جثا له العبد ساجدا وقال : ” امهلني أؤد لك كل شيء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2150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15082"/>
            <a:ext cx="9143999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ar-SY" sz="3600" b="1" dirty="0" smtClean="0">
                <a:solidFill>
                  <a:schemeClr val="bg1"/>
                </a:solidFill>
              </a:rPr>
              <a:t>فأشفق مولى ذلك العبد وأطلقه وأعفاه من الدين 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ولما خرج ذلك العبد لقي عبدا من أصحابه مدينا له بمائة دينار فأخذ بعنقه يخنقه وهو يقول له : ” أد ما عليك ”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3081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فجثا صاحبه يتوسل اليه فيقول : ” أمهلني أؤده لك ” فلم يرضى بل ذهب به وألقاه في السجن الى أن يؤدي دينه.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" y="0"/>
            <a:ext cx="9128363" cy="5643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4773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 smtClean="0">
                <a:solidFill>
                  <a:schemeClr val="bg1"/>
                </a:solidFill>
              </a:rPr>
              <a:t>وشهد أصحابه ما جرى فاغتموا كثيرا فمضوا وأخبروا مولاهم بكل ما جرى </a:t>
            </a:r>
          </a:p>
          <a:p>
            <a:pPr algn="r"/>
            <a:endParaRPr lang="ar-SY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292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429264"/>
            <a:ext cx="9144000" cy="156966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SY" sz="3200" b="1" dirty="0" smtClean="0">
                <a:solidFill>
                  <a:schemeClr val="bg1"/>
                </a:solidFill>
              </a:rPr>
              <a:t>فدعاه مولاه وقال له : ”  أيها العبد الشرير ذاك الدين كاه أعفيتك منه لأنك سألتني . أفما كان يجب عليك أنت أيضا أن ترحم صاحبك كما رحمتك أنا ” ؟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000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00768"/>
            <a:ext cx="9144000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3600" b="1" dirty="0" smtClean="0">
                <a:solidFill>
                  <a:schemeClr val="bg1"/>
                </a:solidFill>
              </a:rPr>
              <a:t>وغضب مولاه فألقاه في السجن حتى يؤدي له كل دينه</a:t>
            </a:r>
          </a:p>
          <a:p>
            <a:pPr algn="r" rtl="1"/>
            <a:endParaRPr lang="ar-SY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r" rtl="1"/>
            <a:r>
              <a:rPr lang="ar-SY" sz="3200" b="1" dirty="0" smtClean="0"/>
              <a:t>ثم قال يسوع : ” هكذا يفعل بكم أبي السماوي ان لم يغفر كل واحد منكم لأخيه من صميم قلبه“</a:t>
            </a:r>
            <a:endParaRPr lang="en-GB" sz="3200" b="1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1285852" y="1214422"/>
            <a:ext cx="6643734" cy="4500594"/>
          </a:xfrm>
          <a:prstGeom prst="ellipseRibbon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6000" b="1" dirty="0" smtClean="0">
                <a:solidFill>
                  <a:srgbClr val="FFFF00"/>
                </a:solidFill>
              </a:rPr>
              <a:t>الغني الجاهل</a:t>
            </a:r>
            <a:endParaRPr lang="en-GB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786454"/>
            <a:ext cx="9144000" cy="107154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b="1" dirty="0" smtClean="0">
                <a:solidFill>
                  <a:schemeClr val="bg1"/>
                </a:solidFill>
              </a:rPr>
              <a:t>قال ليسوع رجل من المجمع : ” يا معلم مر أخي بأن يقاسمني الميراث ” . فقال له يسوع : ” يا رجل من أقامني عليكم قاضيا أو قساما ” ؟</a:t>
            </a:r>
            <a:r>
              <a:rPr lang="ar-SY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293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rgbClr val="FFFF00"/>
                </a:solidFill>
              </a:rPr>
              <a:t>ثم قال للناس : ” تبصروا واحذروا كل طمع لأن حياة المرء وان اغتنى لا تأتيه من أمواله“ ثم ضرب لهم مثلا قال: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rgbClr val="FFFF00"/>
                </a:solidFill>
              </a:rPr>
              <a:t>رجل غني أخصبت أرضه فقال في نفسه : ماذا أعمل  ؟ فليس عندي موضع أخزن غلالي .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ثم قال : أعمل هذا : أهدم أهرائي وأبني أكبر منها فأخزن فيها جميع قمحي وأرزاقي.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وأقول لنفسي : يا نفسي لك أرزاق وافرة تكفيك مؤونة سنين كثيرة فاستريحي وكلي واشربي وتنعمي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فقال له الله : يا غبي في هذه الليلة تسترد نفسك منك فلمن يكون ما أعددته ؟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200" b="1" dirty="0" smtClean="0">
                <a:solidFill>
                  <a:schemeClr val="bg1"/>
                </a:solidFill>
              </a:rPr>
              <a:t>فقال يسوع : ”هكذا يكون مصير من يكنز لنفسه ولا يغتني عند الله“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وقال لتلاميذه :” لذلك أقول لكم : لا يهمكم للعيش ما تأكلون ولا للجسد ما تلبسون . 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أنظروا الى الغربان كيف لا تزرع ولا تحصد وما من مخزن لها , الله يرزقها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أنظروا الى الزنابق كيف لا تغزل ولا تنسج واذا كان الله يلبس العشب هكذا كم بالحري انتم . اطلبوا ملكوت الله أولا وكل شيء يزاد لكم.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638</Words>
  <Application>Microsoft Office PowerPoint</Application>
  <PresentationFormat>On-screen Show (4:3)</PresentationFormat>
  <Paragraphs>43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9</cp:revision>
  <dcterms:created xsi:type="dcterms:W3CDTF">2012-07-17T22:23:07Z</dcterms:created>
  <dcterms:modified xsi:type="dcterms:W3CDTF">2012-10-27T07:47:28Z</dcterms:modified>
</cp:coreProperties>
</file>