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05" r:id="rId2"/>
    <p:sldId id="304" r:id="rId3"/>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 id="286" r:id="rId34"/>
    <p:sldId id="287" r:id="rId35"/>
    <p:sldId id="288" r:id="rId36"/>
    <p:sldId id="289" r:id="rId37"/>
    <p:sldId id="290" r:id="rId38"/>
    <p:sldId id="291" r:id="rId39"/>
    <p:sldId id="292" r:id="rId40"/>
    <p:sldId id="293" r:id="rId41"/>
    <p:sldId id="294" r:id="rId42"/>
    <p:sldId id="295" r:id="rId43"/>
    <p:sldId id="296" r:id="rId44"/>
    <p:sldId id="297" r:id="rId45"/>
    <p:sldId id="298" r:id="rId46"/>
    <p:sldId id="299" r:id="rId47"/>
    <p:sldId id="300" r:id="rId48"/>
    <p:sldId id="308" r:id="rId49"/>
    <p:sldId id="307" r:id="rId50"/>
    <p:sldId id="301" r:id="rId51"/>
    <p:sldId id="302" r:id="rId52"/>
    <p:sldId id="303" r:id="rId53"/>
    <p:sldId id="309" r:id="rId5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7" d="100"/>
          <a:sy n="107" d="100"/>
        </p:scale>
        <p:origin x="-84" y="-19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2E447C76-496D-47D5-AB1C-B3EA0F90A1DE}" type="datetimeFigureOut">
              <a:rPr lang="en-US" smtClean="0"/>
              <a:pPr/>
              <a:t>1/6/2015</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F0809889-BD97-4F17-9341-06AF57915EDF}" type="slidenum">
              <a:rPr lang="en-GB" smtClean="0"/>
              <a:pPr/>
              <a:t>‹#›</a:t>
            </a:fld>
            <a:endParaRPr lang="en-GB"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2E447C76-496D-47D5-AB1C-B3EA0F90A1DE}" type="datetimeFigureOut">
              <a:rPr lang="en-US" smtClean="0"/>
              <a:pPr/>
              <a:t>1/6/2015</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F0809889-BD97-4F17-9341-06AF57915EDF}" type="slidenum">
              <a:rPr lang="en-GB" smtClean="0"/>
              <a:pPr/>
              <a:t>‹#›</a:t>
            </a:fld>
            <a:endParaRPr lang="en-GB"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2E447C76-496D-47D5-AB1C-B3EA0F90A1DE}" type="datetimeFigureOut">
              <a:rPr lang="en-US" smtClean="0"/>
              <a:pPr/>
              <a:t>1/6/2015</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F0809889-BD97-4F17-9341-06AF57915EDF}" type="slidenum">
              <a:rPr lang="en-GB" smtClean="0"/>
              <a:pPr/>
              <a:t>‹#›</a:t>
            </a:fld>
            <a:endParaRPr lang="en-GB"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2E447C76-496D-47D5-AB1C-B3EA0F90A1DE}" type="datetimeFigureOut">
              <a:rPr lang="en-US" smtClean="0"/>
              <a:pPr/>
              <a:t>1/6/2015</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F0809889-BD97-4F17-9341-06AF57915EDF}" type="slidenum">
              <a:rPr lang="en-GB" smtClean="0"/>
              <a:pPr/>
              <a:t>‹#›</a:t>
            </a:fld>
            <a:endParaRPr lang="en-GB"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E447C76-496D-47D5-AB1C-B3EA0F90A1DE}" type="datetimeFigureOut">
              <a:rPr lang="en-US" smtClean="0"/>
              <a:pPr/>
              <a:t>1/6/2015</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F0809889-BD97-4F17-9341-06AF57915EDF}" type="slidenum">
              <a:rPr lang="en-GB" smtClean="0"/>
              <a:pPr/>
              <a:t>‹#›</a:t>
            </a:fld>
            <a:endParaRPr lang="en-GB"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2E447C76-496D-47D5-AB1C-B3EA0F90A1DE}" type="datetimeFigureOut">
              <a:rPr lang="en-US" smtClean="0"/>
              <a:pPr/>
              <a:t>1/6/2015</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F0809889-BD97-4F17-9341-06AF57915EDF}" type="slidenum">
              <a:rPr lang="en-GB" smtClean="0"/>
              <a:pPr/>
              <a:t>‹#›</a:t>
            </a:fld>
            <a:endParaRPr lang="en-GB"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2E447C76-496D-47D5-AB1C-B3EA0F90A1DE}" type="datetimeFigureOut">
              <a:rPr lang="en-US" smtClean="0"/>
              <a:pPr/>
              <a:t>1/6/2015</a:t>
            </a:fld>
            <a:endParaRPr lang="en-GB" dirty="0"/>
          </a:p>
        </p:txBody>
      </p:sp>
      <p:sp>
        <p:nvSpPr>
          <p:cNvPr id="8" name="Footer Placeholder 7"/>
          <p:cNvSpPr>
            <a:spLocks noGrp="1"/>
          </p:cNvSpPr>
          <p:nvPr>
            <p:ph type="ftr" sz="quarter" idx="11"/>
          </p:nvPr>
        </p:nvSpPr>
        <p:spPr/>
        <p:txBody>
          <a:bodyPr/>
          <a:lstStyle/>
          <a:p>
            <a:endParaRPr lang="en-GB" dirty="0"/>
          </a:p>
        </p:txBody>
      </p:sp>
      <p:sp>
        <p:nvSpPr>
          <p:cNvPr id="9" name="Slide Number Placeholder 8"/>
          <p:cNvSpPr>
            <a:spLocks noGrp="1"/>
          </p:cNvSpPr>
          <p:nvPr>
            <p:ph type="sldNum" sz="quarter" idx="12"/>
          </p:nvPr>
        </p:nvSpPr>
        <p:spPr/>
        <p:txBody>
          <a:bodyPr/>
          <a:lstStyle/>
          <a:p>
            <a:fld id="{F0809889-BD97-4F17-9341-06AF57915EDF}" type="slidenum">
              <a:rPr lang="en-GB" smtClean="0"/>
              <a:pPr/>
              <a:t>‹#›</a:t>
            </a:fld>
            <a:endParaRPr lang="en-GB"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2E447C76-496D-47D5-AB1C-B3EA0F90A1DE}" type="datetimeFigureOut">
              <a:rPr lang="en-US" smtClean="0"/>
              <a:pPr/>
              <a:t>1/6/2015</a:t>
            </a:fld>
            <a:endParaRPr lang="en-GB" dirty="0"/>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F0809889-BD97-4F17-9341-06AF57915EDF}" type="slidenum">
              <a:rPr lang="en-GB" smtClean="0"/>
              <a:pPr/>
              <a:t>‹#›</a:t>
            </a:fld>
            <a:endParaRPr lang="en-GB"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E447C76-496D-47D5-AB1C-B3EA0F90A1DE}" type="datetimeFigureOut">
              <a:rPr lang="en-US" smtClean="0"/>
              <a:pPr/>
              <a:t>1/6/2015</a:t>
            </a:fld>
            <a:endParaRPr lang="en-GB" dirty="0"/>
          </a:p>
        </p:txBody>
      </p:sp>
      <p:sp>
        <p:nvSpPr>
          <p:cNvPr id="3" name="Footer Placeholder 2"/>
          <p:cNvSpPr>
            <a:spLocks noGrp="1"/>
          </p:cNvSpPr>
          <p:nvPr>
            <p:ph type="ftr" sz="quarter" idx="11"/>
          </p:nvPr>
        </p:nvSpPr>
        <p:spPr/>
        <p:txBody>
          <a:bodyPr/>
          <a:lstStyle/>
          <a:p>
            <a:endParaRPr lang="en-GB" dirty="0"/>
          </a:p>
        </p:txBody>
      </p:sp>
      <p:sp>
        <p:nvSpPr>
          <p:cNvPr id="4" name="Slide Number Placeholder 3"/>
          <p:cNvSpPr>
            <a:spLocks noGrp="1"/>
          </p:cNvSpPr>
          <p:nvPr>
            <p:ph type="sldNum" sz="quarter" idx="12"/>
          </p:nvPr>
        </p:nvSpPr>
        <p:spPr/>
        <p:txBody>
          <a:bodyPr/>
          <a:lstStyle/>
          <a:p>
            <a:fld id="{F0809889-BD97-4F17-9341-06AF57915EDF}" type="slidenum">
              <a:rPr lang="en-GB" smtClean="0"/>
              <a:pPr/>
              <a:t>‹#›</a:t>
            </a:fld>
            <a:endParaRPr lang="en-GB"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E447C76-496D-47D5-AB1C-B3EA0F90A1DE}" type="datetimeFigureOut">
              <a:rPr lang="en-US" smtClean="0"/>
              <a:pPr/>
              <a:t>1/6/2015</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F0809889-BD97-4F17-9341-06AF57915EDF}" type="slidenum">
              <a:rPr lang="en-GB" smtClean="0"/>
              <a:pPr/>
              <a:t>‹#›</a:t>
            </a:fld>
            <a:endParaRPr lang="en-GB"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E447C76-496D-47D5-AB1C-B3EA0F90A1DE}" type="datetimeFigureOut">
              <a:rPr lang="en-US" smtClean="0"/>
              <a:pPr/>
              <a:t>1/6/2015</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F0809889-BD97-4F17-9341-06AF57915EDF}" type="slidenum">
              <a:rPr lang="en-GB" smtClean="0"/>
              <a:pPr/>
              <a:t>‹#›</a:t>
            </a:fld>
            <a:endParaRPr lang="en-GB"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E447C76-496D-47D5-AB1C-B3EA0F90A1DE}" type="datetimeFigureOut">
              <a:rPr lang="en-US" smtClean="0"/>
              <a:pPr/>
              <a:t>1/6/2015</a:t>
            </a:fld>
            <a:endParaRPr lang="en-GB"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0809889-BD97-4F17-9341-06AF57915EDF}" type="slidenum">
              <a:rPr lang="en-GB" smtClean="0"/>
              <a:pPr/>
              <a:t>‹#›</a:t>
            </a:fld>
            <a:endParaRPr lang="en-GB"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orizontal Scroll 1"/>
          <p:cNvSpPr/>
          <p:nvPr/>
        </p:nvSpPr>
        <p:spPr>
          <a:xfrm>
            <a:off x="357158" y="1000108"/>
            <a:ext cx="8429684" cy="5000660"/>
          </a:xfrm>
          <a:prstGeom prst="horizontalScroll">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solidFill>
                <a:srgbClr val="FFFF00"/>
              </a:solidFill>
            </a:endParaRPr>
          </a:p>
        </p:txBody>
      </p:sp>
      <p:sp>
        <p:nvSpPr>
          <p:cNvPr id="4" name="TextBox 3"/>
          <p:cNvSpPr txBox="1"/>
          <p:nvPr/>
        </p:nvSpPr>
        <p:spPr>
          <a:xfrm>
            <a:off x="1071538" y="2000240"/>
            <a:ext cx="7286676" cy="3170099"/>
          </a:xfrm>
          <a:prstGeom prst="rect">
            <a:avLst/>
          </a:prstGeom>
          <a:noFill/>
        </p:spPr>
        <p:txBody>
          <a:bodyPr wrap="square" rtlCol="0">
            <a:spAutoFit/>
          </a:bodyPr>
          <a:lstStyle/>
          <a:p>
            <a:pPr algn="ctr" rtl="1"/>
            <a:r>
              <a:rPr lang="ar-SY" sz="4000" b="1" dirty="0" smtClean="0">
                <a:solidFill>
                  <a:srgbClr val="FFFF00"/>
                </a:solidFill>
              </a:rPr>
              <a:t>أيقونات والدة الله</a:t>
            </a:r>
          </a:p>
          <a:p>
            <a:pPr algn="r" rtl="1"/>
            <a:r>
              <a:rPr lang="ar-SY" sz="4000" b="1" dirty="0" smtClean="0">
                <a:solidFill>
                  <a:srgbClr val="FFFF00"/>
                </a:solidFill>
              </a:rPr>
              <a:t>أنها تروي لنا حياة مريم العذراء أم الله منذ ولادتها وحتى لحظة انتقالها الى السماء وتدعونا الى لقاء شخصي مع أم الله وأم البشر أجمعين.</a:t>
            </a:r>
            <a:endParaRPr lang="en-GB" sz="4000" b="1" dirty="0">
              <a:solidFill>
                <a:srgbClr val="FFFF00"/>
              </a:solidFill>
            </a:endParaRPr>
          </a:p>
        </p:txBody>
      </p:sp>
    </p:spTree>
  </p:cSld>
  <p:clrMapOvr>
    <a:masterClrMapping/>
  </p:clrMapOvr>
  <p:transition spd="slow">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08.jpg"/>
          <p:cNvPicPr>
            <a:picLocks noChangeAspect="1"/>
          </p:cNvPicPr>
          <p:nvPr/>
        </p:nvPicPr>
        <p:blipFill>
          <a:blip r:embed="rId2" cstate="print"/>
          <a:stretch>
            <a:fillRect/>
          </a:stretch>
        </p:blipFill>
        <p:spPr>
          <a:xfrm>
            <a:off x="0" y="0"/>
            <a:ext cx="6786578" cy="6858000"/>
          </a:xfrm>
          <a:prstGeom prst="rect">
            <a:avLst/>
          </a:prstGeom>
        </p:spPr>
      </p:pic>
      <p:sp>
        <p:nvSpPr>
          <p:cNvPr id="5" name="TextBox 4"/>
          <p:cNvSpPr txBox="1"/>
          <p:nvPr/>
        </p:nvSpPr>
        <p:spPr>
          <a:xfrm>
            <a:off x="6786578" y="0"/>
            <a:ext cx="2357422" cy="6858000"/>
          </a:xfrm>
          <a:prstGeom prst="rect">
            <a:avLst/>
          </a:prstGeom>
          <a:solidFill>
            <a:srgbClr val="C00000"/>
          </a:solidFill>
        </p:spPr>
        <p:txBody>
          <a:bodyPr wrap="square" rtlCol="0">
            <a:spAutoFit/>
          </a:bodyPr>
          <a:lstStyle/>
          <a:p>
            <a:pPr algn="r" rtl="1"/>
            <a:endParaRPr lang="ar-SY" sz="2800" b="1" dirty="0" smtClean="0">
              <a:solidFill>
                <a:srgbClr val="FFFF00"/>
              </a:solidFill>
            </a:endParaRPr>
          </a:p>
          <a:p>
            <a:pPr algn="r" rtl="1"/>
            <a:r>
              <a:rPr lang="ar-SY" sz="3200" b="1" dirty="0" smtClean="0">
                <a:solidFill>
                  <a:schemeClr val="bg1"/>
                </a:solidFill>
              </a:rPr>
              <a:t>تعرفنا هذه الايقونة على سر الميلاد فلنرى كيف أتى الله الينا...</a:t>
            </a:r>
          </a:p>
          <a:p>
            <a:pPr algn="r" rtl="1"/>
            <a:endParaRPr lang="ar-SY" sz="2800" b="1" dirty="0" smtClean="0">
              <a:solidFill>
                <a:srgbClr val="FFFF00"/>
              </a:solidFill>
            </a:endParaRPr>
          </a:p>
          <a:p>
            <a:pPr algn="ctr" rtl="1"/>
            <a:r>
              <a:rPr lang="ar-SY" sz="3200" b="1" dirty="0" smtClean="0">
                <a:solidFill>
                  <a:schemeClr val="bg1"/>
                </a:solidFill>
              </a:rPr>
              <a:t>ايقونة الميلاد </a:t>
            </a:r>
          </a:p>
          <a:p>
            <a:pPr algn="ctr" rtl="1"/>
            <a:r>
              <a:rPr lang="ar-SY" sz="3200" b="1" dirty="0" smtClean="0">
                <a:solidFill>
                  <a:schemeClr val="bg1"/>
                </a:solidFill>
              </a:rPr>
              <a:t>روسيا القرن الخامس عشر</a:t>
            </a:r>
          </a:p>
          <a:p>
            <a:pPr algn="ctr" rtl="1"/>
            <a:endParaRPr lang="ar-SY" sz="3200" b="1" dirty="0" smtClean="0">
              <a:solidFill>
                <a:schemeClr val="bg1"/>
              </a:solidFill>
            </a:endParaRPr>
          </a:p>
          <a:p>
            <a:pPr algn="ctr" rtl="1"/>
            <a:endParaRPr lang="ar-SY" sz="2800" b="1" dirty="0" smtClean="0">
              <a:solidFill>
                <a:schemeClr val="bg1"/>
              </a:solidFill>
            </a:endParaRPr>
          </a:p>
          <a:p>
            <a:pPr algn="ctr" rtl="1"/>
            <a:endParaRPr lang="ar-SY" sz="2800" b="1" dirty="0" smtClean="0">
              <a:solidFill>
                <a:schemeClr val="bg1"/>
              </a:solidFill>
            </a:endParaRPr>
          </a:p>
          <a:p>
            <a:pPr algn="ctr" rtl="1"/>
            <a:endParaRPr lang="en-GB" sz="2800" b="1" dirty="0">
              <a:solidFill>
                <a:schemeClr val="bg1"/>
              </a:solidFill>
            </a:endParaRPr>
          </a:p>
        </p:txBody>
      </p:sp>
    </p:spTree>
  </p:cSld>
  <p:clrMapOvr>
    <a:masterClrMapping/>
  </p:clrMapOvr>
  <p:transition spd="slow">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09.jpg"/>
          <p:cNvPicPr>
            <a:picLocks noChangeAspect="1"/>
          </p:cNvPicPr>
          <p:nvPr/>
        </p:nvPicPr>
        <p:blipFill>
          <a:blip r:embed="rId2" cstate="print"/>
          <a:stretch>
            <a:fillRect/>
          </a:stretch>
        </p:blipFill>
        <p:spPr>
          <a:xfrm>
            <a:off x="0" y="0"/>
            <a:ext cx="6286512" cy="6858000"/>
          </a:xfrm>
          <a:prstGeom prst="rect">
            <a:avLst/>
          </a:prstGeom>
        </p:spPr>
      </p:pic>
      <p:sp>
        <p:nvSpPr>
          <p:cNvPr id="3" name="TextBox 2"/>
          <p:cNvSpPr txBox="1"/>
          <p:nvPr/>
        </p:nvSpPr>
        <p:spPr>
          <a:xfrm>
            <a:off x="6215074" y="0"/>
            <a:ext cx="2928926" cy="6986528"/>
          </a:xfrm>
          <a:prstGeom prst="rect">
            <a:avLst/>
          </a:prstGeom>
          <a:solidFill>
            <a:schemeClr val="accent6">
              <a:lumMod val="50000"/>
            </a:schemeClr>
          </a:solidFill>
        </p:spPr>
        <p:txBody>
          <a:bodyPr wrap="square" rtlCol="0">
            <a:spAutoFit/>
          </a:bodyPr>
          <a:lstStyle/>
          <a:p>
            <a:pPr algn="r" rtl="1"/>
            <a:r>
              <a:rPr lang="ar-SY" sz="2800" b="1" dirty="0" smtClean="0">
                <a:solidFill>
                  <a:srgbClr val="FFFF00"/>
                </a:solidFill>
              </a:rPr>
              <a:t>هذا الشعاع الثلاثي مع الحمامة يعود للظهور في ايقونة الميلاد للدلالة على تضافر عمل الثالوث الاقدس في ولادة ابن الله... ان طفل النور يأتي محاطا بالكفن دلالة على ان ابن الله قد جاء ليفتدي العالم بروحه, جاء ليبدد الظلمات, تلك المساحة السوداء المتواجدة من حوله , فهذه الايقونة تعرفنا على الاسرار الثلاث الكبرى ألأبدية , التجسد , الندامة.</a:t>
            </a:r>
            <a:endParaRPr lang="en-GB" sz="2800" b="1" dirty="0">
              <a:solidFill>
                <a:srgbClr val="FFFF00"/>
              </a:solidFill>
            </a:endParaRPr>
          </a:p>
        </p:txBody>
      </p:sp>
    </p:spTree>
  </p:cSld>
  <p:clrMapOvr>
    <a:masterClrMapping/>
  </p:clrMapOvr>
  <p:transition spd="slow">
    <p:wip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10.jpg"/>
          <p:cNvPicPr>
            <a:picLocks noChangeAspect="1"/>
          </p:cNvPicPr>
          <p:nvPr/>
        </p:nvPicPr>
        <p:blipFill>
          <a:blip r:embed="rId2" cstate="print"/>
          <a:stretch>
            <a:fillRect/>
          </a:stretch>
        </p:blipFill>
        <p:spPr>
          <a:xfrm>
            <a:off x="-35751" y="0"/>
            <a:ext cx="6393701" cy="6858000"/>
          </a:xfrm>
          <a:prstGeom prst="rect">
            <a:avLst/>
          </a:prstGeom>
        </p:spPr>
      </p:pic>
      <p:sp>
        <p:nvSpPr>
          <p:cNvPr id="3" name="TextBox 2"/>
          <p:cNvSpPr txBox="1"/>
          <p:nvPr/>
        </p:nvSpPr>
        <p:spPr>
          <a:xfrm>
            <a:off x="6357950" y="0"/>
            <a:ext cx="2786050" cy="6986528"/>
          </a:xfrm>
          <a:prstGeom prst="rect">
            <a:avLst/>
          </a:prstGeom>
          <a:solidFill>
            <a:srgbClr val="FFFF00"/>
          </a:solidFill>
        </p:spPr>
        <p:txBody>
          <a:bodyPr wrap="square" rtlCol="0">
            <a:spAutoFit/>
          </a:bodyPr>
          <a:lstStyle/>
          <a:p>
            <a:pPr algn="r" rtl="1"/>
            <a:r>
              <a:rPr lang="ar-SY" sz="2800" b="1" dirty="0" smtClean="0"/>
              <a:t>تكشف لنا الايقونة عن هوية مريم الحقيقية انها ام الله كما يرمز القماش الاحمر الممددة عليه الى الألوهية وكونها ام البشر فهي ترتدي ثوبا بلون الارض , فهي مثلنا من بني البشر. كما انها تظهر وهي تدير ظهرها لأبنها دلالة على انها لا تملكه, فهو جاء لخلاص البشر ولهذا فهي تنظر الى اطفال العالم كافة بحنو وعاطفة. </a:t>
            </a:r>
            <a:endParaRPr lang="en-GB" sz="2800" b="1" dirty="0"/>
          </a:p>
        </p:txBody>
      </p:sp>
    </p:spTree>
  </p:cSld>
  <p:clrMapOvr>
    <a:masterClrMapping/>
  </p:clrMapOvr>
  <p:transition spd="slow">
    <p:wip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11.jpg"/>
          <p:cNvPicPr>
            <a:picLocks noChangeAspect="1"/>
          </p:cNvPicPr>
          <p:nvPr/>
        </p:nvPicPr>
        <p:blipFill>
          <a:blip r:embed="rId2" cstate="print"/>
          <a:stretch>
            <a:fillRect/>
          </a:stretch>
        </p:blipFill>
        <p:spPr>
          <a:xfrm>
            <a:off x="0" y="0"/>
            <a:ext cx="9144000" cy="6858000"/>
          </a:xfrm>
          <a:prstGeom prst="rect">
            <a:avLst/>
          </a:prstGeom>
        </p:spPr>
      </p:pic>
      <p:sp>
        <p:nvSpPr>
          <p:cNvPr id="3" name="TextBox 2"/>
          <p:cNvSpPr txBox="1"/>
          <p:nvPr/>
        </p:nvSpPr>
        <p:spPr>
          <a:xfrm>
            <a:off x="3643306" y="5143512"/>
            <a:ext cx="5500694" cy="1077218"/>
          </a:xfrm>
          <a:prstGeom prst="rect">
            <a:avLst/>
          </a:prstGeom>
          <a:noFill/>
        </p:spPr>
        <p:txBody>
          <a:bodyPr wrap="square" rtlCol="0">
            <a:spAutoFit/>
          </a:bodyPr>
          <a:lstStyle/>
          <a:p>
            <a:pPr algn="r" rtl="1"/>
            <a:r>
              <a:rPr lang="ar-SY" sz="3200" b="1" dirty="0" smtClean="0">
                <a:solidFill>
                  <a:srgbClr val="FFFF00"/>
                </a:solidFill>
              </a:rPr>
              <a:t>ان نظرة مريم تظهر لنا كيف كانت تحفظ جميع هذه الأمور وتتأملها في قلبها.</a:t>
            </a:r>
            <a:endParaRPr lang="en-GB" sz="3200" b="1" dirty="0">
              <a:solidFill>
                <a:srgbClr val="FFFF00"/>
              </a:solidFill>
            </a:endParaRPr>
          </a:p>
        </p:txBody>
      </p:sp>
    </p:spTree>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0" fill="hold"/>
                                        <p:tgtEl>
                                          <p:spTgt spid="3"/>
                                        </p:tgtEl>
                                        <p:attrNameLst>
                                          <p:attrName>ppt_x</p:attrName>
                                        </p:attrNameLst>
                                      </p:cBhvr>
                                      <p:tavLst>
                                        <p:tav tm="0">
                                          <p:val>
                                            <p:strVal val="#ppt_x"/>
                                          </p:val>
                                        </p:tav>
                                        <p:tav tm="100000">
                                          <p:val>
                                            <p:strVal val="#ppt_x"/>
                                          </p:val>
                                        </p:tav>
                                      </p:tavLst>
                                    </p:anim>
                                    <p:anim calcmode="lin" valueType="num">
                                      <p:cBhvr additive="base">
                                        <p:cTn id="8" dur="50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12.jpg"/>
          <p:cNvPicPr>
            <a:picLocks noChangeAspect="1"/>
          </p:cNvPicPr>
          <p:nvPr/>
        </p:nvPicPr>
        <p:blipFill>
          <a:blip r:embed="rId2" cstate="print"/>
          <a:stretch>
            <a:fillRect/>
          </a:stretch>
        </p:blipFill>
        <p:spPr>
          <a:xfrm>
            <a:off x="0" y="0"/>
            <a:ext cx="6215074" cy="6858000"/>
          </a:xfrm>
          <a:prstGeom prst="rect">
            <a:avLst/>
          </a:prstGeom>
        </p:spPr>
      </p:pic>
      <p:sp>
        <p:nvSpPr>
          <p:cNvPr id="3" name="TextBox 2"/>
          <p:cNvSpPr txBox="1"/>
          <p:nvPr/>
        </p:nvSpPr>
        <p:spPr>
          <a:xfrm>
            <a:off x="6215074" y="0"/>
            <a:ext cx="2928926" cy="6986528"/>
          </a:xfrm>
          <a:prstGeom prst="rect">
            <a:avLst/>
          </a:prstGeom>
          <a:solidFill>
            <a:srgbClr val="FFC000"/>
          </a:solidFill>
        </p:spPr>
        <p:txBody>
          <a:bodyPr wrap="square" rtlCol="0">
            <a:spAutoFit/>
          </a:bodyPr>
          <a:lstStyle/>
          <a:p>
            <a:pPr algn="r" rtl="1"/>
            <a:r>
              <a:rPr lang="ar-SY" sz="2800" b="1" dirty="0" smtClean="0"/>
              <a:t>لقد أتى يوسف ومريم الى الهيكل ليقدما يسوع على حسب شريعة موسى, حاملا معه فرخي حمام دلالة على فقرهما , اما العجوز سمعان فقد كان ينتظر فرج الله على شعبه فأتى الى الهيكل  بدافع من الروح القدس وبارك الطفل , اما مريم فقد خافت من كلامه , وهي تبدو في الايقونات غير مبتسمة وبنظرات عميقة كأنها تشعر بالألم والعذاب مسبقا.</a:t>
            </a:r>
            <a:endParaRPr lang="en-GB" sz="2800" b="1" dirty="0"/>
          </a:p>
        </p:txBody>
      </p:sp>
      <p:sp>
        <p:nvSpPr>
          <p:cNvPr id="4" name="TextBox 3"/>
          <p:cNvSpPr txBox="1"/>
          <p:nvPr/>
        </p:nvSpPr>
        <p:spPr>
          <a:xfrm>
            <a:off x="2857488" y="2714620"/>
            <a:ext cx="2428892" cy="1200329"/>
          </a:xfrm>
          <a:prstGeom prst="rect">
            <a:avLst/>
          </a:prstGeom>
          <a:noFill/>
        </p:spPr>
        <p:txBody>
          <a:bodyPr wrap="square" rtlCol="0">
            <a:spAutoFit/>
          </a:bodyPr>
          <a:lstStyle/>
          <a:p>
            <a:pPr algn="ctr"/>
            <a:r>
              <a:rPr lang="ar-SY" sz="2400" b="1" dirty="0" smtClean="0"/>
              <a:t>تقدمة يسوع للهيكل </a:t>
            </a:r>
          </a:p>
          <a:p>
            <a:pPr algn="ctr"/>
            <a:r>
              <a:rPr lang="ar-SY" sz="2400" b="1" dirty="0" smtClean="0"/>
              <a:t>نوفغورود </a:t>
            </a:r>
          </a:p>
          <a:p>
            <a:pPr algn="ctr"/>
            <a:r>
              <a:rPr lang="ar-SY" sz="2400" b="1" dirty="0" smtClean="0"/>
              <a:t>القرن الخامس عشر</a:t>
            </a:r>
            <a:endParaRPr lang="en-GB" sz="2400" b="1" dirty="0"/>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3000"/>
                                        <p:tgtEl>
                                          <p:spTgt spid="4"/>
                                        </p:tgtEl>
                                      </p:cBhvr>
                                    </p:animEffect>
                                    <p:anim calcmode="lin" valueType="num">
                                      <p:cBhvr>
                                        <p:cTn id="8" dur="3000" fill="hold"/>
                                        <p:tgtEl>
                                          <p:spTgt spid="4"/>
                                        </p:tgtEl>
                                        <p:attrNameLst>
                                          <p:attrName>ppt_x</p:attrName>
                                        </p:attrNameLst>
                                      </p:cBhvr>
                                      <p:tavLst>
                                        <p:tav tm="0">
                                          <p:val>
                                            <p:strVal val="#ppt_x"/>
                                          </p:val>
                                        </p:tav>
                                        <p:tav tm="100000">
                                          <p:val>
                                            <p:strVal val="#ppt_x"/>
                                          </p:val>
                                        </p:tav>
                                      </p:tavLst>
                                    </p:anim>
                                    <p:anim calcmode="lin" valueType="num">
                                      <p:cBhvr>
                                        <p:cTn id="9" dur="3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13.jpg"/>
          <p:cNvPicPr>
            <a:picLocks noChangeAspect="1"/>
          </p:cNvPicPr>
          <p:nvPr/>
        </p:nvPicPr>
        <p:blipFill>
          <a:blip r:embed="rId2" cstate="print"/>
          <a:stretch>
            <a:fillRect/>
          </a:stretch>
        </p:blipFill>
        <p:spPr>
          <a:xfrm>
            <a:off x="0" y="0"/>
            <a:ext cx="6429388" cy="6858000"/>
          </a:xfrm>
          <a:prstGeom prst="rect">
            <a:avLst/>
          </a:prstGeom>
        </p:spPr>
      </p:pic>
      <p:sp>
        <p:nvSpPr>
          <p:cNvPr id="3" name="TextBox 2"/>
          <p:cNvSpPr txBox="1"/>
          <p:nvPr/>
        </p:nvSpPr>
        <p:spPr>
          <a:xfrm>
            <a:off x="6429388" y="0"/>
            <a:ext cx="2714612" cy="6986528"/>
          </a:xfrm>
          <a:prstGeom prst="rect">
            <a:avLst/>
          </a:prstGeom>
          <a:solidFill>
            <a:schemeClr val="accent6">
              <a:lumMod val="75000"/>
            </a:schemeClr>
          </a:solidFill>
        </p:spPr>
        <p:txBody>
          <a:bodyPr wrap="square" rtlCol="0">
            <a:spAutoFit/>
          </a:bodyPr>
          <a:lstStyle/>
          <a:p>
            <a:pPr algn="r" rtl="1"/>
            <a:r>
              <a:rPr lang="ar-SY" sz="2800" b="1" dirty="0" smtClean="0"/>
              <a:t>لقد تراءى ملاك الرب ليوسف في الحلم وقال له بأن يأخذ الطفل وامه ويهرب الى مصر فكان هذا بداية تحقق نبوءة سمعان , لقد كان هذا السفر محفوف بالمخاطر والتجارب: حرارة خانقة في النهار وليال باردة ,قطعوا الطرق الصعبة ووحوش مفترسة . </a:t>
            </a:r>
          </a:p>
          <a:p>
            <a:pPr algn="r" rtl="1"/>
            <a:r>
              <a:rPr lang="ar-SY" sz="2800" b="1" dirty="0" smtClean="0"/>
              <a:t>وكان يوسف الحارس اليقظ والزوج الممتلئ بالحنان </a:t>
            </a:r>
            <a:endParaRPr lang="en-GB" sz="2800" b="1" dirty="0"/>
          </a:p>
        </p:txBody>
      </p:sp>
      <p:sp>
        <p:nvSpPr>
          <p:cNvPr id="4" name="TextBox 3"/>
          <p:cNvSpPr txBox="1"/>
          <p:nvPr/>
        </p:nvSpPr>
        <p:spPr>
          <a:xfrm>
            <a:off x="642910" y="5143512"/>
            <a:ext cx="2714644" cy="1200329"/>
          </a:xfrm>
          <a:prstGeom prst="rect">
            <a:avLst/>
          </a:prstGeom>
          <a:noFill/>
        </p:spPr>
        <p:txBody>
          <a:bodyPr wrap="square" rtlCol="0">
            <a:spAutoFit/>
          </a:bodyPr>
          <a:lstStyle/>
          <a:p>
            <a:pPr algn="ctr" rtl="1"/>
            <a:r>
              <a:rPr lang="ar-SY" sz="2400" b="1" dirty="0" smtClean="0"/>
              <a:t>الهروب الى مصر</a:t>
            </a:r>
          </a:p>
          <a:p>
            <a:pPr algn="ctr" rtl="1"/>
            <a:r>
              <a:rPr lang="ar-SY" sz="2400" b="1" dirty="0" smtClean="0"/>
              <a:t> اليونان</a:t>
            </a:r>
            <a:endParaRPr lang="en-US" sz="2400" b="1" dirty="0" smtClean="0"/>
          </a:p>
          <a:p>
            <a:pPr algn="ctr" rtl="1"/>
            <a:r>
              <a:rPr lang="ar-SY" sz="2400" b="1" dirty="0" smtClean="0"/>
              <a:t> القرن السابع عشر</a:t>
            </a:r>
            <a:endParaRPr lang="en-GB" sz="2400" b="1" dirty="0"/>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3000"/>
                                        <p:tgtEl>
                                          <p:spTgt spid="4"/>
                                        </p:tgtEl>
                                      </p:cBhvr>
                                    </p:animEffect>
                                    <p:anim calcmode="lin" valueType="num">
                                      <p:cBhvr>
                                        <p:cTn id="8" dur="3000" fill="hold"/>
                                        <p:tgtEl>
                                          <p:spTgt spid="4"/>
                                        </p:tgtEl>
                                        <p:attrNameLst>
                                          <p:attrName>ppt_x</p:attrName>
                                        </p:attrNameLst>
                                      </p:cBhvr>
                                      <p:tavLst>
                                        <p:tav tm="0">
                                          <p:val>
                                            <p:strVal val="#ppt_x"/>
                                          </p:val>
                                        </p:tav>
                                        <p:tav tm="100000">
                                          <p:val>
                                            <p:strVal val="#ppt_x"/>
                                          </p:val>
                                        </p:tav>
                                      </p:tavLst>
                                    </p:anim>
                                    <p:anim calcmode="lin" valueType="num">
                                      <p:cBhvr>
                                        <p:cTn id="9" dur="3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14.jpg"/>
          <p:cNvPicPr>
            <a:picLocks noChangeAspect="1"/>
          </p:cNvPicPr>
          <p:nvPr/>
        </p:nvPicPr>
        <p:blipFill>
          <a:blip r:embed="rId2" cstate="print"/>
          <a:stretch>
            <a:fillRect/>
          </a:stretch>
        </p:blipFill>
        <p:spPr>
          <a:xfrm>
            <a:off x="0" y="0"/>
            <a:ext cx="6072198" cy="6858000"/>
          </a:xfrm>
          <a:prstGeom prst="rect">
            <a:avLst/>
          </a:prstGeom>
        </p:spPr>
      </p:pic>
      <p:sp>
        <p:nvSpPr>
          <p:cNvPr id="3" name="TextBox 2"/>
          <p:cNvSpPr txBox="1"/>
          <p:nvPr/>
        </p:nvSpPr>
        <p:spPr>
          <a:xfrm>
            <a:off x="1214414" y="1857364"/>
            <a:ext cx="2143140" cy="523220"/>
          </a:xfrm>
          <a:prstGeom prst="rect">
            <a:avLst/>
          </a:prstGeom>
          <a:noFill/>
        </p:spPr>
        <p:txBody>
          <a:bodyPr wrap="square" rtlCol="0">
            <a:spAutoFit/>
          </a:bodyPr>
          <a:lstStyle/>
          <a:p>
            <a:pPr algn="r" rtl="1"/>
            <a:endParaRPr lang="en-GB" sz="2800" b="1" dirty="0"/>
          </a:p>
        </p:txBody>
      </p:sp>
      <p:sp>
        <p:nvSpPr>
          <p:cNvPr id="4" name="TextBox 3"/>
          <p:cNvSpPr txBox="1"/>
          <p:nvPr/>
        </p:nvSpPr>
        <p:spPr>
          <a:xfrm>
            <a:off x="6215074" y="285728"/>
            <a:ext cx="2928926" cy="369332"/>
          </a:xfrm>
          <a:prstGeom prst="rect">
            <a:avLst/>
          </a:prstGeom>
          <a:noFill/>
        </p:spPr>
        <p:txBody>
          <a:bodyPr wrap="square" rtlCol="0">
            <a:spAutoFit/>
          </a:bodyPr>
          <a:lstStyle/>
          <a:p>
            <a:pPr algn="r" rtl="1"/>
            <a:endParaRPr lang="en-GB" dirty="0"/>
          </a:p>
        </p:txBody>
      </p:sp>
      <p:sp>
        <p:nvSpPr>
          <p:cNvPr id="5" name="TextBox 4"/>
          <p:cNvSpPr txBox="1"/>
          <p:nvPr/>
        </p:nvSpPr>
        <p:spPr>
          <a:xfrm>
            <a:off x="6072198" y="0"/>
            <a:ext cx="3071802" cy="6986528"/>
          </a:xfrm>
          <a:prstGeom prst="rect">
            <a:avLst/>
          </a:prstGeom>
          <a:solidFill>
            <a:schemeClr val="accent6">
              <a:lumMod val="50000"/>
            </a:schemeClr>
          </a:solidFill>
        </p:spPr>
        <p:txBody>
          <a:bodyPr wrap="square" rtlCol="0">
            <a:spAutoFit/>
          </a:bodyPr>
          <a:lstStyle/>
          <a:p>
            <a:pPr algn="r" rtl="1"/>
            <a:r>
              <a:rPr lang="ar-SY" sz="2400" b="1" dirty="0" smtClean="0">
                <a:solidFill>
                  <a:schemeClr val="bg1"/>
                </a:solidFill>
              </a:rPr>
              <a:t>”</a:t>
            </a:r>
            <a:r>
              <a:rPr lang="ar-SY" sz="2800" b="1" dirty="0" smtClean="0">
                <a:solidFill>
                  <a:schemeClr val="bg1"/>
                </a:solidFill>
              </a:rPr>
              <a:t>فلما لم يجداه رجعا الى اورشليم ليبحثا عنه“. بحث محفوف بالخوف طوال ثلاثة ايام... نبؤة سمعان مرة أخرى:“ وانت سينفذ سيف في قلبك ”. كان يوسف ومريم يشكلان زوجين متحدين جدا يحب كل منهما الأخر. وعندما بحثا عنه سألهما:“ ولما بحثتما عني؟ ألم تعلما انه يجب علي ان اكون عند ابي“. لقد كان على مريم ان تثق بالله من دون ان تفهم سر هذا الصبي.</a:t>
            </a:r>
            <a:endParaRPr lang="en-GB" sz="2800" b="1" dirty="0">
              <a:solidFill>
                <a:schemeClr val="bg1"/>
              </a:solidFill>
            </a:endParaRPr>
          </a:p>
        </p:txBody>
      </p:sp>
    </p:spTree>
  </p:cSld>
  <p:clrMapOvr>
    <a:masterClrMapping/>
  </p:clrMapOvr>
  <p:transition spd="slow">
    <p:wip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15.jpg"/>
          <p:cNvPicPr>
            <a:picLocks noChangeAspect="1"/>
          </p:cNvPicPr>
          <p:nvPr/>
        </p:nvPicPr>
        <p:blipFill>
          <a:blip r:embed="rId2" cstate="print"/>
          <a:stretch>
            <a:fillRect/>
          </a:stretch>
        </p:blipFill>
        <p:spPr>
          <a:xfrm>
            <a:off x="0" y="0"/>
            <a:ext cx="6156960" cy="6858000"/>
          </a:xfrm>
          <a:prstGeom prst="rect">
            <a:avLst/>
          </a:prstGeom>
        </p:spPr>
      </p:pic>
      <p:sp>
        <p:nvSpPr>
          <p:cNvPr id="3" name="TextBox 2"/>
          <p:cNvSpPr txBox="1"/>
          <p:nvPr/>
        </p:nvSpPr>
        <p:spPr>
          <a:xfrm>
            <a:off x="6072198" y="0"/>
            <a:ext cx="3071802" cy="6986528"/>
          </a:xfrm>
          <a:prstGeom prst="rect">
            <a:avLst/>
          </a:prstGeom>
          <a:solidFill>
            <a:schemeClr val="accent6">
              <a:lumMod val="50000"/>
            </a:schemeClr>
          </a:solidFill>
        </p:spPr>
        <p:txBody>
          <a:bodyPr wrap="square" rtlCol="0">
            <a:spAutoFit/>
          </a:bodyPr>
          <a:lstStyle/>
          <a:p>
            <a:pPr algn="r" rtl="1"/>
            <a:r>
              <a:rPr lang="ar-SY" sz="2800" b="1" dirty="0" smtClean="0">
                <a:solidFill>
                  <a:schemeClr val="bg1"/>
                </a:solidFill>
              </a:rPr>
              <a:t>دور مريم لعذراء في قصة الخلاص , فهي الام التي ترى ما ينقص والتي تتدخل دون ان تمس شيئا , فهي لا تصدر الاوامر ولكنها تقول فقط“ ليس عندهم خمر“ ,“مهما يقول لكم فافعلوه“ </a:t>
            </a:r>
          </a:p>
          <a:p>
            <a:pPr algn="r" rtl="1"/>
            <a:r>
              <a:rPr lang="ar-SY" sz="2800" b="1" dirty="0" smtClean="0">
                <a:solidFill>
                  <a:schemeClr val="bg1"/>
                </a:solidFill>
              </a:rPr>
              <a:t>ان مريم تترك الامر كله بين يدي ابنها, فهي واثقة بقدرته وحبه للبشر, وكان لتدخلها أثر كبير على قلب ابنها الى درجة ان يسوع لبى طلبها قائلا لها :“ لم تأت ساعتي بعد“.</a:t>
            </a:r>
            <a:endParaRPr lang="en-GB" sz="2800" b="1" dirty="0">
              <a:solidFill>
                <a:schemeClr val="bg1"/>
              </a:solidFill>
            </a:endParaRPr>
          </a:p>
        </p:txBody>
      </p:sp>
      <p:sp>
        <p:nvSpPr>
          <p:cNvPr id="4" name="TextBox 3"/>
          <p:cNvSpPr txBox="1"/>
          <p:nvPr/>
        </p:nvSpPr>
        <p:spPr>
          <a:xfrm>
            <a:off x="2071670" y="2857496"/>
            <a:ext cx="2571768" cy="1384995"/>
          </a:xfrm>
          <a:prstGeom prst="rect">
            <a:avLst/>
          </a:prstGeom>
          <a:noFill/>
        </p:spPr>
        <p:txBody>
          <a:bodyPr wrap="square" rtlCol="0">
            <a:spAutoFit/>
          </a:bodyPr>
          <a:lstStyle/>
          <a:p>
            <a:pPr algn="ctr"/>
            <a:r>
              <a:rPr lang="ar-SY" sz="2800" b="1" dirty="0" smtClean="0">
                <a:solidFill>
                  <a:schemeClr val="bg1"/>
                </a:solidFill>
              </a:rPr>
              <a:t>عرس قانا الجليل  </a:t>
            </a:r>
          </a:p>
          <a:p>
            <a:pPr algn="ctr"/>
            <a:r>
              <a:rPr lang="ar-SY" sz="2800" b="1" dirty="0" smtClean="0">
                <a:solidFill>
                  <a:schemeClr val="bg1"/>
                </a:solidFill>
              </a:rPr>
              <a:t>شوفوتون </a:t>
            </a:r>
          </a:p>
          <a:p>
            <a:pPr algn="ctr"/>
            <a:r>
              <a:rPr lang="ar-SY" sz="2800" b="1" dirty="0" smtClean="0">
                <a:solidFill>
                  <a:schemeClr val="bg1"/>
                </a:solidFill>
              </a:rPr>
              <a:t>القرن العشرين</a:t>
            </a:r>
            <a:endParaRPr lang="en-GB" sz="2800" b="1" dirty="0">
              <a:solidFill>
                <a:schemeClr val="bg1"/>
              </a:solidFill>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3000"/>
                                        <p:tgtEl>
                                          <p:spTgt spid="4"/>
                                        </p:tgtEl>
                                      </p:cBhvr>
                                    </p:animEffect>
                                    <p:anim calcmode="lin" valueType="num">
                                      <p:cBhvr>
                                        <p:cTn id="8" dur="3000" fill="hold"/>
                                        <p:tgtEl>
                                          <p:spTgt spid="4"/>
                                        </p:tgtEl>
                                        <p:attrNameLst>
                                          <p:attrName>ppt_x</p:attrName>
                                        </p:attrNameLst>
                                      </p:cBhvr>
                                      <p:tavLst>
                                        <p:tav tm="0">
                                          <p:val>
                                            <p:strVal val="#ppt_x"/>
                                          </p:val>
                                        </p:tav>
                                        <p:tav tm="100000">
                                          <p:val>
                                            <p:strVal val="#ppt_x"/>
                                          </p:val>
                                        </p:tav>
                                      </p:tavLst>
                                    </p:anim>
                                    <p:anim calcmode="lin" valueType="num">
                                      <p:cBhvr>
                                        <p:cTn id="9" dur="3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16.jpg"/>
          <p:cNvPicPr>
            <a:picLocks noChangeAspect="1"/>
          </p:cNvPicPr>
          <p:nvPr/>
        </p:nvPicPr>
        <p:blipFill>
          <a:blip r:embed="rId2" cstate="print"/>
          <a:stretch>
            <a:fillRect/>
          </a:stretch>
        </p:blipFill>
        <p:spPr>
          <a:xfrm>
            <a:off x="0" y="0"/>
            <a:ext cx="7000892" cy="6858000"/>
          </a:xfrm>
          <a:prstGeom prst="rect">
            <a:avLst/>
          </a:prstGeom>
        </p:spPr>
      </p:pic>
      <p:sp>
        <p:nvSpPr>
          <p:cNvPr id="3" name="TextBox 2"/>
          <p:cNvSpPr txBox="1"/>
          <p:nvPr/>
        </p:nvSpPr>
        <p:spPr>
          <a:xfrm>
            <a:off x="7000892" y="0"/>
            <a:ext cx="2143108" cy="6986528"/>
          </a:xfrm>
          <a:prstGeom prst="rect">
            <a:avLst/>
          </a:prstGeom>
          <a:solidFill>
            <a:srgbClr val="C00000"/>
          </a:solidFill>
        </p:spPr>
        <p:txBody>
          <a:bodyPr wrap="square" rtlCol="0">
            <a:spAutoFit/>
          </a:bodyPr>
          <a:lstStyle/>
          <a:p>
            <a:pPr algn="r" rtl="1"/>
            <a:endParaRPr lang="ar-SY" sz="2800" b="1" dirty="0" smtClean="0"/>
          </a:p>
          <a:p>
            <a:pPr algn="r" rtl="1"/>
            <a:r>
              <a:rPr lang="ar-SY" sz="2800" b="1" dirty="0" smtClean="0">
                <a:solidFill>
                  <a:schemeClr val="bg1"/>
                </a:solidFill>
              </a:rPr>
              <a:t>انها تشرب كأس الألم الذي يطهر النفوس, فهي لا تشعر باليأس ولكنها تتألم بشدة ولهذا فقد سميت ” سيدة الآلام السبعة</a:t>
            </a:r>
          </a:p>
          <a:p>
            <a:pPr algn="r" rtl="1"/>
            <a:endParaRPr lang="ar-SY" sz="2800" b="1" dirty="0" smtClean="0">
              <a:solidFill>
                <a:schemeClr val="bg1"/>
              </a:solidFill>
            </a:endParaRPr>
          </a:p>
          <a:p>
            <a:pPr algn="ctr" rtl="1"/>
            <a:r>
              <a:rPr lang="ar-SY" sz="2800" b="1" dirty="0" smtClean="0">
                <a:solidFill>
                  <a:schemeClr val="bg1"/>
                </a:solidFill>
              </a:rPr>
              <a:t>ايقونة مريم العذراء امام الصليب </a:t>
            </a:r>
          </a:p>
          <a:p>
            <a:pPr algn="ctr" rtl="1"/>
            <a:r>
              <a:rPr lang="ar-SY" sz="2800" b="1" dirty="0" smtClean="0">
                <a:solidFill>
                  <a:schemeClr val="bg1"/>
                </a:solidFill>
              </a:rPr>
              <a:t>بيزنطية القرن الثالث عشر</a:t>
            </a:r>
          </a:p>
          <a:p>
            <a:pPr algn="ctr" rtl="1"/>
            <a:endParaRPr lang="en-GB" sz="2800" b="1" dirty="0"/>
          </a:p>
        </p:txBody>
      </p:sp>
    </p:spTree>
  </p:cSld>
  <p:clrMapOvr>
    <a:masterClrMapping/>
  </p:clrMapOvr>
  <p:transition spd="slow">
    <p:wip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17.jpg"/>
          <p:cNvPicPr>
            <a:picLocks noChangeAspect="1"/>
          </p:cNvPicPr>
          <p:nvPr/>
        </p:nvPicPr>
        <p:blipFill>
          <a:blip r:embed="rId2" cstate="print"/>
          <a:stretch>
            <a:fillRect/>
          </a:stretch>
        </p:blipFill>
        <p:spPr>
          <a:xfrm>
            <a:off x="0" y="0"/>
            <a:ext cx="6643702" cy="6858000"/>
          </a:xfrm>
          <a:prstGeom prst="rect">
            <a:avLst/>
          </a:prstGeom>
        </p:spPr>
      </p:pic>
      <p:sp>
        <p:nvSpPr>
          <p:cNvPr id="3" name="TextBox 2"/>
          <p:cNvSpPr txBox="1"/>
          <p:nvPr/>
        </p:nvSpPr>
        <p:spPr>
          <a:xfrm>
            <a:off x="6572264" y="0"/>
            <a:ext cx="2571736" cy="6858000"/>
          </a:xfrm>
          <a:prstGeom prst="rect">
            <a:avLst/>
          </a:prstGeom>
          <a:solidFill>
            <a:srgbClr val="C00000"/>
          </a:solidFill>
        </p:spPr>
        <p:txBody>
          <a:bodyPr wrap="square" rtlCol="0">
            <a:spAutoFit/>
          </a:bodyPr>
          <a:lstStyle/>
          <a:p>
            <a:pPr algn="r" rtl="1"/>
            <a:r>
              <a:rPr lang="ar-SY" sz="2400" b="1" dirty="0" smtClean="0">
                <a:solidFill>
                  <a:schemeClr val="bg1"/>
                </a:solidFill>
              </a:rPr>
              <a:t>انها تدل على جنب يسوع المطعون لتقول لنا:“ هذا هو كأس الخلاص والغفران والشفاء وحب الآب لكل أطفال العالم ”. اما يسوع فيرد على اشارتها بأن يعطيها البشر كلهم كأبناء لها , فنولد نحن من جديد أمام الصليب وتصبح مريم والدتنا جميعا, وبذلك يستطيع كل الأولاد المجروحين واليائسين والمرضى من أن يتوجهوا نحوها , نحو سيدة الشفاعة والسلوى لتشفيهم.</a:t>
            </a:r>
            <a:endParaRPr lang="en-GB" sz="2400" b="1" dirty="0">
              <a:solidFill>
                <a:schemeClr val="bg1"/>
              </a:solidFill>
            </a:endParaRPr>
          </a:p>
        </p:txBody>
      </p:sp>
    </p:spTree>
  </p:cSld>
  <p:clrMapOvr>
    <a:masterClrMapping/>
  </p:clrMapOvr>
  <p:transition spd="slow">
    <p:wip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0" y="0"/>
            <a:ext cx="9144000" cy="6858000"/>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p>
        </p:txBody>
      </p:sp>
      <p:sp>
        <p:nvSpPr>
          <p:cNvPr id="3" name="TextBox 2"/>
          <p:cNvSpPr txBox="1"/>
          <p:nvPr/>
        </p:nvSpPr>
        <p:spPr>
          <a:xfrm>
            <a:off x="357158" y="1357298"/>
            <a:ext cx="8215370" cy="4524315"/>
          </a:xfrm>
          <a:prstGeom prst="rect">
            <a:avLst/>
          </a:prstGeom>
          <a:noFill/>
        </p:spPr>
        <p:txBody>
          <a:bodyPr wrap="square" rtlCol="0">
            <a:spAutoFit/>
          </a:bodyPr>
          <a:lstStyle/>
          <a:p>
            <a:pPr algn="r" rtl="1"/>
            <a:r>
              <a:rPr lang="ar-SY" sz="3200" b="1" dirty="0" smtClean="0">
                <a:solidFill>
                  <a:srgbClr val="002060"/>
                </a:solidFill>
              </a:rPr>
              <a:t>الايقونة هي نافذة على اللامرئي , على الثالوث الاقدس فهي تدعونا الى اكتشاف ما تمثله من شخصيات . وهي تعتبر درسا لاهوتيا بصريا ففيها تلتقي ثلاث نظرات :</a:t>
            </a:r>
          </a:p>
          <a:p>
            <a:pPr algn="r" rtl="1"/>
            <a:r>
              <a:rPr lang="ar-SY" sz="3200" b="1" dirty="0" smtClean="0">
                <a:solidFill>
                  <a:srgbClr val="002060"/>
                </a:solidFill>
              </a:rPr>
              <a:t>1 –  نظرة صانع الايقونة , فهي تعبر عما يتأمله الرسام داخليا من خلال الصلاة والصوم وتأثير الروح القدس عليه.</a:t>
            </a:r>
          </a:p>
          <a:p>
            <a:pPr algn="r" rtl="1"/>
            <a:r>
              <a:rPr lang="ar-SY" sz="3200" b="1" dirty="0" smtClean="0">
                <a:solidFill>
                  <a:srgbClr val="002060"/>
                </a:solidFill>
              </a:rPr>
              <a:t>2-  نظرة اولئك الذين يصلون امام الايقونة: فهم يطهرون أعينهم كي يروا ما لم تره العين.</a:t>
            </a:r>
          </a:p>
          <a:p>
            <a:pPr algn="r" rtl="1"/>
            <a:r>
              <a:rPr lang="ar-SY" sz="3200" b="1" dirty="0" smtClean="0">
                <a:solidFill>
                  <a:srgbClr val="002060"/>
                </a:solidFill>
              </a:rPr>
              <a:t>3-  نظرة الله وام الله اللذين ينظران علينا ويظهرون لنا حبهما من خلال الايقونة. </a:t>
            </a:r>
            <a:endParaRPr lang="en-GB" sz="3200" b="1" dirty="0">
              <a:solidFill>
                <a:srgbClr val="002060"/>
              </a:solidFill>
            </a:endParaRPr>
          </a:p>
        </p:txBody>
      </p:sp>
    </p:spTree>
  </p:cSld>
  <p:clrMapOvr>
    <a:masterClrMapping/>
  </p:clrMapOvr>
  <p:transition spd="slow">
    <p:zoom/>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18.jpg"/>
          <p:cNvPicPr>
            <a:picLocks noChangeAspect="1"/>
          </p:cNvPicPr>
          <p:nvPr/>
        </p:nvPicPr>
        <p:blipFill>
          <a:blip r:embed="rId2" cstate="print"/>
          <a:stretch>
            <a:fillRect/>
          </a:stretch>
        </p:blipFill>
        <p:spPr>
          <a:xfrm>
            <a:off x="0" y="0"/>
            <a:ext cx="6715140" cy="6858000"/>
          </a:xfrm>
          <a:prstGeom prst="rect">
            <a:avLst/>
          </a:prstGeom>
        </p:spPr>
      </p:pic>
      <p:sp>
        <p:nvSpPr>
          <p:cNvPr id="3" name="TextBox 2"/>
          <p:cNvSpPr txBox="1"/>
          <p:nvPr/>
        </p:nvSpPr>
        <p:spPr>
          <a:xfrm>
            <a:off x="6715140" y="0"/>
            <a:ext cx="2428860" cy="6986528"/>
          </a:xfrm>
          <a:prstGeom prst="rect">
            <a:avLst/>
          </a:prstGeom>
          <a:solidFill>
            <a:srgbClr val="FFC000"/>
          </a:solidFill>
        </p:spPr>
        <p:txBody>
          <a:bodyPr wrap="square" rtlCol="0">
            <a:spAutoFit/>
          </a:bodyPr>
          <a:lstStyle/>
          <a:p>
            <a:pPr algn="r" rtl="1"/>
            <a:endParaRPr lang="ar-SY" sz="2800" b="1" dirty="0" smtClean="0"/>
          </a:p>
          <a:p>
            <a:pPr algn="r" rtl="1"/>
            <a:r>
              <a:rPr lang="ar-SY" sz="2800" b="1" dirty="0" smtClean="0"/>
              <a:t>لنصل للروح التي جعلتنا ندرك ان مريم هي والدتنا حقا وان باستطاعتنا ان نتوجه اليها بكل ثقة كما فعل المسيحيون في كافة العصور, ولتجعلنا هذه الروح نفسها ندخل في الاعياد الخاصة بمريم ام الله والناس جميعا.</a:t>
            </a:r>
          </a:p>
          <a:p>
            <a:pPr algn="r" rtl="1"/>
            <a:endParaRPr lang="ar-SY" sz="2800" b="1" dirty="0" smtClean="0"/>
          </a:p>
          <a:p>
            <a:pPr algn="r" rtl="1"/>
            <a:endParaRPr lang="en-GB" sz="2800" b="1" dirty="0"/>
          </a:p>
        </p:txBody>
      </p:sp>
    </p:spTree>
  </p:cSld>
  <p:clrMapOvr>
    <a:masterClrMapping/>
  </p:clrMapOvr>
  <p:transition spd="slow">
    <p:wip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19.jpg"/>
          <p:cNvPicPr>
            <a:picLocks noChangeAspect="1"/>
          </p:cNvPicPr>
          <p:nvPr/>
        </p:nvPicPr>
        <p:blipFill>
          <a:blip r:embed="rId2" cstate="print"/>
          <a:stretch>
            <a:fillRect/>
          </a:stretch>
        </p:blipFill>
        <p:spPr>
          <a:xfrm>
            <a:off x="0" y="0"/>
            <a:ext cx="7072330" cy="6858000"/>
          </a:xfrm>
          <a:prstGeom prst="rect">
            <a:avLst/>
          </a:prstGeom>
        </p:spPr>
      </p:pic>
      <p:sp>
        <p:nvSpPr>
          <p:cNvPr id="3" name="TextBox 2"/>
          <p:cNvSpPr txBox="1"/>
          <p:nvPr/>
        </p:nvSpPr>
        <p:spPr>
          <a:xfrm>
            <a:off x="7072330" y="0"/>
            <a:ext cx="2071670" cy="6986528"/>
          </a:xfrm>
          <a:prstGeom prst="rect">
            <a:avLst/>
          </a:prstGeom>
          <a:solidFill>
            <a:schemeClr val="accent2">
              <a:lumMod val="50000"/>
            </a:schemeClr>
          </a:solidFill>
        </p:spPr>
        <p:txBody>
          <a:bodyPr wrap="square" rtlCol="0">
            <a:spAutoFit/>
          </a:bodyPr>
          <a:lstStyle/>
          <a:p>
            <a:pPr algn="r" rtl="1"/>
            <a:r>
              <a:rPr lang="ar-SY" sz="3200" b="1" dirty="0" smtClean="0">
                <a:solidFill>
                  <a:schemeClr val="bg1"/>
                </a:solidFill>
              </a:rPr>
              <a:t>لقد مات يسوع وهو محاط بحب وعطف كبيرين يظهران لنا من خلال اشارات وحركات الاشخاص المحيطين به , فيعانق يوسف الرامي جثمان يسوع</a:t>
            </a:r>
          </a:p>
          <a:p>
            <a:pPr algn="r" rtl="1"/>
            <a:endParaRPr lang="en-GB" sz="3200" b="1" dirty="0">
              <a:solidFill>
                <a:schemeClr val="bg1"/>
              </a:solidFill>
            </a:endParaRPr>
          </a:p>
        </p:txBody>
      </p:sp>
    </p:spTree>
  </p:cSld>
  <p:clrMapOvr>
    <a:masterClrMapping/>
  </p:clrMapOvr>
  <p:transition spd="slow">
    <p:wip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20.jpg"/>
          <p:cNvPicPr>
            <a:picLocks noChangeAspect="1"/>
          </p:cNvPicPr>
          <p:nvPr/>
        </p:nvPicPr>
        <p:blipFill>
          <a:blip r:embed="rId2" cstate="print"/>
          <a:stretch>
            <a:fillRect/>
          </a:stretch>
        </p:blipFill>
        <p:spPr>
          <a:xfrm>
            <a:off x="0" y="0"/>
            <a:ext cx="7000892" cy="6858000"/>
          </a:xfrm>
          <a:prstGeom prst="rect">
            <a:avLst/>
          </a:prstGeom>
        </p:spPr>
      </p:pic>
      <p:sp>
        <p:nvSpPr>
          <p:cNvPr id="3" name="Rectangle 2"/>
          <p:cNvSpPr/>
          <p:nvPr/>
        </p:nvSpPr>
        <p:spPr>
          <a:xfrm>
            <a:off x="7000892" y="0"/>
            <a:ext cx="2143108" cy="6857999"/>
          </a:xfrm>
          <a:prstGeom prst="rect">
            <a:avLst/>
          </a:prstGeom>
          <a:solidFill>
            <a:schemeClr val="accent2">
              <a:lumMod val="50000"/>
            </a:schemeClr>
          </a:solidFill>
        </p:spPr>
        <p:txBody>
          <a:bodyPr wrap="square">
            <a:spAutoFit/>
          </a:bodyPr>
          <a:lstStyle/>
          <a:p>
            <a:pPr algn="r" rtl="1"/>
            <a:endParaRPr lang="ar-SY" sz="2800" b="1" dirty="0" smtClean="0">
              <a:solidFill>
                <a:schemeClr val="bg1"/>
              </a:solidFill>
            </a:endParaRPr>
          </a:p>
          <a:p>
            <a:pPr algn="r" rtl="1"/>
            <a:r>
              <a:rPr lang="ar-SY" sz="3200" b="1" dirty="0" smtClean="0">
                <a:solidFill>
                  <a:schemeClr val="bg1"/>
                </a:solidFill>
              </a:rPr>
              <a:t>بينما تضع مريم خدها على خد ابنها, ان لفي هذا المشهد تعبير انساني عميق, وسلام فائق للطبيعة وثقة بأن كل شيء قد تم وان العالم قد انقذ.</a:t>
            </a:r>
            <a:endParaRPr lang="ar-SY" sz="2800" b="1" dirty="0" smtClean="0">
              <a:solidFill>
                <a:schemeClr val="bg1"/>
              </a:solidFill>
            </a:endParaRPr>
          </a:p>
          <a:p>
            <a:pPr algn="r" rtl="1"/>
            <a:endParaRPr lang="ar-SY" sz="2800" b="1" dirty="0" smtClean="0">
              <a:solidFill>
                <a:schemeClr val="bg1"/>
              </a:solidFill>
            </a:endParaRPr>
          </a:p>
          <a:p>
            <a:pPr algn="r" rtl="1"/>
            <a:endParaRPr lang="en-GB" sz="2800" b="1" dirty="0">
              <a:solidFill>
                <a:schemeClr val="bg1"/>
              </a:solidFill>
            </a:endParaRPr>
          </a:p>
        </p:txBody>
      </p:sp>
    </p:spTree>
  </p:cSld>
  <p:clrMapOvr>
    <a:masterClrMapping/>
  </p:clrMapOvr>
  <p:transition spd="slow">
    <p:wip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21.jpg"/>
          <p:cNvPicPr>
            <a:picLocks noChangeAspect="1"/>
          </p:cNvPicPr>
          <p:nvPr/>
        </p:nvPicPr>
        <p:blipFill>
          <a:blip r:embed="rId2" cstate="print"/>
          <a:stretch>
            <a:fillRect/>
          </a:stretch>
        </p:blipFill>
        <p:spPr>
          <a:xfrm>
            <a:off x="0" y="0"/>
            <a:ext cx="7000892" cy="6858000"/>
          </a:xfrm>
          <a:prstGeom prst="rect">
            <a:avLst/>
          </a:prstGeom>
        </p:spPr>
      </p:pic>
      <p:sp>
        <p:nvSpPr>
          <p:cNvPr id="3" name="TextBox 2"/>
          <p:cNvSpPr txBox="1"/>
          <p:nvPr/>
        </p:nvSpPr>
        <p:spPr>
          <a:xfrm>
            <a:off x="7000892" y="0"/>
            <a:ext cx="2143108" cy="6986528"/>
          </a:xfrm>
          <a:prstGeom prst="rect">
            <a:avLst/>
          </a:prstGeom>
          <a:solidFill>
            <a:srgbClr val="C00000"/>
          </a:solidFill>
        </p:spPr>
        <p:txBody>
          <a:bodyPr wrap="square" rtlCol="0">
            <a:spAutoFit/>
          </a:bodyPr>
          <a:lstStyle/>
          <a:p>
            <a:pPr algn="r" rtl="1"/>
            <a:r>
              <a:rPr lang="ar-SY" sz="2800" b="1" dirty="0" smtClean="0">
                <a:solidFill>
                  <a:schemeClr val="bg1"/>
                </a:solidFill>
              </a:rPr>
              <a:t>ان في وجوه الاشخاص حزنا وسلاما وألما في آن واحد , لنبقى في صلاة صامتة ولننظر الى وجوه مريم ويوسف الرامي ويوحنا وهم يتطلعون الى وجه المسيح المخلص الغافي .</a:t>
            </a:r>
          </a:p>
          <a:p>
            <a:pPr algn="r" rtl="1"/>
            <a:r>
              <a:rPr lang="ar-SY" sz="2800" b="1" dirty="0" smtClean="0">
                <a:solidFill>
                  <a:schemeClr val="bg1"/>
                </a:solidFill>
              </a:rPr>
              <a:t>ان مريم تستسلم لمشيئة الآب وحب الأبن الذي وهب حياته.</a:t>
            </a:r>
            <a:endParaRPr lang="en-GB" sz="2800" b="1" dirty="0">
              <a:solidFill>
                <a:schemeClr val="bg1"/>
              </a:solidFill>
            </a:endParaRPr>
          </a:p>
        </p:txBody>
      </p:sp>
    </p:spTree>
  </p:cSld>
  <p:clrMapOvr>
    <a:masterClrMapping/>
  </p:clrMapOvr>
  <p:transition spd="slow">
    <p:wip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22.jpg"/>
          <p:cNvPicPr>
            <a:picLocks noChangeAspect="1"/>
          </p:cNvPicPr>
          <p:nvPr/>
        </p:nvPicPr>
        <p:blipFill>
          <a:blip r:embed="rId2" cstate="print"/>
          <a:stretch>
            <a:fillRect/>
          </a:stretch>
        </p:blipFill>
        <p:spPr>
          <a:xfrm>
            <a:off x="0" y="0"/>
            <a:ext cx="9144000" cy="6858000"/>
          </a:xfrm>
          <a:prstGeom prst="rect">
            <a:avLst/>
          </a:prstGeom>
        </p:spPr>
      </p:pic>
      <p:sp>
        <p:nvSpPr>
          <p:cNvPr id="4" name="TextBox 3"/>
          <p:cNvSpPr txBox="1"/>
          <p:nvPr/>
        </p:nvSpPr>
        <p:spPr>
          <a:xfrm>
            <a:off x="1428728" y="285728"/>
            <a:ext cx="5715040" cy="1200329"/>
          </a:xfrm>
          <a:prstGeom prst="rect">
            <a:avLst/>
          </a:prstGeom>
          <a:noFill/>
        </p:spPr>
        <p:txBody>
          <a:bodyPr wrap="square" rtlCol="0">
            <a:spAutoFit/>
          </a:bodyPr>
          <a:lstStyle/>
          <a:p>
            <a:pPr algn="ctr" rtl="1"/>
            <a:r>
              <a:rPr lang="ar-SY" sz="7200" b="1" dirty="0" smtClean="0">
                <a:solidFill>
                  <a:srgbClr val="FFFF00"/>
                </a:solidFill>
              </a:rPr>
              <a:t>وهب حياته</a:t>
            </a:r>
            <a:endParaRPr lang="en-GB" sz="7200" b="1" dirty="0">
              <a:solidFill>
                <a:srgbClr val="FFFF00"/>
              </a:solidFill>
            </a:endParaRPr>
          </a:p>
        </p:txBody>
      </p:sp>
    </p:spTree>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0" fill="hold"/>
                                        <p:tgtEl>
                                          <p:spTgt spid="4"/>
                                        </p:tgtEl>
                                        <p:attrNameLst>
                                          <p:attrName>ppt_x</p:attrName>
                                        </p:attrNameLst>
                                      </p:cBhvr>
                                      <p:tavLst>
                                        <p:tav tm="0">
                                          <p:val>
                                            <p:strVal val="#ppt_x-.2"/>
                                          </p:val>
                                        </p:tav>
                                        <p:tav tm="100000">
                                          <p:val>
                                            <p:strVal val="#ppt_x"/>
                                          </p:val>
                                        </p:tav>
                                      </p:tavLst>
                                    </p:anim>
                                    <p:anim calcmode="lin" valueType="num">
                                      <p:cBhvr>
                                        <p:cTn id="8" dur="5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9" dur="5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23.jpg"/>
          <p:cNvPicPr>
            <a:picLocks noChangeAspect="1"/>
          </p:cNvPicPr>
          <p:nvPr/>
        </p:nvPicPr>
        <p:blipFill>
          <a:blip r:embed="rId2" cstate="print"/>
          <a:stretch>
            <a:fillRect/>
          </a:stretch>
        </p:blipFill>
        <p:spPr>
          <a:xfrm>
            <a:off x="0" y="0"/>
            <a:ext cx="5500694" cy="6858000"/>
          </a:xfrm>
          <a:prstGeom prst="rect">
            <a:avLst/>
          </a:prstGeom>
        </p:spPr>
      </p:pic>
      <p:sp>
        <p:nvSpPr>
          <p:cNvPr id="3" name="TextBox 2"/>
          <p:cNvSpPr txBox="1"/>
          <p:nvPr/>
        </p:nvSpPr>
        <p:spPr>
          <a:xfrm>
            <a:off x="5500694" y="0"/>
            <a:ext cx="3643306" cy="6986528"/>
          </a:xfrm>
          <a:prstGeom prst="rect">
            <a:avLst/>
          </a:prstGeom>
          <a:solidFill>
            <a:srgbClr val="FFC000"/>
          </a:solidFill>
        </p:spPr>
        <p:txBody>
          <a:bodyPr wrap="square" rtlCol="0">
            <a:spAutoFit/>
          </a:bodyPr>
          <a:lstStyle/>
          <a:p>
            <a:pPr algn="r" rtl="1"/>
            <a:r>
              <a:rPr lang="ar-SY" sz="2800" b="1" dirty="0" smtClean="0">
                <a:solidFill>
                  <a:schemeClr val="accent2">
                    <a:lumMod val="50000"/>
                  </a:schemeClr>
                </a:solidFill>
              </a:rPr>
              <a:t>مريم في وسط الايقونة محاطة بملاكين وبطرس وبولس والرسل الآخرين , ان هذه الايقونة هدفا لاهوتيا واضحا , فهي تشير من جهة الى وضع مريم في قلب الكنيسة وانها والدة الكنيسة , بينما نرى فوق العذراء مريم المسيح المخلص وهو يصعد الى السماء مباركا بيده مريم والرسل وبيده الاخرى يمسك برسالته المقدسة , وسوف يفهم هؤلاء الرسالة فيما بعد عندما ينزل الروح القدس عليهم ليغمرهم وهم في العلية بأورشليم</a:t>
            </a:r>
            <a:endParaRPr lang="en-GB" sz="2800" b="1" dirty="0">
              <a:solidFill>
                <a:schemeClr val="accent2">
                  <a:lumMod val="50000"/>
                </a:schemeClr>
              </a:solidFill>
            </a:endParaRPr>
          </a:p>
        </p:txBody>
      </p:sp>
      <p:sp>
        <p:nvSpPr>
          <p:cNvPr id="4" name="TextBox 3"/>
          <p:cNvSpPr txBox="1"/>
          <p:nvPr/>
        </p:nvSpPr>
        <p:spPr>
          <a:xfrm>
            <a:off x="1071538" y="2643182"/>
            <a:ext cx="2928958" cy="954107"/>
          </a:xfrm>
          <a:prstGeom prst="rect">
            <a:avLst/>
          </a:prstGeom>
          <a:noFill/>
        </p:spPr>
        <p:txBody>
          <a:bodyPr wrap="square" rtlCol="0">
            <a:spAutoFit/>
          </a:bodyPr>
          <a:lstStyle/>
          <a:p>
            <a:pPr algn="ctr" rtl="1"/>
            <a:r>
              <a:rPr lang="ar-SY" sz="2800" b="1" dirty="0" smtClean="0"/>
              <a:t>أيقونة الصعود</a:t>
            </a:r>
          </a:p>
          <a:p>
            <a:pPr algn="ctr" rtl="1"/>
            <a:r>
              <a:rPr lang="ar-SY" sz="2800" b="1" dirty="0" smtClean="0"/>
              <a:t>موسكو القرن 16</a:t>
            </a:r>
            <a:endParaRPr lang="en-GB" sz="2800" b="1" dirty="0"/>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3000"/>
                                        <p:tgtEl>
                                          <p:spTgt spid="4"/>
                                        </p:tgtEl>
                                      </p:cBhvr>
                                    </p:animEffect>
                                    <p:anim calcmode="lin" valueType="num">
                                      <p:cBhvr>
                                        <p:cTn id="8" dur="3000" fill="hold"/>
                                        <p:tgtEl>
                                          <p:spTgt spid="4"/>
                                        </p:tgtEl>
                                        <p:attrNameLst>
                                          <p:attrName>ppt_x</p:attrName>
                                        </p:attrNameLst>
                                      </p:cBhvr>
                                      <p:tavLst>
                                        <p:tav tm="0">
                                          <p:val>
                                            <p:strVal val="#ppt_x"/>
                                          </p:val>
                                        </p:tav>
                                        <p:tav tm="100000">
                                          <p:val>
                                            <p:strVal val="#ppt_x"/>
                                          </p:val>
                                        </p:tav>
                                      </p:tavLst>
                                    </p:anim>
                                    <p:anim calcmode="lin" valueType="num">
                                      <p:cBhvr>
                                        <p:cTn id="9" dur="3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24.jpg"/>
          <p:cNvPicPr>
            <a:picLocks noChangeAspect="1"/>
          </p:cNvPicPr>
          <p:nvPr/>
        </p:nvPicPr>
        <p:blipFill>
          <a:blip r:embed="rId2" cstate="print"/>
          <a:stretch>
            <a:fillRect/>
          </a:stretch>
        </p:blipFill>
        <p:spPr>
          <a:xfrm>
            <a:off x="0" y="0"/>
            <a:ext cx="5000628" cy="6858000"/>
          </a:xfrm>
          <a:prstGeom prst="rect">
            <a:avLst/>
          </a:prstGeom>
        </p:spPr>
      </p:pic>
      <p:sp>
        <p:nvSpPr>
          <p:cNvPr id="3" name="TextBox 2"/>
          <p:cNvSpPr txBox="1"/>
          <p:nvPr/>
        </p:nvSpPr>
        <p:spPr>
          <a:xfrm>
            <a:off x="5000628" y="0"/>
            <a:ext cx="4143372" cy="6858000"/>
          </a:xfrm>
          <a:prstGeom prst="rect">
            <a:avLst/>
          </a:prstGeom>
          <a:solidFill>
            <a:schemeClr val="accent6">
              <a:lumMod val="50000"/>
            </a:schemeClr>
          </a:solidFill>
        </p:spPr>
        <p:txBody>
          <a:bodyPr wrap="square" rtlCol="0">
            <a:spAutoFit/>
          </a:bodyPr>
          <a:lstStyle/>
          <a:p>
            <a:pPr algn="r" rtl="1"/>
            <a:r>
              <a:rPr lang="ar-SY" sz="2400" b="1" dirty="0" smtClean="0">
                <a:solidFill>
                  <a:schemeClr val="bg1"/>
                </a:solidFill>
              </a:rPr>
              <a:t>نرى في العلية مريم والرسل الاثناعشر وفي قمة الصورة الروح القدس المرسل من الآب على شكل حمامة ترسل السنة من نار على الحضور, ويمثل هذا الحدث بداية تشكيل الكنيسة. وقد رسمت الحماية في دائرة ذهبية مشعة كي توضح لنا ان الروح القدس هو احد الاقانيم الثلاث وهو قد جاء ليحقق وعد الآب, وألسنة النار تهبط على كل شخص من الحضور فتنيره وتغيره وتعمده بالروح القدس . لقد أضيئت العلية نفسها ولم تعد من هذا العالم , فهي في الوسط بين السماء التي لم تصلها بعد والارض التي لم تغادرها بعد.</a:t>
            </a:r>
          </a:p>
          <a:p>
            <a:pPr algn="r" rtl="1"/>
            <a:r>
              <a:rPr lang="ar-SY" sz="2400" b="1" dirty="0" smtClean="0">
                <a:solidFill>
                  <a:schemeClr val="bg1"/>
                </a:solidFill>
              </a:rPr>
              <a:t>اما مريم فتظهر في وسط الايقونة وكأنها أم الكنيسة كما اعترف بها مجمع الفاتيكان الثاني وهي باسطة يديها وكأنها تحتضن الارض كلها.</a:t>
            </a:r>
            <a:endParaRPr lang="en-GB" sz="2400" b="1" dirty="0">
              <a:solidFill>
                <a:schemeClr val="bg1"/>
              </a:solidFill>
            </a:endParaRPr>
          </a:p>
        </p:txBody>
      </p:sp>
      <p:sp>
        <p:nvSpPr>
          <p:cNvPr id="4" name="TextBox 3"/>
          <p:cNvSpPr txBox="1"/>
          <p:nvPr/>
        </p:nvSpPr>
        <p:spPr>
          <a:xfrm>
            <a:off x="0" y="3286124"/>
            <a:ext cx="4429124" cy="1384995"/>
          </a:xfrm>
          <a:prstGeom prst="rect">
            <a:avLst/>
          </a:prstGeom>
          <a:noFill/>
        </p:spPr>
        <p:txBody>
          <a:bodyPr wrap="square" rtlCol="0">
            <a:spAutoFit/>
          </a:bodyPr>
          <a:lstStyle/>
          <a:p>
            <a:pPr algn="ctr" rtl="1"/>
            <a:r>
              <a:rPr lang="ar-SY" sz="2800" b="1" dirty="0" smtClean="0">
                <a:solidFill>
                  <a:srgbClr val="FFFF00"/>
                </a:solidFill>
              </a:rPr>
              <a:t>نزول الروح القدس</a:t>
            </a:r>
          </a:p>
          <a:p>
            <a:pPr algn="ctr" rtl="1"/>
            <a:r>
              <a:rPr lang="ar-SY" sz="2800" b="1" dirty="0" smtClean="0">
                <a:solidFill>
                  <a:srgbClr val="FFFF00"/>
                </a:solidFill>
              </a:rPr>
              <a:t>البانيا </a:t>
            </a:r>
          </a:p>
          <a:p>
            <a:pPr algn="ctr" rtl="1"/>
            <a:r>
              <a:rPr lang="ar-SY" sz="2800" b="1" dirty="0" smtClean="0">
                <a:solidFill>
                  <a:srgbClr val="FFFF00"/>
                </a:solidFill>
              </a:rPr>
              <a:t>القرن السادس عشر</a:t>
            </a:r>
            <a:endParaRPr lang="en-GB" sz="2800" b="1" dirty="0">
              <a:solidFill>
                <a:srgbClr val="FFFF00"/>
              </a:solidFill>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3000"/>
                                        <p:tgtEl>
                                          <p:spTgt spid="4"/>
                                        </p:tgtEl>
                                      </p:cBhvr>
                                    </p:animEffect>
                                    <p:anim calcmode="lin" valueType="num">
                                      <p:cBhvr>
                                        <p:cTn id="8" dur="3000" fill="hold"/>
                                        <p:tgtEl>
                                          <p:spTgt spid="4"/>
                                        </p:tgtEl>
                                        <p:attrNameLst>
                                          <p:attrName>ppt_x</p:attrName>
                                        </p:attrNameLst>
                                      </p:cBhvr>
                                      <p:tavLst>
                                        <p:tav tm="0">
                                          <p:val>
                                            <p:strVal val="#ppt_x"/>
                                          </p:val>
                                        </p:tav>
                                        <p:tav tm="100000">
                                          <p:val>
                                            <p:strVal val="#ppt_x"/>
                                          </p:val>
                                        </p:tav>
                                      </p:tavLst>
                                    </p:anim>
                                    <p:anim calcmode="lin" valueType="num">
                                      <p:cBhvr>
                                        <p:cTn id="9" dur="3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25.jpg"/>
          <p:cNvPicPr>
            <a:picLocks noChangeAspect="1"/>
          </p:cNvPicPr>
          <p:nvPr/>
        </p:nvPicPr>
        <p:blipFill>
          <a:blip r:embed="rId2" cstate="print"/>
          <a:stretch>
            <a:fillRect/>
          </a:stretch>
        </p:blipFill>
        <p:spPr>
          <a:xfrm>
            <a:off x="0" y="0"/>
            <a:ext cx="6643702" cy="6858000"/>
          </a:xfrm>
          <a:prstGeom prst="rect">
            <a:avLst/>
          </a:prstGeom>
        </p:spPr>
      </p:pic>
      <p:sp>
        <p:nvSpPr>
          <p:cNvPr id="3" name="TextBox 2"/>
          <p:cNvSpPr txBox="1"/>
          <p:nvPr/>
        </p:nvSpPr>
        <p:spPr>
          <a:xfrm>
            <a:off x="6643702" y="0"/>
            <a:ext cx="2500298" cy="6986528"/>
          </a:xfrm>
          <a:prstGeom prst="rect">
            <a:avLst/>
          </a:prstGeom>
          <a:solidFill>
            <a:srgbClr val="FFC000"/>
          </a:solidFill>
        </p:spPr>
        <p:txBody>
          <a:bodyPr wrap="square" rtlCol="0">
            <a:spAutoFit/>
          </a:bodyPr>
          <a:lstStyle/>
          <a:p>
            <a:pPr algn="r" rtl="1"/>
            <a:r>
              <a:rPr lang="ar-SY" sz="2800" b="1" dirty="0" smtClean="0">
                <a:solidFill>
                  <a:srgbClr val="C00000"/>
                </a:solidFill>
              </a:rPr>
              <a:t>ان ايقونة انتقال السيدة العذراء تحيي أخر أعياد ام الله تبدو مريم نائمة في وسط الرسل ثم يأتي المسيح ليأخذها الى السماء واخيرا نراها جالسة محاطة بالمجد . مريم ممددة على سريرها واللون الاحمر يرمز الى الألوهة وهنا يقول ان مريم هي ام الله ويحيط بها الرسل والنسوة القديسات</a:t>
            </a:r>
          </a:p>
          <a:p>
            <a:pPr algn="r" rtl="1"/>
            <a:endParaRPr lang="en-GB" sz="2800" b="1" dirty="0">
              <a:solidFill>
                <a:srgbClr val="C00000"/>
              </a:solidFill>
            </a:endParaRPr>
          </a:p>
        </p:txBody>
      </p:sp>
      <p:sp>
        <p:nvSpPr>
          <p:cNvPr id="4" name="TextBox 3"/>
          <p:cNvSpPr txBox="1"/>
          <p:nvPr/>
        </p:nvSpPr>
        <p:spPr>
          <a:xfrm>
            <a:off x="785786" y="3214686"/>
            <a:ext cx="4357718" cy="1384995"/>
          </a:xfrm>
          <a:prstGeom prst="rect">
            <a:avLst/>
          </a:prstGeom>
          <a:noFill/>
        </p:spPr>
        <p:txBody>
          <a:bodyPr wrap="square" rtlCol="0">
            <a:spAutoFit/>
          </a:bodyPr>
          <a:lstStyle/>
          <a:p>
            <a:pPr algn="ctr"/>
            <a:r>
              <a:rPr lang="ar-SY" sz="2800" b="1" dirty="0" smtClean="0"/>
              <a:t>انتقال السيدة العذراء </a:t>
            </a:r>
          </a:p>
          <a:p>
            <a:pPr algn="ctr"/>
            <a:r>
              <a:rPr lang="ar-SY" sz="2800" b="1" dirty="0" smtClean="0"/>
              <a:t>موسكو </a:t>
            </a:r>
          </a:p>
          <a:p>
            <a:pPr algn="ctr"/>
            <a:r>
              <a:rPr lang="ar-SY" sz="2800" b="1" dirty="0" smtClean="0"/>
              <a:t>القرن السابع عشر</a:t>
            </a:r>
            <a:endParaRPr lang="en-GB" sz="2800" b="1" dirty="0"/>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3000"/>
                                        <p:tgtEl>
                                          <p:spTgt spid="4"/>
                                        </p:tgtEl>
                                      </p:cBhvr>
                                    </p:animEffect>
                                    <p:anim calcmode="lin" valueType="num">
                                      <p:cBhvr>
                                        <p:cTn id="8" dur="3000" fill="hold"/>
                                        <p:tgtEl>
                                          <p:spTgt spid="4"/>
                                        </p:tgtEl>
                                        <p:attrNameLst>
                                          <p:attrName>ppt_x</p:attrName>
                                        </p:attrNameLst>
                                      </p:cBhvr>
                                      <p:tavLst>
                                        <p:tav tm="0">
                                          <p:val>
                                            <p:strVal val="#ppt_x"/>
                                          </p:val>
                                        </p:tav>
                                        <p:tav tm="100000">
                                          <p:val>
                                            <p:strVal val="#ppt_x"/>
                                          </p:val>
                                        </p:tav>
                                      </p:tavLst>
                                    </p:anim>
                                    <p:anim calcmode="lin" valueType="num">
                                      <p:cBhvr>
                                        <p:cTn id="9" dur="3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26.jpg"/>
          <p:cNvPicPr>
            <a:picLocks noChangeAspect="1"/>
          </p:cNvPicPr>
          <p:nvPr/>
        </p:nvPicPr>
        <p:blipFill>
          <a:blip r:embed="rId2" cstate="print"/>
          <a:stretch>
            <a:fillRect/>
          </a:stretch>
        </p:blipFill>
        <p:spPr>
          <a:xfrm>
            <a:off x="0" y="0"/>
            <a:ext cx="6000760" cy="6858000"/>
          </a:xfrm>
          <a:prstGeom prst="rect">
            <a:avLst/>
          </a:prstGeom>
        </p:spPr>
      </p:pic>
      <p:sp>
        <p:nvSpPr>
          <p:cNvPr id="3" name="Rectangle 2"/>
          <p:cNvSpPr/>
          <p:nvPr/>
        </p:nvSpPr>
        <p:spPr>
          <a:xfrm>
            <a:off x="6000760" y="0"/>
            <a:ext cx="3143240" cy="6986528"/>
          </a:xfrm>
          <a:prstGeom prst="rect">
            <a:avLst/>
          </a:prstGeom>
          <a:solidFill>
            <a:srgbClr val="FFC000"/>
          </a:solidFill>
        </p:spPr>
        <p:txBody>
          <a:bodyPr wrap="square">
            <a:spAutoFit/>
          </a:bodyPr>
          <a:lstStyle/>
          <a:p>
            <a:pPr algn="r" rtl="1"/>
            <a:r>
              <a:rPr lang="ar-SY" sz="2800" b="1" dirty="0" smtClean="0">
                <a:solidFill>
                  <a:schemeClr val="accent2">
                    <a:lumMod val="50000"/>
                  </a:schemeClr>
                </a:solidFill>
              </a:rPr>
              <a:t>نرى في مقدمة الأيقونة على اليسار القديس بطرس وعلى اليمين القديس بولس , ويشير بطرس باصبعه الى شمعدان استهلكت شمعته مما يرمز الى حياة مريم التي كانت شعلة حب على الدوام. وتقول الاسطورة ان الملائكة قد حملوا الرسل ليحيطوا بمريم لحظة موتها فنراهم في أعلى الايقونة وهذا يدل ايضا على ان مريم في قلب الكنيسة انها ام الكنيسة</a:t>
            </a:r>
            <a:r>
              <a:rPr lang="ar-SY" sz="2800" b="1" dirty="0" smtClean="0">
                <a:solidFill>
                  <a:srgbClr val="FF0000"/>
                </a:solidFill>
              </a:rPr>
              <a:t>.</a:t>
            </a:r>
            <a:endParaRPr lang="en-GB" sz="2800" b="1" dirty="0">
              <a:solidFill>
                <a:srgbClr val="FF0000"/>
              </a:solidFill>
            </a:endParaRPr>
          </a:p>
        </p:txBody>
      </p:sp>
    </p:spTree>
  </p:cSld>
  <p:clrMapOvr>
    <a:masterClrMapping/>
  </p:clrMapOvr>
  <p:transition spd="slow">
    <p:wip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27.jpg"/>
          <p:cNvPicPr>
            <a:picLocks noChangeAspect="1"/>
          </p:cNvPicPr>
          <p:nvPr/>
        </p:nvPicPr>
        <p:blipFill>
          <a:blip r:embed="rId2" cstate="print"/>
          <a:stretch>
            <a:fillRect/>
          </a:stretch>
        </p:blipFill>
        <p:spPr>
          <a:xfrm>
            <a:off x="0" y="0"/>
            <a:ext cx="9144000" cy="6858000"/>
          </a:xfrm>
          <a:prstGeom prst="rect">
            <a:avLst/>
          </a:prstGeom>
        </p:spPr>
      </p:pic>
    </p:spTree>
  </p:cSld>
  <p:clrMapOvr>
    <a:masterClrMapping/>
  </p:clrMapOvr>
  <p:transition spd="slow">
    <p:pull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01.jpg"/>
          <p:cNvPicPr>
            <a:picLocks noChangeAspect="1"/>
          </p:cNvPicPr>
          <p:nvPr/>
        </p:nvPicPr>
        <p:blipFill>
          <a:blip r:embed="rId2" cstate="print"/>
          <a:stretch>
            <a:fillRect/>
          </a:stretch>
        </p:blipFill>
        <p:spPr>
          <a:xfrm>
            <a:off x="0" y="0"/>
            <a:ext cx="5929322" cy="6858000"/>
          </a:xfrm>
          <a:prstGeom prst="rect">
            <a:avLst/>
          </a:prstGeom>
        </p:spPr>
      </p:pic>
      <p:sp>
        <p:nvSpPr>
          <p:cNvPr id="4" name="TextBox 3"/>
          <p:cNvSpPr txBox="1"/>
          <p:nvPr/>
        </p:nvSpPr>
        <p:spPr>
          <a:xfrm>
            <a:off x="5929322" y="0"/>
            <a:ext cx="3214678" cy="6986528"/>
          </a:xfrm>
          <a:prstGeom prst="rect">
            <a:avLst/>
          </a:prstGeom>
          <a:solidFill>
            <a:srgbClr val="FFC000"/>
          </a:solidFill>
        </p:spPr>
        <p:txBody>
          <a:bodyPr wrap="square" rtlCol="0">
            <a:spAutoFit/>
          </a:bodyPr>
          <a:lstStyle/>
          <a:p>
            <a:pPr algn="r" rtl="1"/>
            <a:r>
              <a:rPr lang="ar-SY" sz="2800" b="1" dirty="0" smtClean="0">
                <a:solidFill>
                  <a:srgbClr val="002060"/>
                </a:solidFill>
              </a:rPr>
              <a:t>ينبغي تقييم مريم من خلال دعوة الآب والابن والروح القدس الى المحبة ان هذا الثالوث معني بخلاص البشرية وذلك باختياره للمرأة التي ستلد المخلص يسوع. فالآب الماثل على يسار الايقونة يدعو الابن في الوسط لكي يولد من امرأة , وليهب حياته لتخليص البشرية عبر الكأس الذي يحوي دم الضحية. اما الروح لقدس الموجود على يمين الايقونة فينير لنا بأصبعه سر المحبة</a:t>
            </a:r>
            <a:endParaRPr lang="en-GB" sz="2800" b="1" dirty="0">
              <a:solidFill>
                <a:srgbClr val="002060"/>
              </a:solidFill>
            </a:endParaRPr>
          </a:p>
        </p:txBody>
      </p:sp>
      <p:sp>
        <p:nvSpPr>
          <p:cNvPr id="5" name="TextBox 4"/>
          <p:cNvSpPr txBox="1"/>
          <p:nvPr/>
        </p:nvSpPr>
        <p:spPr>
          <a:xfrm>
            <a:off x="785786" y="2571744"/>
            <a:ext cx="4214842" cy="1200329"/>
          </a:xfrm>
          <a:prstGeom prst="rect">
            <a:avLst/>
          </a:prstGeom>
          <a:noFill/>
        </p:spPr>
        <p:txBody>
          <a:bodyPr wrap="square" rtlCol="0">
            <a:spAutoFit/>
          </a:bodyPr>
          <a:lstStyle/>
          <a:p>
            <a:pPr algn="ctr" rtl="1"/>
            <a:r>
              <a:rPr lang="ar-SY" sz="2400" b="1" dirty="0" smtClean="0">
                <a:solidFill>
                  <a:schemeClr val="bg1"/>
                </a:solidFill>
              </a:rPr>
              <a:t>أيقونة الثالوث الاقدس </a:t>
            </a:r>
          </a:p>
          <a:p>
            <a:pPr algn="ctr" rtl="1"/>
            <a:r>
              <a:rPr lang="ar-SY" sz="2400" b="1" dirty="0" smtClean="0">
                <a:solidFill>
                  <a:schemeClr val="bg1"/>
                </a:solidFill>
              </a:rPr>
              <a:t>اندريه روبليف</a:t>
            </a:r>
          </a:p>
          <a:p>
            <a:pPr algn="ctr" rtl="1"/>
            <a:r>
              <a:rPr lang="ar-SY" sz="2400" b="1" dirty="0" smtClean="0">
                <a:solidFill>
                  <a:schemeClr val="bg1"/>
                </a:solidFill>
              </a:rPr>
              <a:t> روسيا 1430</a:t>
            </a:r>
            <a:endParaRPr lang="en-GB" sz="2400" b="1" dirty="0">
              <a:solidFill>
                <a:schemeClr val="bg1"/>
              </a:solidFill>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0"/>
                                        <p:tgtEl>
                                          <p:spTgt spid="5"/>
                                        </p:tgtEl>
                                      </p:cBhvr>
                                    </p:animEffect>
                                    <p:anim calcmode="lin" valueType="num">
                                      <p:cBhvr>
                                        <p:cTn id="8" dur="5000" fill="hold"/>
                                        <p:tgtEl>
                                          <p:spTgt spid="5"/>
                                        </p:tgtEl>
                                        <p:attrNameLst>
                                          <p:attrName>ppt_x</p:attrName>
                                        </p:attrNameLst>
                                      </p:cBhvr>
                                      <p:tavLst>
                                        <p:tav tm="0">
                                          <p:val>
                                            <p:strVal val="#ppt_x"/>
                                          </p:val>
                                        </p:tav>
                                        <p:tav tm="100000">
                                          <p:val>
                                            <p:strVal val="#ppt_x"/>
                                          </p:val>
                                        </p:tav>
                                      </p:tavLst>
                                    </p:anim>
                                    <p:anim calcmode="lin" valueType="num">
                                      <p:cBhvr>
                                        <p:cTn id="9" dur="5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28.jpg"/>
          <p:cNvPicPr>
            <a:picLocks noChangeAspect="1"/>
          </p:cNvPicPr>
          <p:nvPr/>
        </p:nvPicPr>
        <p:blipFill>
          <a:blip r:embed="rId2" cstate="print"/>
          <a:stretch>
            <a:fillRect/>
          </a:stretch>
        </p:blipFill>
        <p:spPr>
          <a:xfrm>
            <a:off x="0" y="0"/>
            <a:ext cx="9144000" cy="6858000"/>
          </a:xfrm>
          <a:prstGeom prst="rect">
            <a:avLst/>
          </a:prstGeom>
        </p:spPr>
      </p:pic>
    </p:spTree>
  </p:cSld>
  <p:clrMapOvr>
    <a:masterClrMapping/>
  </p:clrMapOvr>
  <p:transition spd="slow">
    <p:wip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29.jpg"/>
          <p:cNvPicPr>
            <a:picLocks noChangeAspect="1"/>
          </p:cNvPicPr>
          <p:nvPr/>
        </p:nvPicPr>
        <p:blipFill>
          <a:blip r:embed="rId2" cstate="print"/>
          <a:stretch>
            <a:fillRect/>
          </a:stretch>
        </p:blipFill>
        <p:spPr>
          <a:xfrm>
            <a:off x="0" y="0"/>
            <a:ext cx="6215074" cy="6858000"/>
          </a:xfrm>
          <a:prstGeom prst="rect">
            <a:avLst/>
          </a:prstGeom>
        </p:spPr>
      </p:pic>
      <p:sp>
        <p:nvSpPr>
          <p:cNvPr id="3" name="Rectangle 2"/>
          <p:cNvSpPr/>
          <p:nvPr/>
        </p:nvSpPr>
        <p:spPr>
          <a:xfrm>
            <a:off x="6215074" y="0"/>
            <a:ext cx="2928926" cy="6863417"/>
          </a:xfrm>
          <a:prstGeom prst="rect">
            <a:avLst/>
          </a:prstGeom>
          <a:solidFill>
            <a:srgbClr val="FFC000"/>
          </a:solidFill>
        </p:spPr>
        <p:txBody>
          <a:bodyPr wrap="square">
            <a:spAutoFit/>
          </a:bodyPr>
          <a:lstStyle/>
          <a:p>
            <a:pPr algn="r" rtl="1"/>
            <a:r>
              <a:rPr lang="ar-SY" sz="2000" b="1" dirty="0" smtClean="0"/>
              <a:t>في وسط الايقونة نرى يسوع محاطا بهالة مضيئة ترمز الى الوهيته وبستة ملائكة اثنان منهم من السيرافيم فيظهر يسوع وكأنه قادما من العالم السماوي ليأخذ والدته مريم فنراها هنا صغيرة  الجسم بين يديه كما لو انها ولدت حديثا لتعيش الحياة الابدية . يقول البعض ان يسوع أتى هنا ليأخذ روح امه , ولكن مهما يكن الامر فان يسوع هنا يرفع العذراء بين يديه ليقول لنا:“ هذه هي امي التي ولدتني والتي تتشفع لنكم“. اننا نشعر بحب يسوع وفرحه وهو يحمل امه الى المجد السماوي,امه تلك التي وهبته الحياة وكانت معه في أحلك أيام حياته أمام الصليب فلنردد مع السماوات صدى بوق الروح القدس والرسل القديسين قائلين:“ لقد اجتمعت الام مع ابنها لتحكم معه“.</a:t>
            </a:r>
            <a:endParaRPr lang="en-GB" sz="2000" b="1" dirty="0"/>
          </a:p>
        </p:txBody>
      </p:sp>
    </p:spTree>
  </p:cSld>
  <p:clrMapOvr>
    <a:masterClrMapping/>
  </p:clrMapOvr>
  <p:transition spd="slow">
    <p:wip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30.jpg"/>
          <p:cNvPicPr>
            <a:picLocks noChangeAspect="1"/>
          </p:cNvPicPr>
          <p:nvPr/>
        </p:nvPicPr>
        <p:blipFill>
          <a:blip r:embed="rId2" cstate="print"/>
          <a:stretch>
            <a:fillRect/>
          </a:stretch>
        </p:blipFill>
        <p:spPr>
          <a:xfrm>
            <a:off x="0" y="0"/>
            <a:ext cx="7000892" cy="6858000"/>
          </a:xfrm>
          <a:prstGeom prst="rect">
            <a:avLst/>
          </a:prstGeom>
        </p:spPr>
      </p:pic>
      <p:sp>
        <p:nvSpPr>
          <p:cNvPr id="3" name="TextBox 2"/>
          <p:cNvSpPr txBox="1"/>
          <p:nvPr/>
        </p:nvSpPr>
        <p:spPr>
          <a:xfrm>
            <a:off x="7000892" y="0"/>
            <a:ext cx="2143108" cy="6858000"/>
          </a:xfrm>
          <a:prstGeom prst="rect">
            <a:avLst/>
          </a:prstGeom>
          <a:solidFill>
            <a:srgbClr val="C00000"/>
          </a:solidFill>
        </p:spPr>
        <p:txBody>
          <a:bodyPr wrap="square" rtlCol="0">
            <a:spAutoFit/>
          </a:bodyPr>
          <a:lstStyle/>
          <a:p>
            <a:pPr algn="r" rtl="1"/>
            <a:r>
              <a:rPr lang="ar-SY" sz="2400" b="1" dirty="0" smtClean="0">
                <a:solidFill>
                  <a:schemeClr val="bg1"/>
                </a:solidFill>
              </a:rPr>
              <a:t>منذ القرن السادس وحتى وقتنا الحاضر واعداد لا تحصى من الرسامين يقومون بتصوير وجه مريم الانساني والسماوي, ان لهذه الوجوه تعابير محددة. وأول من قام برسم مريم العذراء هو القديس لوقا ويعتقد بأن هذه الفكرة هي اسطورة لكن الرسام أراد أن يقول بأن الانجيلي لوقا قد أوفى للعذراء حقها عندما كتب عنها</a:t>
            </a:r>
            <a:endParaRPr lang="en-GB" sz="2400" b="1" dirty="0">
              <a:solidFill>
                <a:schemeClr val="bg1"/>
              </a:solidFill>
            </a:endParaRPr>
          </a:p>
        </p:txBody>
      </p:sp>
    </p:spTree>
  </p:cSld>
  <p:clrMapOvr>
    <a:masterClrMapping/>
  </p:clrMapOvr>
  <p:transition spd="slow">
    <p:wip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31.jpg"/>
          <p:cNvPicPr>
            <a:picLocks noChangeAspect="1"/>
          </p:cNvPicPr>
          <p:nvPr/>
        </p:nvPicPr>
        <p:blipFill>
          <a:blip r:embed="rId2" cstate="print"/>
          <a:stretch>
            <a:fillRect/>
          </a:stretch>
        </p:blipFill>
        <p:spPr>
          <a:xfrm>
            <a:off x="0" y="0"/>
            <a:ext cx="7072330" cy="6858000"/>
          </a:xfrm>
          <a:prstGeom prst="rect">
            <a:avLst/>
          </a:prstGeom>
        </p:spPr>
      </p:pic>
      <p:sp>
        <p:nvSpPr>
          <p:cNvPr id="3" name="TextBox 2"/>
          <p:cNvSpPr txBox="1"/>
          <p:nvPr/>
        </p:nvSpPr>
        <p:spPr>
          <a:xfrm>
            <a:off x="7072330" y="0"/>
            <a:ext cx="2071670" cy="6986528"/>
          </a:xfrm>
          <a:prstGeom prst="rect">
            <a:avLst/>
          </a:prstGeom>
          <a:solidFill>
            <a:srgbClr val="FFC000"/>
          </a:solidFill>
        </p:spPr>
        <p:txBody>
          <a:bodyPr wrap="square" rtlCol="0">
            <a:spAutoFit/>
          </a:bodyPr>
          <a:lstStyle/>
          <a:p>
            <a:pPr algn="r" rtl="1"/>
            <a:r>
              <a:rPr lang="ar-SY" sz="2800" b="1" dirty="0" smtClean="0">
                <a:solidFill>
                  <a:schemeClr val="accent2">
                    <a:lumMod val="50000"/>
                  </a:schemeClr>
                </a:solidFill>
              </a:rPr>
              <a:t>في هذه الايقونة تظهر العذراء وعلى صدرها ميدالية رسم عليها الطفل يسوع . ونرى مريم وهي تصلي وذراعيها مرفوعتين نحو السماء وبذلك ترمز الايقونة الى تحقق نبؤة اشعياء (</a:t>
            </a:r>
            <a:r>
              <a:rPr lang="ar-SY" sz="2400" b="1" dirty="0" smtClean="0">
                <a:solidFill>
                  <a:schemeClr val="accent2">
                    <a:lumMod val="50000"/>
                  </a:schemeClr>
                </a:solidFill>
              </a:rPr>
              <a:t>7 :14) </a:t>
            </a:r>
            <a:r>
              <a:rPr lang="ar-SY" sz="2800" b="1" dirty="0" smtClean="0">
                <a:solidFill>
                  <a:schemeClr val="accent2">
                    <a:lumMod val="50000"/>
                  </a:schemeClr>
                </a:solidFill>
              </a:rPr>
              <a:t>:“ ها ان العذراء تحبل وتلد ابنا“.</a:t>
            </a:r>
            <a:endParaRPr lang="en-GB" sz="2800" b="1" dirty="0">
              <a:solidFill>
                <a:schemeClr val="accent2">
                  <a:lumMod val="50000"/>
                </a:schemeClr>
              </a:solidFill>
            </a:endParaRPr>
          </a:p>
        </p:txBody>
      </p:sp>
    </p:spTree>
  </p:cSld>
  <p:clrMapOvr>
    <a:masterClrMapping/>
  </p:clrMapOvr>
  <p:transition spd="slow">
    <p:wip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32.jpg"/>
          <p:cNvPicPr>
            <a:picLocks noChangeAspect="1"/>
          </p:cNvPicPr>
          <p:nvPr/>
        </p:nvPicPr>
        <p:blipFill>
          <a:blip r:embed="rId2" cstate="print"/>
          <a:stretch>
            <a:fillRect/>
          </a:stretch>
        </p:blipFill>
        <p:spPr>
          <a:xfrm>
            <a:off x="0" y="0"/>
            <a:ext cx="9144000" cy="6858000"/>
          </a:xfrm>
          <a:prstGeom prst="rect">
            <a:avLst/>
          </a:prstGeom>
        </p:spPr>
      </p:pic>
    </p:spTree>
  </p:cSld>
  <p:clrMapOvr>
    <a:masterClrMapping/>
  </p:clrMapOvr>
  <p:transition spd="slow">
    <p:circl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33.jpg"/>
          <p:cNvPicPr>
            <a:picLocks noChangeAspect="1"/>
          </p:cNvPicPr>
          <p:nvPr/>
        </p:nvPicPr>
        <p:blipFill>
          <a:blip r:embed="rId2" cstate="print"/>
          <a:stretch>
            <a:fillRect/>
          </a:stretch>
        </p:blipFill>
        <p:spPr>
          <a:xfrm>
            <a:off x="0" y="0"/>
            <a:ext cx="9144000" cy="6858000"/>
          </a:xfrm>
          <a:prstGeom prst="rect">
            <a:avLst/>
          </a:prstGeom>
        </p:spPr>
      </p:pic>
    </p:spTree>
  </p:cSld>
  <p:clrMapOvr>
    <a:masterClrMapping/>
  </p:clrMapOvr>
  <p:transition spd="slow">
    <p:split orient="vert"/>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34.jpg"/>
          <p:cNvPicPr>
            <a:picLocks noChangeAspect="1"/>
          </p:cNvPicPr>
          <p:nvPr/>
        </p:nvPicPr>
        <p:blipFill>
          <a:blip r:embed="rId2" cstate="print"/>
          <a:stretch>
            <a:fillRect/>
          </a:stretch>
        </p:blipFill>
        <p:spPr>
          <a:xfrm>
            <a:off x="0" y="0"/>
            <a:ext cx="7215206" cy="6858000"/>
          </a:xfrm>
          <a:prstGeom prst="rect">
            <a:avLst/>
          </a:prstGeom>
        </p:spPr>
      </p:pic>
      <p:sp>
        <p:nvSpPr>
          <p:cNvPr id="3" name="TextBox 2"/>
          <p:cNvSpPr txBox="1"/>
          <p:nvPr/>
        </p:nvSpPr>
        <p:spPr>
          <a:xfrm>
            <a:off x="7215206" y="0"/>
            <a:ext cx="1928794" cy="6986528"/>
          </a:xfrm>
          <a:prstGeom prst="rect">
            <a:avLst/>
          </a:prstGeom>
          <a:solidFill>
            <a:schemeClr val="accent2">
              <a:lumMod val="50000"/>
            </a:schemeClr>
          </a:solidFill>
        </p:spPr>
        <p:txBody>
          <a:bodyPr wrap="square" rtlCol="0">
            <a:spAutoFit/>
          </a:bodyPr>
          <a:lstStyle/>
          <a:p>
            <a:pPr algn="r" rtl="1"/>
            <a:r>
              <a:rPr lang="ar-SY" sz="2800" b="1" dirty="0" smtClean="0">
                <a:solidFill>
                  <a:srgbClr val="FFFF00"/>
                </a:solidFill>
              </a:rPr>
              <a:t>وهنا تظهر مريم وهي تقدم الطفل الالهي الى العالم . ان كلمة هوديغتيريا تعني الهداية او القائدة“ أي تلك هي الطريق التي تقودنا نحو المسيح . وتبدو مريم وهي تقول لنا :“ هذا هو خلاص العالم“. </a:t>
            </a:r>
            <a:endParaRPr lang="en-GB" sz="2800" b="1" dirty="0">
              <a:solidFill>
                <a:srgbClr val="FFFF00"/>
              </a:solidFill>
            </a:endParaRPr>
          </a:p>
        </p:txBody>
      </p:sp>
      <p:sp>
        <p:nvSpPr>
          <p:cNvPr id="4" name="TextBox 3"/>
          <p:cNvSpPr txBox="1"/>
          <p:nvPr/>
        </p:nvSpPr>
        <p:spPr>
          <a:xfrm>
            <a:off x="0" y="2714620"/>
            <a:ext cx="2571736" cy="1200329"/>
          </a:xfrm>
          <a:prstGeom prst="rect">
            <a:avLst/>
          </a:prstGeom>
          <a:noFill/>
        </p:spPr>
        <p:txBody>
          <a:bodyPr wrap="square" rtlCol="0">
            <a:spAutoFit/>
          </a:bodyPr>
          <a:lstStyle/>
          <a:p>
            <a:pPr algn="ctr"/>
            <a:r>
              <a:rPr lang="ar-SY" sz="3600" dirty="0" smtClean="0">
                <a:solidFill>
                  <a:srgbClr val="FFFF00"/>
                </a:solidFill>
              </a:rPr>
              <a:t>أ</a:t>
            </a:r>
            <a:r>
              <a:rPr lang="ar-SY" sz="3600" b="1" dirty="0" smtClean="0">
                <a:solidFill>
                  <a:srgbClr val="FFFF00"/>
                </a:solidFill>
              </a:rPr>
              <a:t>م الله الهادية</a:t>
            </a:r>
          </a:p>
          <a:p>
            <a:pPr algn="ctr"/>
            <a:r>
              <a:rPr lang="ar-SY" sz="3600" b="1" dirty="0" smtClean="0">
                <a:solidFill>
                  <a:srgbClr val="FFFF00"/>
                </a:solidFill>
              </a:rPr>
              <a:t>(هوديغتيريا)</a:t>
            </a:r>
            <a:endParaRPr lang="en-GB" sz="3600" b="1" dirty="0">
              <a:solidFill>
                <a:srgbClr val="FFFF00"/>
              </a:solidFill>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3000"/>
                                        <p:tgtEl>
                                          <p:spTgt spid="4"/>
                                        </p:tgtEl>
                                      </p:cBhvr>
                                    </p:animEffect>
                                    <p:anim calcmode="lin" valueType="num">
                                      <p:cBhvr>
                                        <p:cTn id="8" dur="3000" fill="hold"/>
                                        <p:tgtEl>
                                          <p:spTgt spid="4"/>
                                        </p:tgtEl>
                                        <p:attrNameLst>
                                          <p:attrName>ppt_x</p:attrName>
                                        </p:attrNameLst>
                                      </p:cBhvr>
                                      <p:tavLst>
                                        <p:tav tm="0">
                                          <p:val>
                                            <p:strVal val="#ppt_x"/>
                                          </p:val>
                                        </p:tav>
                                        <p:tav tm="100000">
                                          <p:val>
                                            <p:strVal val="#ppt_x"/>
                                          </p:val>
                                        </p:tav>
                                      </p:tavLst>
                                    </p:anim>
                                    <p:anim calcmode="lin" valueType="num">
                                      <p:cBhvr>
                                        <p:cTn id="9" dur="3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35.jpg"/>
          <p:cNvPicPr>
            <a:picLocks noChangeAspect="1"/>
          </p:cNvPicPr>
          <p:nvPr/>
        </p:nvPicPr>
        <p:blipFill>
          <a:blip r:embed="rId2" cstate="print"/>
          <a:stretch>
            <a:fillRect/>
          </a:stretch>
        </p:blipFill>
        <p:spPr>
          <a:xfrm>
            <a:off x="0" y="0"/>
            <a:ext cx="6215074" cy="6858000"/>
          </a:xfrm>
          <a:prstGeom prst="rect">
            <a:avLst/>
          </a:prstGeom>
        </p:spPr>
      </p:pic>
      <p:sp>
        <p:nvSpPr>
          <p:cNvPr id="3" name="TextBox 2"/>
          <p:cNvSpPr txBox="1"/>
          <p:nvPr/>
        </p:nvSpPr>
        <p:spPr>
          <a:xfrm>
            <a:off x="357158" y="3357562"/>
            <a:ext cx="2571768" cy="830997"/>
          </a:xfrm>
          <a:prstGeom prst="rect">
            <a:avLst/>
          </a:prstGeom>
          <a:noFill/>
        </p:spPr>
        <p:txBody>
          <a:bodyPr wrap="square" rtlCol="0">
            <a:spAutoFit/>
          </a:bodyPr>
          <a:lstStyle/>
          <a:p>
            <a:pPr algn="ctr"/>
            <a:r>
              <a:rPr lang="ar-SY" sz="2400" b="1" dirty="0" smtClean="0">
                <a:solidFill>
                  <a:srgbClr val="FFFF00"/>
                </a:solidFill>
              </a:rPr>
              <a:t>عذراء هوديغيتريا </a:t>
            </a:r>
          </a:p>
          <a:p>
            <a:pPr algn="ctr"/>
            <a:r>
              <a:rPr lang="ar-SY" sz="2400" b="1" dirty="0" smtClean="0">
                <a:solidFill>
                  <a:srgbClr val="FFFF00"/>
                </a:solidFill>
              </a:rPr>
              <a:t>أثينا القرن الرابع عشر </a:t>
            </a:r>
            <a:endParaRPr lang="en-GB" sz="2400" b="1" dirty="0">
              <a:solidFill>
                <a:srgbClr val="FFFF00"/>
              </a:solidFill>
            </a:endParaRPr>
          </a:p>
        </p:txBody>
      </p:sp>
      <p:sp>
        <p:nvSpPr>
          <p:cNvPr id="4" name="TextBox 3"/>
          <p:cNvSpPr txBox="1"/>
          <p:nvPr/>
        </p:nvSpPr>
        <p:spPr>
          <a:xfrm>
            <a:off x="6215074" y="0"/>
            <a:ext cx="2928926" cy="6986528"/>
          </a:xfrm>
          <a:prstGeom prst="rect">
            <a:avLst/>
          </a:prstGeom>
          <a:solidFill>
            <a:schemeClr val="accent6">
              <a:lumMod val="50000"/>
            </a:schemeClr>
          </a:solidFill>
        </p:spPr>
        <p:txBody>
          <a:bodyPr wrap="square" rtlCol="0">
            <a:spAutoFit/>
          </a:bodyPr>
          <a:lstStyle/>
          <a:p>
            <a:pPr algn="r" rtl="1"/>
            <a:r>
              <a:rPr lang="ar-SY" sz="2800" b="1" dirty="0" smtClean="0">
                <a:solidFill>
                  <a:srgbClr val="FFFF00"/>
                </a:solidFill>
              </a:rPr>
              <a:t>ليسوع هنا دوما اصبعان متباعدان وهذا للدلالة على طبيعتيه البشرية والألهية وهو يبارك أولئك الذين ينظرون اليه أما اليد الثانية فيحمل بها صحيفة يزف من خلالها خبر البشرى الحسنة للعالم , وفي كل الايقونات تحمل مريم على جبهتها وكتفيها ثلاث نجوم وهذا دلالة على طهارتها من جهة وعلى الثالوث الاقدس من جهة أخرى.</a:t>
            </a:r>
            <a:endParaRPr lang="en-GB" sz="2800" b="1" dirty="0">
              <a:solidFill>
                <a:srgbClr val="FFFF00"/>
              </a:solidFill>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3000"/>
                                        <p:tgtEl>
                                          <p:spTgt spid="3">
                                            <p:txEl>
                                              <p:pRg st="0" end="0"/>
                                            </p:txEl>
                                          </p:spTgt>
                                        </p:tgtEl>
                                      </p:cBhvr>
                                    </p:animEffect>
                                    <p:anim calcmode="lin" valueType="num">
                                      <p:cBhvr>
                                        <p:cTn id="8" dur="3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3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3000"/>
                                        <p:tgtEl>
                                          <p:spTgt spid="3">
                                            <p:txEl>
                                              <p:pRg st="1" end="1"/>
                                            </p:txEl>
                                          </p:spTgt>
                                        </p:tgtEl>
                                      </p:cBhvr>
                                    </p:animEffect>
                                    <p:anim calcmode="lin" valueType="num">
                                      <p:cBhvr>
                                        <p:cTn id="13" dur="3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3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36.jpg"/>
          <p:cNvPicPr>
            <a:picLocks noChangeAspect="1"/>
          </p:cNvPicPr>
          <p:nvPr/>
        </p:nvPicPr>
        <p:blipFill>
          <a:blip r:embed="rId2" cstate="print"/>
          <a:stretch>
            <a:fillRect/>
          </a:stretch>
        </p:blipFill>
        <p:spPr>
          <a:xfrm>
            <a:off x="0" y="0"/>
            <a:ext cx="7572396" cy="6858000"/>
          </a:xfrm>
          <a:prstGeom prst="rect">
            <a:avLst/>
          </a:prstGeom>
        </p:spPr>
      </p:pic>
      <p:sp>
        <p:nvSpPr>
          <p:cNvPr id="3" name="TextBox 2"/>
          <p:cNvSpPr txBox="1"/>
          <p:nvPr/>
        </p:nvSpPr>
        <p:spPr>
          <a:xfrm>
            <a:off x="7572396" y="0"/>
            <a:ext cx="1571604" cy="6858000"/>
          </a:xfrm>
          <a:prstGeom prst="rect">
            <a:avLst/>
          </a:prstGeom>
          <a:solidFill>
            <a:schemeClr val="accent2">
              <a:lumMod val="50000"/>
            </a:schemeClr>
          </a:solidFill>
        </p:spPr>
        <p:txBody>
          <a:bodyPr wrap="square" rtlCol="0">
            <a:spAutoFit/>
          </a:bodyPr>
          <a:lstStyle/>
          <a:p>
            <a:pPr algn="ctr"/>
            <a:endParaRPr lang="ar-SY" sz="6600" b="1" dirty="0" smtClean="0"/>
          </a:p>
          <a:p>
            <a:pPr algn="r" rtl="1"/>
            <a:endParaRPr lang="ar-SY" sz="4800" b="1" dirty="0" smtClean="0">
              <a:solidFill>
                <a:srgbClr val="FFFF00"/>
              </a:solidFill>
            </a:endParaRPr>
          </a:p>
          <a:p>
            <a:pPr algn="r" rtl="1"/>
            <a:r>
              <a:rPr lang="ar-SY" sz="4800" b="1" dirty="0" smtClean="0">
                <a:solidFill>
                  <a:srgbClr val="FFFF00"/>
                </a:solidFill>
              </a:rPr>
              <a:t>الهادية </a:t>
            </a:r>
          </a:p>
          <a:p>
            <a:pPr algn="ctr"/>
            <a:r>
              <a:rPr lang="ar-SY" sz="4800" b="1" dirty="0" smtClean="0">
                <a:solidFill>
                  <a:srgbClr val="FFFF00"/>
                </a:solidFill>
              </a:rPr>
              <a:t>جبل </a:t>
            </a:r>
          </a:p>
          <a:p>
            <a:pPr algn="r" rtl="1"/>
            <a:r>
              <a:rPr lang="ar-SY" sz="4800" b="1" dirty="0" smtClean="0">
                <a:solidFill>
                  <a:srgbClr val="FFFF00"/>
                </a:solidFill>
              </a:rPr>
              <a:t>آتوس</a:t>
            </a:r>
          </a:p>
          <a:p>
            <a:pPr algn="r" rtl="1"/>
            <a:endParaRPr lang="ar-SY" sz="4800" b="1" dirty="0" smtClean="0">
              <a:solidFill>
                <a:srgbClr val="FFFF00"/>
              </a:solidFill>
            </a:endParaRPr>
          </a:p>
          <a:p>
            <a:pPr algn="r" rtl="1"/>
            <a:endParaRPr lang="ar-SY" sz="6600" b="1" dirty="0" smtClean="0"/>
          </a:p>
          <a:p>
            <a:pPr algn="ctr"/>
            <a:endParaRPr lang="en-GB" sz="6600" b="1" dirty="0"/>
          </a:p>
        </p:txBody>
      </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3000"/>
                                        <p:tgtEl>
                                          <p:spTgt spid="3"/>
                                        </p:tgtEl>
                                      </p:cBhvr>
                                    </p:animEffect>
                                    <p:anim calcmode="lin" valueType="num">
                                      <p:cBhvr>
                                        <p:cTn id="8" dur="3000" fill="hold"/>
                                        <p:tgtEl>
                                          <p:spTgt spid="3"/>
                                        </p:tgtEl>
                                        <p:attrNameLst>
                                          <p:attrName>ppt_x</p:attrName>
                                        </p:attrNameLst>
                                      </p:cBhvr>
                                      <p:tavLst>
                                        <p:tav tm="0">
                                          <p:val>
                                            <p:strVal val="#ppt_x"/>
                                          </p:val>
                                        </p:tav>
                                        <p:tav tm="100000">
                                          <p:val>
                                            <p:strVal val="#ppt_x"/>
                                          </p:val>
                                        </p:tav>
                                      </p:tavLst>
                                    </p:anim>
                                    <p:anim calcmode="lin" valueType="num">
                                      <p:cBhvr>
                                        <p:cTn id="9" dur="3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37.jpg"/>
          <p:cNvPicPr>
            <a:picLocks noChangeAspect="1"/>
          </p:cNvPicPr>
          <p:nvPr/>
        </p:nvPicPr>
        <p:blipFill>
          <a:blip r:embed="rId2" cstate="print"/>
          <a:stretch>
            <a:fillRect/>
          </a:stretch>
        </p:blipFill>
        <p:spPr>
          <a:xfrm>
            <a:off x="0" y="0"/>
            <a:ext cx="7500958" cy="6858000"/>
          </a:xfrm>
          <a:prstGeom prst="rect">
            <a:avLst/>
          </a:prstGeom>
        </p:spPr>
      </p:pic>
      <p:sp>
        <p:nvSpPr>
          <p:cNvPr id="3" name="TextBox 2"/>
          <p:cNvSpPr txBox="1"/>
          <p:nvPr/>
        </p:nvSpPr>
        <p:spPr>
          <a:xfrm>
            <a:off x="7500958" y="0"/>
            <a:ext cx="1643042" cy="6858000"/>
          </a:xfrm>
          <a:prstGeom prst="rect">
            <a:avLst/>
          </a:prstGeom>
          <a:solidFill>
            <a:schemeClr val="accent2">
              <a:lumMod val="50000"/>
            </a:schemeClr>
          </a:solidFill>
        </p:spPr>
        <p:txBody>
          <a:bodyPr wrap="square" rtlCol="0">
            <a:spAutoFit/>
          </a:bodyPr>
          <a:lstStyle/>
          <a:p>
            <a:pPr algn="r" rtl="1"/>
            <a:endParaRPr lang="ar-SY" sz="4800" b="1" dirty="0" smtClean="0"/>
          </a:p>
          <a:p>
            <a:pPr algn="r" rtl="1"/>
            <a:endParaRPr lang="ar-SY" sz="4800" b="1" dirty="0" smtClean="0"/>
          </a:p>
          <a:p>
            <a:pPr algn="r" rtl="1"/>
            <a:r>
              <a:rPr lang="ar-SY" sz="4800" b="1" dirty="0" smtClean="0">
                <a:solidFill>
                  <a:schemeClr val="bg1"/>
                </a:solidFill>
              </a:rPr>
              <a:t>الهادية </a:t>
            </a:r>
          </a:p>
          <a:p>
            <a:pPr algn="ctr"/>
            <a:r>
              <a:rPr lang="ar-SY" sz="4800" b="1" dirty="0" smtClean="0">
                <a:solidFill>
                  <a:schemeClr val="bg1"/>
                </a:solidFill>
              </a:rPr>
              <a:t>جبل </a:t>
            </a:r>
          </a:p>
          <a:p>
            <a:pPr algn="r" rtl="1"/>
            <a:r>
              <a:rPr lang="ar-SY" sz="4800" b="1" dirty="0" smtClean="0">
                <a:solidFill>
                  <a:schemeClr val="bg1"/>
                </a:solidFill>
              </a:rPr>
              <a:t>آتوس</a:t>
            </a:r>
          </a:p>
          <a:p>
            <a:pPr algn="r" rtl="1"/>
            <a:endParaRPr lang="ar-SY" sz="4800" b="1" dirty="0" smtClean="0"/>
          </a:p>
          <a:p>
            <a:pPr algn="r" rtl="1"/>
            <a:endParaRPr lang="ar-SY" sz="4800" b="1" dirty="0" smtClean="0"/>
          </a:p>
          <a:p>
            <a:pPr algn="r" rtl="1"/>
            <a:endParaRPr lang="ar-SY" sz="4800" b="1" dirty="0" smtClean="0"/>
          </a:p>
          <a:p>
            <a:pPr algn="r" rtl="1"/>
            <a:endParaRPr lang="en-GB" sz="4800" b="1" dirty="0"/>
          </a:p>
        </p:txBody>
      </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1000"/>
                                        <p:tgtEl>
                                          <p:spTgt spid="3">
                                            <p:txEl>
                                              <p:pRg st="3" end="3"/>
                                            </p:txEl>
                                          </p:spTgt>
                                        </p:tgtEl>
                                      </p:cBhvr>
                                    </p:animEffect>
                                    <p:anim calcmode="lin" valueType="num">
                                      <p:cBhvr>
                                        <p:cTn id="13"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3" end="3"/>
                                            </p:txEl>
                                          </p:spTgt>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1000"/>
                                        <p:tgtEl>
                                          <p:spTgt spid="3">
                                            <p:txEl>
                                              <p:pRg st="4" end="4"/>
                                            </p:txEl>
                                          </p:spTgt>
                                        </p:tgtEl>
                                      </p:cBhvr>
                                    </p:animEffect>
                                    <p:anim calcmode="lin" valueType="num">
                                      <p:cBhvr>
                                        <p:cTn id="18"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02.jpg"/>
          <p:cNvPicPr>
            <a:picLocks noChangeAspect="1"/>
          </p:cNvPicPr>
          <p:nvPr/>
        </p:nvPicPr>
        <p:blipFill>
          <a:blip r:embed="rId2" cstate="print"/>
          <a:stretch>
            <a:fillRect/>
          </a:stretch>
        </p:blipFill>
        <p:spPr>
          <a:xfrm>
            <a:off x="0" y="-1"/>
            <a:ext cx="5715008" cy="6875877"/>
          </a:xfrm>
          <a:prstGeom prst="rect">
            <a:avLst/>
          </a:prstGeom>
        </p:spPr>
      </p:pic>
      <p:sp>
        <p:nvSpPr>
          <p:cNvPr id="3" name="TextBox 2"/>
          <p:cNvSpPr txBox="1"/>
          <p:nvPr/>
        </p:nvSpPr>
        <p:spPr>
          <a:xfrm>
            <a:off x="5643570" y="0"/>
            <a:ext cx="3500430" cy="6986528"/>
          </a:xfrm>
          <a:prstGeom prst="rect">
            <a:avLst/>
          </a:prstGeom>
          <a:solidFill>
            <a:srgbClr val="FFC000"/>
          </a:solidFill>
        </p:spPr>
        <p:txBody>
          <a:bodyPr wrap="square" rtlCol="0">
            <a:spAutoFit/>
          </a:bodyPr>
          <a:lstStyle/>
          <a:p>
            <a:pPr algn="r" rtl="1"/>
            <a:r>
              <a:rPr lang="ar-SY" sz="2800" b="1" dirty="0" smtClean="0">
                <a:solidFill>
                  <a:srgbClr val="C00000"/>
                </a:solidFill>
              </a:rPr>
              <a:t>ان جدي يسوع مرتبطان بشكل وثيق بسر الخلاص, فقد ولدت ابنتهما مريم بدون الخطيئة الأصلية عبر سر الحبل بلا دنس, وعندما قالت لهما بأنها تنتظر مولود من دون ان تعرف رجلا فقد فهما ذلك بطيبة خاطر وقد عانيا  من عدم فهم سكان الناصرة لهذه الولادة وقد تألما كثيرا عندما علما بموقف هيرودس وهروب العائلة المقدسة الى مصر لكن الله كافأهما بفرح عظيم عندما قابلا يسوع بعد وفاة الطاغية هيرودس وقبلاه لأول مرة </a:t>
            </a:r>
            <a:endParaRPr lang="en-GB" sz="2800" b="1" dirty="0">
              <a:solidFill>
                <a:srgbClr val="C00000"/>
              </a:solidFill>
            </a:endParaRPr>
          </a:p>
        </p:txBody>
      </p:sp>
      <p:sp>
        <p:nvSpPr>
          <p:cNvPr id="4" name="TextBox 3"/>
          <p:cNvSpPr txBox="1"/>
          <p:nvPr/>
        </p:nvSpPr>
        <p:spPr>
          <a:xfrm>
            <a:off x="500034" y="3071810"/>
            <a:ext cx="4071966" cy="1384995"/>
          </a:xfrm>
          <a:prstGeom prst="rect">
            <a:avLst/>
          </a:prstGeom>
          <a:noFill/>
        </p:spPr>
        <p:txBody>
          <a:bodyPr wrap="square" rtlCol="0">
            <a:spAutoFit/>
          </a:bodyPr>
          <a:lstStyle/>
          <a:p>
            <a:pPr algn="ctr" rtl="1"/>
            <a:r>
              <a:rPr lang="ar-SY" sz="2800" b="1" dirty="0" smtClean="0">
                <a:solidFill>
                  <a:schemeClr val="bg1"/>
                </a:solidFill>
              </a:rPr>
              <a:t>يواكيم وحنة </a:t>
            </a:r>
          </a:p>
          <a:p>
            <a:pPr algn="ctr" rtl="1"/>
            <a:r>
              <a:rPr lang="ar-SY" sz="2800" b="1" dirty="0" smtClean="0">
                <a:solidFill>
                  <a:schemeClr val="bg1"/>
                </a:solidFill>
              </a:rPr>
              <a:t>روسيا </a:t>
            </a:r>
            <a:endParaRPr lang="en-US" sz="2800" b="1" dirty="0" smtClean="0">
              <a:solidFill>
                <a:schemeClr val="bg1"/>
              </a:solidFill>
            </a:endParaRPr>
          </a:p>
          <a:p>
            <a:pPr algn="ctr" rtl="1"/>
            <a:r>
              <a:rPr lang="ar-SY" sz="2800" b="1" dirty="0" smtClean="0">
                <a:solidFill>
                  <a:schemeClr val="bg1"/>
                </a:solidFill>
              </a:rPr>
              <a:t>القرن السادس عشر</a:t>
            </a:r>
            <a:endParaRPr lang="en-GB" sz="2800" b="1" dirty="0">
              <a:solidFill>
                <a:schemeClr val="bg1"/>
              </a:solidFill>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3000"/>
                                        <p:tgtEl>
                                          <p:spTgt spid="4"/>
                                        </p:tgtEl>
                                      </p:cBhvr>
                                    </p:animEffect>
                                    <p:anim calcmode="lin" valueType="num">
                                      <p:cBhvr>
                                        <p:cTn id="8" dur="3000" fill="hold"/>
                                        <p:tgtEl>
                                          <p:spTgt spid="4"/>
                                        </p:tgtEl>
                                        <p:attrNameLst>
                                          <p:attrName>ppt_x</p:attrName>
                                        </p:attrNameLst>
                                      </p:cBhvr>
                                      <p:tavLst>
                                        <p:tav tm="0">
                                          <p:val>
                                            <p:strVal val="#ppt_x"/>
                                          </p:val>
                                        </p:tav>
                                        <p:tav tm="100000">
                                          <p:val>
                                            <p:strVal val="#ppt_x"/>
                                          </p:val>
                                        </p:tav>
                                      </p:tavLst>
                                    </p:anim>
                                    <p:anim calcmode="lin" valueType="num">
                                      <p:cBhvr>
                                        <p:cTn id="9" dur="3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38.jpg"/>
          <p:cNvPicPr>
            <a:picLocks noChangeAspect="1"/>
          </p:cNvPicPr>
          <p:nvPr/>
        </p:nvPicPr>
        <p:blipFill>
          <a:blip r:embed="rId2" cstate="print"/>
          <a:stretch>
            <a:fillRect/>
          </a:stretch>
        </p:blipFill>
        <p:spPr>
          <a:xfrm>
            <a:off x="0" y="0"/>
            <a:ext cx="6786578" cy="6858000"/>
          </a:xfrm>
          <a:prstGeom prst="rect">
            <a:avLst/>
          </a:prstGeom>
        </p:spPr>
      </p:pic>
      <p:sp>
        <p:nvSpPr>
          <p:cNvPr id="3" name="TextBox 2"/>
          <p:cNvSpPr txBox="1"/>
          <p:nvPr/>
        </p:nvSpPr>
        <p:spPr>
          <a:xfrm>
            <a:off x="6786578" y="0"/>
            <a:ext cx="2357422" cy="6858000"/>
          </a:xfrm>
          <a:prstGeom prst="rect">
            <a:avLst/>
          </a:prstGeom>
          <a:solidFill>
            <a:srgbClr val="FFC000"/>
          </a:solidFill>
        </p:spPr>
        <p:txBody>
          <a:bodyPr wrap="square" rtlCol="0">
            <a:spAutoFit/>
          </a:bodyPr>
          <a:lstStyle/>
          <a:p>
            <a:pPr algn="r" rtl="1"/>
            <a:r>
              <a:rPr lang="ar-SY" sz="2400" b="1" dirty="0" smtClean="0">
                <a:solidFill>
                  <a:schemeClr val="accent2">
                    <a:lumMod val="50000"/>
                  </a:schemeClr>
                </a:solidFill>
              </a:rPr>
              <a:t>تدعى هذه الايقونة بأيلووسا اي عذراء العطف والحنان وان اشهر هذا النوع من الايقونات هو ايقونة مدينة فلاديمير وقد رسمت هذه الايقونة في القسطنطينية في القرن الثاني عشر ثم انتقلت الى مدينة فلاديمير في روسيا , ولهذا فهي رافقت الشعب الروسي طوال تاريخه وقد قام الشيوعيون بترميمها على يد امهر الفنانين وهي موجودة الآن في متحف تريتياكوف </a:t>
            </a:r>
            <a:endParaRPr lang="en-GB" sz="2400" b="1" dirty="0">
              <a:solidFill>
                <a:schemeClr val="accent2">
                  <a:lumMod val="50000"/>
                </a:schemeClr>
              </a:solidFill>
            </a:endParaRPr>
          </a:p>
        </p:txBody>
      </p:sp>
      <p:sp>
        <p:nvSpPr>
          <p:cNvPr id="4" name="TextBox 3"/>
          <p:cNvSpPr txBox="1"/>
          <p:nvPr/>
        </p:nvSpPr>
        <p:spPr>
          <a:xfrm>
            <a:off x="4143372" y="5286388"/>
            <a:ext cx="2643206" cy="954107"/>
          </a:xfrm>
          <a:prstGeom prst="rect">
            <a:avLst/>
          </a:prstGeom>
          <a:noFill/>
        </p:spPr>
        <p:txBody>
          <a:bodyPr wrap="square" rtlCol="0">
            <a:spAutoFit/>
          </a:bodyPr>
          <a:lstStyle/>
          <a:p>
            <a:pPr algn="ctr"/>
            <a:r>
              <a:rPr lang="ar-SY" sz="2800" b="1" dirty="0" smtClean="0">
                <a:solidFill>
                  <a:schemeClr val="bg1"/>
                </a:solidFill>
              </a:rPr>
              <a:t>عذراء فلاديمير </a:t>
            </a:r>
          </a:p>
          <a:p>
            <a:pPr algn="ctr"/>
            <a:r>
              <a:rPr lang="ar-SY" sz="2800" b="1" dirty="0" smtClean="0">
                <a:solidFill>
                  <a:schemeClr val="bg1"/>
                </a:solidFill>
              </a:rPr>
              <a:t>القرن الثاني عشر</a:t>
            </a:r>
            <a:endParaRPr lang="en-GB" sz="2800" b="1" dirty="0">
              <a:solidFill>
                <a:schemeClr val="bg1"/>
              </a:solidFill>
            </a:endParaRPr>
          </a:p>
        </p:txBody>
      </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3000"/>
                                        <p:tgtEl>
                                          <p:spTgt spid="4"/>
                                        </p:tgtEl>
                                      </p:cBhvr>
                                    </p:animEffect>
                                    <p:anim calcmode="lin" valueType="num">
                                      <p:cBhvr>
                                        <p:cTn id="8" dur="3000" fill="hold"/>
                                        <p:tgtEl>
                                          <p:spTgt spid="4"/>
                                        </p:tgtEl>
                                        <p:attrNameLst>
                                          <p:attrName>ppt_x</p:attrName>
                                        </p:attrNameLst>
                                      </p:cBhvr>
                                      <p:tavLst>
                                        <p:tav tm="0">
                                          <p:val>
                                            <p:strVal val="#ppt_x"/>
                                          </p:val>
                                        </p:tav>
                                        <p:tav tm="100000">
                                          <p:val>
                                            <p:strVal val="#ppt_x"/>
                                          </p:val>
                                        </p:tav>
                                      </p:tavLst>
                                    </p:anim>
                                    <p:anim calcmode="lin" valueType="num">
                                      <p:cBhvr>
                                        <p:cTn id="9" dur="3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39.jpg"/>
          <p:cNvPicPr>
            <a:picLocks noChangeAspect="1"/>
          </p:cNvPicPr>
          <p:nvPr/>
        </p:nvPicPr>
        <p:blipFill>
          <a:blip r:embed="rId2" cstate="print"/>
          <a:stretch>
            <a:fillRect/>
          </a:stretch>
        </p:blipFill>
        <p:spPr>
          <a:xfrm>
            <a:off x="0" y="0"/>
            <a:ext cx="6572264" cy="6858000"/>
          </a:xfrm>
          <a:prstGeom prst="rect">
            <a:avLst/>
          </a:prstGeom>
        </p:spPr>
      </p:pic>
      <p:sp>
        <p:nvSpPr>
          <p:cNvPr id="3" name="TextBox 2"/>
          <p:cNvSpPr txBox="1"/>
          <p:nvPr/>
        </p:nvSpPr>
        <p:spPr>
          <a:xfrm>
            <a:off x="2357422" y="2214554"/>
            <a:ext cx="3143272" cy="584775"/>
          </a:xfrm>
          <a:prstGeom prst="rect">
            <a:avLst/>
          </a:prstGeom>
          <a:noFill/>
        </p:spPr>
        <p:txBody>
          <a:bodyPr wrap="square" rtlCol="0">
            <a:spAutoFit/>
          </a:bodyPr>
          <a:lstStyle/>
          <a:p>
            <a:pPr algn="ctr"/>
            <a:r>
              <a:rPr lang="ar-SY" sz="3200" b="1" dirty="0" smtClean="0">
                <a:solidFill>
                  <a:schemeClr val="bg1"/>
                </a:solidFill>
              </a:rPr>
              <a:t>عذراء العطف والحنان</a:t>
            </a:r>
            <a:endParaRPr lang="en-GB" sz="3200" b="1" dirty="0">
              <a:solidFill>
                <a:schemeClr val="bg1"/>
              </a:solidFill>
            </a:endParaRPr>
          </a:p>
        </p:txBody>
      </p:sp>
      <p:sp>
        <p:nvSpPr>
          <p:cNvPr id="4" name="TextBox 3"/>
          <p:cNvSpPr txBox="1"/>
          <p:nvPr/>
        </p:nvSpPr>
        <p:spPr>
          <a:xfrm>
            <a:off x="6572264" y="0"/>
            <a:ext cx="2571736" cy="6986528"/>
          </a:xfrm>
          <a:prstGeom prst="rect">
            <a:avLst/>
          </a:prstGeom>
          <a:solidFill>
            <a:srgbClr val="FFC000"/>
          </a:solidFill>
        </p:spPr>
        <p:txBody>
          <a:bodyPr wrap="square" rtlCol="0">
            <a:spAutoFit/>
          </a:bodyPr>
          <a:lstStyle/>
          <a:p>
            <a:pPr algn="r" rtl="1"/>
            <a:r>
              <a:rPr lang="ar-SY" sz="2800" b="1" dirty="0" smtClean="0"/>
              <a:t>ان نظرة مريم ترافق كل اطفال العالم عبر العصور وهي نظرة موشحة بالحزن :“وانت سينفذ سيف في نفسك“. اما الطفل يسوع فينظر الى امه بحنان ويحيطها بذراعيه الصغيرتين وكأنه يواسيها أما مريم فلا تضغط بيدها على طفلها , فهي لا تحب الامتلاك فطفلها هبة للعالم أجمع  وقد جاء ليخلصه.</a:t>
            </a:r>
            <a:endParaRPr lang="en-GB" sz="2800" b="1" dirty="0"/>
          </a:p>
        </p:txBody>
      </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3000"/>
                                        <p:tgtEl>
                                          <p:spTgt spid="3">
                                            <p:txEl>
                                              <p:pRg st="0" end="0"/>
                                            </p:txEl>
                                          </p:spTgt>
                                        </p:tgtEl>
                                      </p:cBhvr>
                                    </p:animEffect>
                                    <p:anim calcmode="lin" valueType="num">
                                      <p:cBhvr>
                                        <p:cTn id="8" dur="3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3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40.jpg"/>
          <p:cNvPicPr>
            <a:picLocks noChangeAspect="1"/>
          </p:cNvPicPr>
          <p:nvPr/>
        </p:nvPicPr>
        <p:blipFill>
          <a:blip r:embed="rId2" cstate="print"/>
          <a:stretch>
            <a:fillRect/>
          </a:stretch>
        </p:blipFill>
        <p:spPr>
          <a:xfrm>
            <a:off x="0" y="0"/>
            <a:ext cx="7000892" cy="6858000"/>
          </a:xfrm>
          <a:prstGeom prst="rect">
            <a:avLst/>
          </a:prstGeom>
        </p:spPr>
      </p:pic>
      <p:sp>
        <p:nvSpPr>
          <p:cNvPr id="3" name="TextBox 2"/>
          <p:cNvSpPr txBox="1"/>
          <p:nvPr/>
        </p:nvSpPr>
        <p:spPr>
          <a:xfrm>
            <a:off x="7000892" y="0"/>
            <a:ext cx="2143108" cy="6986528"/>
          </a:xfrm>
          <a:prstGeom prst="rect">
            <a:avLst/>
          </a:prstGeom>
          <a:solidFill>
            <a:schemeClr val="accent2">
              <a:lumMod val="50000"/>
            </a:schemeClr>
          </a:solidFill>
        </p:spPr>
        <p:txBody>
          <a:bodyPr wrap="square" rtlCol="0">
            <a:spAutoFit/>
          </a:bodyPr>
          <a:lstStyle/>
          <a:p>
            <a:pPr algn="r" rtl="1"/>
            <a:endParaRPr lang="ar-SY" sz="3200" b="1" dirty="0" smtClean="0">
              <a:solidFill>
                <a:srgbClr val="FFFF00"/>
              </a:solidFill>
            </a:endParaRPr>
          </a:p>
          <a:p>
            <a:pPr algn="r" rtl="1"/>
            <a:r>
              <a:rPr lang="ar-SY" sz="3200" b="1" dirty="0" smtClean="0">
                <a:solidFill>
                  <a:srgbClr val="FFFF00"/>
                </a:solidFill>
              </a:rPr>
              <a:t>فعلينا ان ننظر ونحب وان نبادل مريم حبها البنوي. وكما يقول الكاردينال سونانز :“ يجب ان نحب مريم بقلب يسوع وان نحب يسوع بقلب مريم ”.</a:t>
            </a:r>
          </a:p>
          <a:p>
            <a:pPr algn="r" rtl="1"/>
            <a:endParaRPr lang="en-GB" sz="3200" b="1" dirty="0">
              <a:solidFill>
                <a:srgbClr val="FFFF00"/>
              </a:solidFill>
            </a:endParaRPr>
          </a:p>
        </p:txBody>
      </p:sp>
    </p:spTree>
  </p:cSld>
  <p:clrMapOvr>
    <a:masterClrMapping/>
  </p:clrMapOvr>
  <p:transition spd="slow">
    <p:wipe dir="d"/>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41.jpg"/>
          <p:cNvPicPr>
            <a:picLocks noChangeAspect="1"/>
          </p:cNvPicPr>
          <p:nvPr/>
        </p:nvPicPr>
        <p:blipFill>
          <a:blip r:embed="rId2" cstate="print"/>
          <a:stretch>
            <a:fillRect/>
          </a:stretch>
        </p:blipFill>
        <p:spPr>
          <a:xfrm>
            <a:off x="857224" y="0"/>
            <a:ext cx="7358114" cy="6858000"/>
          </a:xfrm>
          <a:prstGeom prst="rect">
            <a:avLst/>
          </a:prstGeom>
        </p:spPr>
      </p:pic>
      <p:sp>
        <p:nvSpPr>
          <p:cNvPr id="4" name="TextBox 3"/>
          <p:cNvSpPr txBox="1"/>
          <p:nvPr/>
        </p:nvSpPr>
        <p:spPr>
          <a:xfrm>
            <a:off x="8215338" y="0"/>
            <a:ext cx="928662" cy="6858000"/>
          </a:xfrm>
          <a:prstGeom prst="rect">
            <a:avLst/>
          </a:prstGeom>
          <a:solidFill>
            <a:srgbClr val="C00000"/>
          </a:solidFill>
        </p:spPr>
        <p:txBody>
          <a:bodyPr wrap="square" rtlCol="0">
            <a:spAutoFit/>
          </a:bodyPr>
          <a:lstStyle/>
          <a:p>
            <a:r>
              <a:rPr lang="ar-SY" dirty="0" smtClean="0">
                <a:solidFill>
                  <a:srgbClr val="C00000"/>
                </a:solidFill>
              </a:rPr>
              <a:t>ك</a:t>
            </a:r>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en-GB" dirty="0"/>
          </a:p>
        </p:txBody>
      </p:sp>
      <p:sp>
        <p:nvSpPr>
          <p:cNvPr id="6" name="TextBox 5"/>
          <p:cNvSpPr txBox="1"/>
          <p:nvPr/>
        </p:nvSpPr>
        <p:spPr>
          <a:xfrm>
            <a:off x="0" y="0"/>
            <a:ext cx="857224" cy="6858000"/>
          </a:xfrm>
          <a:prstGeom prst="rect">
            <a:avLst/>
          </a:prstGeom>
          <a:solidFill>
            <a:srgbClr val="C00000"/>
          </a:solidFill>
        </p:spPr>
        <p:txBody>
          <a:bodyPr wrap="square" rtlCol="0">
            <a:spAutoFit/>
          </a:bodyPr>
          <a:lstStyle/>
          <a:p>
            <a:endParaRPr lang="ar-SY" dirty="0" smtClean="0"/>
          </a:p>
          <a:p>
            <a:r>
              <a:rPr lang="ar-SY" dirty="0" smtClean="0">
                <a:solidFill>
                  <a:srgbClr val="C00000"/>
                </a:solidFill>
              </a:rPr>
              <a:t>ا</a:t>
            </a:r>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en-GB" dirty="0"/>
          </a:p>
        </p:txBody>
      </p:sp>
    </p:spTree>
  </p:cSld>
  <p:clrMapOvr>
    <a:masterClrMapping/>
  </p:clrMapOvr>
  <p:transition spd="slow">
    <p:wip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42.jpg"/>
          <p:cNvPicPr>
            <a:picLocks noChangeAspect="1"/>
          </p:cNvPicPr>
          <p:nvPr/>
        </p:nvPicPr>
        <p:blipFill>
          <a:blip r:embed="rId2" cstate="print"/>
          <a:stretch>
            <a:fillRect/>
          </a:stretch>
        </p:blipFill>
        <p:spPr>
          <a:xfrm>
            <a:off x="1000100" y="0"/>
            <a:ext cx="7143800" cy="6858000"/>
          </a:xfrm>
          <a:prstGeom prst="rect">
            <a:avLst/>
          </a:prstGeom>
        </p:spPr>
      </p:pic>
      <p:sp>
        <p:nvSpPr>
          <p:cNvPr id="3" name="TextBox 2"/>
          <p:cNvSpPr txBox="1"/>
          <p:nvPr/>
        </p:nvSpPr>
        <p:spPr>
          <a:xfrm>
            <a:off x="8143900" y="0"/>
            <a:ext cx="1000100" cy="6858000"/>
          </a:xfrm>
          <a:prstGeom prst="rect">
            <a:avLst/>
          </a:prstGeom>
          <a:solidFill>
            <a:schemeClr val="accent2">
              <a:lumMod val="50000"/>
            </a:schemeClr>
          </a:solidFill>
        </p:spPr>
        <p:txBody>
          <a:bodyPr wrap="square" rtlCol="0">
            <a:spAutoFit/>
          </a:bodyPr>
          <a:lstStyle/>
          <a:p>
            <a:r>
              <a:rPr lang="ar-SY" dirty="0" smtClean="0">
                <a:solidFill>
                  <a:schemeClr val="accent2">
                    <a:lumMod val="50000"/>
                  </a:schemeClr>
                </a:solidFill>
              </a:rPr>
              <a:t>ا</a:t>
            </a:r>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en-GB" dirty="0"/>
          </a:p>
        </p:txBody>
      </p:sp>
      <p:sp>
        <p:nvSpPr>
          <p:cNvPr id="4" name="TextBox 3"/>
          <p:cNvSpPr txBox="1"/>
          <p:nvPr/>
        </p:nvSpPr>
        <p:spPr>
          <a:xfrm>
            <a:off x="0" y="1"/>
            <a:ext cx="1000100" cy="6858000"/>
          </a:xfrm>
          <a:prstGeom prst="rect">
            <a:avLst/>
          </a:prstGeom>
          <a:solidFill>
            <a:schemeClr val="accent2">
              <a:lumMod val="50000"/>
            </a:schemeClr>
          </a:solidFill>
        </p:spPr>
        <p:txBody>
          <a:bodyPr wrap="square" rtlCol="0">
            <a:spAutoFit/>
          </a:bodyPr>
          <a:lstStyle/>
          <a:p>
            <a:r>
              <a:rPr lang="ar-SY" dirty="0" smtClean="0">
                <a:solidFill>
                  <a:schemeClr val="accent2">
                    <a:lumMod val="50000"/>
                  </a:schemeClr>
                </a:solidFill>
              </a:rPr>
              <a:t>ا</a:t>
            </a:r>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en-GB" dirty="0"/>
          </a:p>
        </p:txBody>
      </p:sp>
    </p:spTree>
  </p:cSld>
  <p:clrMapOvr>
    <a:masterClrMapping/>
  </p:clrMapOvr>
  <p:transition spd="slow">
    <p:wip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can0045.jpg"/>
          <p:cNvPicPr>
            <a:picLocks noChangeAspect="1"/>
          </p:cNvPicPr>
          <p:nvPr/>
        </p:nvPicPr>
        <p:blipFill>
          <a:blip r:embed="rId2" cstate="print"/>
          <a:stretch>
            <a:fillRect/>
          </a:stretch>
        </p:blipFill>
        <p:spPr>
          <a:xfrm>
            <a:off x="0" y="0"/>
            <a:ext cx="7000892" cy="6858000"/>
          </a:xfrm>
          <a:prstGeom prst="rect">
            <a:avLst/>
          </a:prstGeom>
        </p:spPr>
      </p:pic>
      <p:sp>
        <p:nvSpPr>
          <p:cNvPr id="3" name="Rectangle 2"/>
          <p:cNvSpPr/>
          <p:nvPr/>
        </p:nvSpPr>
        <p:spPr>
          <a:xfrm>
            <a:off x="7000892" y="0"/>
            <a:ext cx="2143108" cy="6863417"/>
          </a:xfrm>
          <a:prstGeom prst="rect">
            <a:avLst/>
          </a:prstGeom>
          <a:solidFill>
            <a:schemeClr val="accent2">
              <a:lumMod val="50000"/>
            </a:schemeClr>
          </a:solidFill>
        </p:spPr>
        <p:txBody>
          <a:bodyPr wrap="square">
            <a:spAutoFit/>
          </a:bodyPr>
          <a:lstStyle/>
          <a:p>
            <a:pPr algn="ctr"/>
            <a:endParaRPr lang="ar-SY" sz="3600" b="1" dirty="0" smtClean="0">
              <a:solidFill>
                <a:srgbClr val="FFFF00"/>
              </a:solidFill>
            </a:endParaRPr>
          </a:p>
          <a:p>
            <a:pPr algn="ctr"/>
            <a:endParaRPr lang="ar-SY" sz="3600" b="1" dirty="0" smtClean="0">
              <a:solidFill>
                <a:srgbClr val="FFFF00"/>
              </a:solidFill>
            </a:endParaRPr>
          </a:p>
          <a:p>
            <a:pPr algn="ctr"/>
            <a:r>
              <a:rPr lang="ar-SY" sz="3600" b="1" dirty="0" smtClean="0">
                <a:solidFill>
                  <a:srgbClr val="FFFF00"/>
                </a:solidFill>
              </a:rPr>
              <a:t>عذراء الآلام </a:t>
            </a:r>
          </a:p>
          <a:p>
            <a:pPr algn="ctr"/>
            <a:r>
              <a:rPr lang="ar-SY" sz="4000" b="1" dirty="0" smtClean="0">
                <a:solidFill>
                  <a:srgbClr val="FFFF00"/>
                </a:solidFill>
              </a:rPr>
              <a:t>سيناء </a:t>
            </a:r>
          </a:p>
          <a:p>
            <a:pPr algn="ctr" rtl="1"/>
            <a:r>
              <a:rPr lang="ar-SY" sz="4000" b="1" dirty="0" smtClean="0">
                <a:solidFill>
                  <a:srgbClr val="FFFF00"/>
                </a:solidFill>
              </a:rPr>
              <a:t>القرن </a:t>
            </a:r>
            <a:r>
              <a:rPr lang="ar-SY" sz="3600" b="1" dirty="0" smtClean="0">
                <a:solidFill>
                  <a:srgbClr val="FFFF00"/>
                </a:solidFill>
              </a:rPr>
              <a:t>السادس عشر</a:t>
            </a:r>
          </a:p>
          <a:p>
            <a:pPr algn="ctr" rtl="1"/>
            <a:endParaRPr lang="ar-SY" sz="3600" b="1" dirty="0" smtClean="0">
              <a:solidFill>
                <a:srgbClr val="FFFF00"/>
              </a:solidFill>
            </a:endParaRPr>
          </a:p>
          <a:p>
            <a:pPr algn="ctr" rtl="1"/>
            <a:endParaRPr lang="ar-SY" sz="3600" b="1" dirty="0" smtClean="0">
              <a:solidFill>
                <a:srgbClr val="FFFF00"/>
              </a:solidFill>
            </a:endParaRPr>
          </a:p>
          <a:p>
            <a:pPr algn="ctr" rtl="1"/>
            <a:endParaRPr lang="ar-SY" sz="3600" b="1" dirty="0" smtClean="0">
              <a:solidFill>
                <a:srgbClr val="FFFF00"/>
              </a:solidFill>
            </a:endParaRPr>
          </a:p>
          <a:p>
            <a:pPr algn="ctr" rtl="1"/>
            <a:endParaRPr lang="ar-SY" sz="3600" b="1" dirty="0" smtClean="0">
              <a:solidFill>
                <a:srgbClr val="FFFF00"/>
              </a:solidFill>
            </a:endParaRPr>
          </a:p>
          <a:p>
            <a:pPr algn="ctr" rtl="1"/>
            <a:endParaRPr lang="en-GB" sz="3600" b="1" dirty="0">
              <a:solidFill>
                <a:srgbClr val="FFFF00"/>
              </a:solidFill>
            </a:endParaRPr>
          </a:p>
        </p:txBody>
      </p:sp>
    </p:spTree>
  </p:cSld>
  <p:clrMapOvr>
    <a:masterClrMapping/>
  </p:clrMapOvr>
  <p:transition spd="slow">
    <p:wipe dir="d"/>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46.jpg"/>
          <p:cNvPicPr>
            <a:picLocks noChangeAspect="1"/>
          </p:cNvPicPr>
          <p:nvPr/>
        </p:nvPicPr>
        <p:blipFill>
          <a:blip r:embed="rId2" cstate="print"/>
          <a:stretch>
            <a:fillRect/>
          </a:stretch>
        </p:blipFill>
        <p:spPr>
          <a:xfrm>
            <a:off x="0" y="0"/>
            <a:ext cx="6715140" cy="6858000"/>
          </a:xfrm>
          <a:prstGeom prst="rect">
            <a:avLst/>
          </a:prstGeom>
        </p:spPr>
      </p:pic>
      <p:sp>
        <p:nvSpPr>
          <p:cNvPr id="3" name="TextBox 2"/>
          <p:cNvSpPr txBox="1"/>
          <p:nvPr/>
        </p:nvSpPr>
        <p:spPr>
          <a:xfrm>
            <a:off x="6715140" y="0"/>
            <a:ext cx="2428860" cy="6986528"/>
          </a:xfrm>
          <a:prstGeom prst="rect">
            <a:avLst/>
          </a:prstGeom>
          <a:solidFill>
            <a:srgbClr val="FFC000"/>
          </a:solidFill>
        </p:spPr>
        <p:txBody>
          <a:bodyPr wrap="square" rtlCol="0">
            <a:spAutoFit/>
          </a:bodyPr>
          <a:lstStyle/>
          <a:p>
            <a:pPr algn="r" rtl="1"/>
            <a:r>
              <a:rPr lang="ar-SY" sz="2800" b="1" dirty="0" smtClean="0">
                <a:solidFill>
                  <a:schemeClr val="accent2">
                    <a:lumMod val="50000"/>
                  </a:schemeClr>
                </a:solidFill>
              </a:rPr>
              <a:t>تتميز </a:t>
            </a:r>
            <a:r>
              <a:rPr lang="ar-SY" sz="2800" b="1" dirty="0" smtClean="0">
                <a:solidFill>
                  <a:schemeClr val="accent2">
                    <a:lumMod val="50000"/>
                  </a:schemeClr>
                </a:solidFill>
              </a:rPr>
              <a:t>هاتان </a:t>
            </a:r>
            <a:r>
              <a:rPr lang="ar-SY" sz="2800" b="1" dirty="0" smtClean="0">
                <a:solidFill>
                  <a:schemeClr val="accent2">
                    <a:lumMod val="50000"/>
                  </a:schemeClr>
                </a:solidFill>
              </a:rPr>
              <a:t>الايقونتان بالملاكين اللذين يقفان في أعلى الايقونة على اليسار واليمين وهما يحملان أدوات الآلام :“ </a:t>
            </a:r>
            <a:r>
              <a:rPr lang="ar-SY" sz="2800" b="1" dirty="0" smtClean="0">
                <a:solidFill>
                  <a:schemeClr val="accent2">
                    <a:lumMod val="50000"/>
                  </a:schemeClr>
                </a:solidFill>
              </a:rPr>
              <a:t>الصليب، </a:t>
            </a:r>
            <a:r>
              <a:rPr lang="ar-SY" sz="2800" b="1" smtClean="0">
                <a:solidFill>
                  <a:schemeClr val="accent2">
                    <a:lumMod val="50000"/>
                  </a:schemeClr>
                </a:solidFill>
              </a:rPr>
              <a:t>والحربة </a:t>
            </a:r>
            <a:r>
              <a:rPr lang="ar-SY" sz="2800" b="1" smtClean="0">
                <a:solidFill>
                  <a:schemeClr val="accent2">
                    <a:lumMod val="50000"/>
                  </a:schemeClr>
                </a:solidFill>
              </a:rPr>
              <a:t>، </a:t>
            </a:r>
            <a:r>
              <a:rPr lang="ar-SY" sz="2800" b="1" dirty="0" smtClean="0">
                <a:solidFill>
                  <a:schemeClr val="accent2">
                    <a:lumMod val="50000"/>
                  </a:schemeClr>
                </a:solidFill>
              </a:rPr>
              <a:t>والقصبة التي تحمل في طرفها اسفنجة مشربة بالخل </a:t>
            </a:r>
            <a:r>
              <a:rPr lang="ar-SY" sz="2800" b="1" dirty="0" smtClean="0">
                <a:solidFill>
                  <a:schemeClr val="accent2">
                    <a:lumMod val="50000"/>
                  </a:schemeClr>
                </a:solidFill>
              </a:rPr>
              <a:t>، </a:t>
            </a:r>
            <a:r>
              <a:rPr lang="ar-SY" sz="2800" b="1" dirty="0" smtClean="0">
                <a:solidFill>
                  <a:schemeClr val="accent2">
                    <a:lumMod val="50000"/>
                  </a:schemeClr>
                </a:solidFill>
              </a:rPr>
              <a:t>ان الوجه والعينين يعبروا عن آلام مريم التي تحس وتتوقع شهادة ابنها يسوع</a:t>
            </a:r>
            <a:endParaRPr lang="en-GB" sz="2800" b="1" dirty="0">
              <a:solidFill>
                <a:schemeClr val="accent2">
                  <a:lumMod val="50000"/>
                </a:schemeClr>
              </a:solidFill>
            </a:endParaRPr>
          </a:p>
        </p:txBody>
      </p:sp>
      <p:sp>
        <p:nvSpPr>
          <p:cNvPr id="4" name="TextBox 3"/>
          <p:cNvSpPr txBox="1"/>
          <p:nvPr/>
        </p:nvSpPr>
        <p:spPr>
          <a:xfrm>
            <a:off x="0" y="3643314"/>
            <a:ext cx="2428860" cy="1384995"/>
          </a:xfrm>
          <a:prstGeom prst="rect">
            <a:avLst/>
          </a:prstGeom>
          <a:noFill/>
        </p:spPr>
        <p:txBody>
          <a:bodyPr wrap="square" rtlCol="0">
            <a:spAutoFit/>
          </a:bodyPr>
          <a:lstStyle/>
          <a:p>
            <a:pPr algn="ctr"/>
            <a:r>
              <a:rPr lang="ar-SY" sz="2800" b="1" dirty="0" smtClean="0">
                <a:solidFill>
                  <a:schemeClr val="bg1"/>
                </a:solidFill>
              </a:rPr>
              <a:t>عذراء الآلام</a:t>
            </a:r>
          </a:p>
          <a:p>
            <a:pPr algn="ctr"/>
            <a:r>
              <a:rPr lang="ar-SY" sz="2800" b="1" dirty="0" smtClean="0">
                <a:solidFill>
                  <a:schemeClr val="bg1"/>
                </a:solidFill>
              </a:rPr>
              <a:t> روسيا</a:t>
            </a:r>
          </a:p>
          <a:p>
            <a:pPr algn="ctr"/>
            <a:r>
              <a:rPr lang="ar-SY" sz="2800" b="1" dirty="0" smtClean="0">
                <a:solidFill>
                  <a:schemeClr val="bg1"/>
                </a:solidFill>
              </a:rPr>
              <a:t>القرن السابع عشر </a:t>
            </a:r>
            <a:endParaRPr lang="en-GB" sz="2800" b="1" dirty="0">
              <a:solidFill>
                <a:schemeClr val="bg1"/>
              </a:solidFill>
            </a:endParaRPr>
          </a:p>
        </p:txBody>
      </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47.jpg"/>
          <p:cNvPicPr>
            <a:picLocks noChangeAspect="1"/>
          </p:cNvPicPr>
          <p:nvPr/>
        </p:nvPicPr>
        <p:blipFill>
          <a:blip r:embed="rId2" cstate="print"/>
          <a:stretch>
            <a:fillRect/>
          </a:stretch>
        </p:blipFill>
        <p:spPr>
          <a:xfrm>
            <a:off x="0" y="0"/>
            <a:ext cx="5929322" cy="6858000"/>
          </a:xfrm>
          <a:prstGeom prst="rect">
            <a:avLst/>
          </a:prstGeom>
        </p:spPr>
      </p:pic>
      <p:sp>
        <p:nvSpPr>
          <p:cNvPr id="3" name="TextBox 2"/>
          <p:cNvSpPr txBox="1"/>
          <p:nvPr/>
        </p:nvSpPr>
        <p:spPr>
          <a:xfrm>
            <a:off x="5929322" y="0"/>
            <a:ext cx="3214678" cy="6986528"/>
          </a:xfrm>
          <a:prstGeom prst="rect">
            <a:avLst/>
          </a:prstGeom>
          <a:solidFill>
            <a:schemeClr val="accent6">
              <a:lumMod val="75000"/>
            </a:schemeClr>
          </a:solidFill>
        </p:spPr>
        <p:txBody>
          <a:bodyPr wrap="square" rtlCol="0">
            <a:spAutoFit/>
          </a:bodyPr>
          <a:lstStyle/>
          <a:p>
            <a:pPr algn="r" rtl="1"/>
            <a:r>
              <a:rPr lang="ar-SY" sz="2800" b="1" dirty="0" smtClean="0"/>
              <a:t>في هذا النوع من الأيقونات لا تحمل مريم العذراء ابنها الطفل يسوع , بل انها ترفع ذراعيها المفتوحتين نحو السماء , فهي شفيعة للكنيسة ولرسل المسيح , ان مريم ليست الخلاص لكنها تقودنا نحو النبع. يمكننا أمام هذا النوع من الأيقونات أن نصلي , بشفاعة العذراء امنا, من أجلنا ومن أجل من نحب, أشخاص معروفين أو غير معروفين يواجهون محنة أو واقعين في خطر ما</a:t>
            </a:r>
            <a:r>
              <a:rPr lang="ar-SY" dirty="0" smtClean="0"/>
              <a:t>. </a:t>
            </a:r>
            <a:endParaRPr lang="en-GB" dirty="0"/>
          </a:p>
        </p:txBody>
      </p:sp>
      <p:sp>
        <p:nvSpPr>
          <p:cNvPr id="4" name="TextBox 3"/>
          <p:cNvSpPr txBox="1"/>
          <p:nvPr/>
        </p:nvSpPr>
        <p:spPr>
          <a:xfrm>
            <a:off x="3428992" y="3071810"/>
            <a:ext cx="2500330" cy="1384995"/>
          </a:xfrm>
          <a:prstGeom prst="rect">
            <a:avLst/>
          </a:prstGeom>
          <a:noFill/>
        </p:spPr>
        <p:txBody>
          <a:bodyPr wrap="square" rtlCol="0">
            <a:spAutoFit/>
          </a:bodyPr>
          <a:lstStyle/>
          <a:p>
            <a:pPr algn="ctr" rtl="1"/>
            <a:r>
              <a:rPr lang="ar-SY" sz="2800" b="1" dirty="0" smtClean="0"/>
              <a:t>أم الله وهي تصلي</a:t>
            </a:r>
          </a:p>
          <a:p>
            <a:pPr algn="ctr" rtl="1"/>
            <a:r>
              <a:rPr lang="ar-SY" sz="2800" b="1" dirty="0" smtClean="0"/>
              <a:t> المعلم دينيس موسكو 1503</a:t>
            </a:r>
            <a:endParaRPr lang="en-GB" sz="2800" b="1" dirty="0"/>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3000"/>
                                        <p:tgtEl>
                                          <p:spTgt spid="4"/>
                                        </p:tgtEl>
                                      </p:cBhvr>
                                    </p:animEffect>
                                    <p:anim calcmode="lin" valueType="num">
                                      <p:cBhvr>
                                        <p:cTn id="8" dur="3000" fill="hold"/>
                                        <p:tgtEl>
                                          <p:spTgt spid="4"/>
                                        </p:tgtEl>
                                        <p:attrNameLst>
                                          <p:attrName>ppt_x</p:attrName>
                                        </p:attrNameLst>
                                      </p:cBhvr>
                                      <p:tavLst>
                                        <p:tav tm="0">
                                          <p:val>
                                            <p:strVal val="#ppt_x"/>
                                          </p:val>
                                        </p:tav>
                                        <p:tav tm="100000">
                                          <p:val>
                                            <p:strVal val="#ppt_x"/>
                                          </p:val>
                                        </p:tav>
                                      </p:tavLst>
                                    </p:anim>
                                    <p:anim calcmode="lin" valueType="num">
                                      <p:cBhvr>
                                        <p:cTn id="9" dur="3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48.jpg"/>
          <p:cNvPicPr>
            <a:picLocks noChangeAspect="1"/>
          </p:cNvPicPr>
          <p:nvPr/>
        </p:nvPicPr>
        <p:blipFill>
          <a:blip r:embed="rId2" cstate="print"/>
          <a:stretch>
            <a:fillRect/>
          </a:stretch>
        </p:blipFill>
        <p:spPr>
          <a:xfrm>
            <a:off x="0" y="0"/>
            <a:ext cx="7500958" cy="6858000"/>
          </a:xfrm>
          <a:prstGeom prst="rect">
            <a:avLst/>
          </a:prstGeom>
        </p:spPr>
      </p:pic>
      <p:sp>
        <p:nvSpPr>
          <p:cNvPr id="5" name="Rectangle 4"/>
          <p:cNvSpPr/>
          <p:nvPr/>
        </p:nvSpPr>
        <p:spPr>
          <a:xfrm>
            <a:off x="7500958" y="0"/>
            <a:ext cx="1643042" cy="6858000"/>
          </a:xfrm>
          <a:prstGeom prst="rect">
            <a:avLst/>
          </a:prstGeom>
          <a:solidFill>
            <a:srgbClr val="FFC000"/>
          </a:solidFill>
        </p:spPr>
        <p:txBody>
          <a:bodyPr wrap="square">
            <a:spAutoFit/>
          </a:bodyPr>
          <a:lstStyle/>
          <a:p>
            <a:pPr algn="r" rtl="1"/>
            <a:endParaRPr lang="en-US" sz="3600" b="1" dirty="0" smtClean="0">
              <a:solidFill>
                <a:srgbClr val="FFFF00"/>
              </a:solidFill>
            </a:endParaRPr>
          </a:p>
          <a:p>
            <a:pPr algn="r" rtl="1"/>
            <a:endParaRPr lang="en-US" sz="3600" b="1" dirty="0" smtClean="0">
              <a:solidFill>
                <a:srgbClr val="FFFF00"/>
              </a:solidFill>
            </a:endParaRPr>
          </a:p>
          <a:p>
            <a:pPr algn="r" rtl="1"/>
            <a:endParaRPr lang="en-US" sz="3600" b="1" dirty="0" smtClean="0">
              <a:solidFill>
                <a:srgbClr val="FFFF00"/>
              </a:solidFill>
            </a:endParaRPr>
          </a:p>
          <a:p>
            <a:pPr algn="r" rtl="1"/>
            <a:endParaRPr lang="en-US" sz="3600" b="1" dirty="0" smtClean="0">
              <a:solidFill>
                <a:srgbClr val="FFFF00"/>
              </a:solidFill>
            </a:endParaRPr>
          </a:p>
          <a:p>
            <a:pPr algn="r" rtl="1"/>
            <a:r>
              <a:rPr lang="ar-SY" sz="3600" b="1" dirty="0" smtClean="0">
                <a:solidFill>
                  <a:schemeClr val="accent2">
                    <a:lumMod val="75000"/>
                  </a:schemeClr>
                </a:solidFill>
              </a:rPr>
              <a:t>ثيوفان اليوناني</a:t>
            </a:r>
          </a:p>
          <a:p>
            <a:pPr algn="r" rtl="1"/>
            <a:r>
              <a:rPr lang="ar-SY" sz="3600" b="1" dirty="0" smtClean="0">
                <a:solidFill>
                  <a:schemeClr val="accent2">
                    <a:lumMod val="75000"/>
                  </a:schemeClr>
                </a:solidFill>
              </a:rPr>
              <a:t> </a:t>
            </a:r>
          </a:p>
          <a:p>
            <a:pPr algn="r" rtl="1"/>
            <a:r>
              <a:rPr lang="ar-SY" sz="3600" b="1" dirty="0" smtClean="0">
                <a:solidFill>
                  <a:schemeClr val="accent2">
                    <a:lumMod val="75000"/>
                  </a:schemeClr>
                </a:solidFill>
              </a:rPr>
              <a:t>1405</a:t>
            </a:r>
            <a:endParaRPr lang="en-US" sz="3600" b="1" dirty="0" smtClean="0">
              <a:solidFill>
                <a:schemeClr val="accent2">
                  <a:lumMod val="75000"/>
                </a:schemeClr>
              </a:solidFill>
            </a:endParaRPr>
          </a:p>
          <a:p>
            <a:pPr algn="r" rtl="1"/>
            <a:endParaRPr lang="en-US" sz="3600" b="1" dirty="0" smtClean="0">
              <a:solidFill>
                <a:schemeClr val="accent2">
                  <a:lumMod val="75000"/>
                </a:schemeClr>
              </a:solidFill>
            </a:endParaRPr>
          </a:p>
          <a:p>
            <a:pPr algn="r" rtl="1"/>
            <a:endParaRPr lang="en-US" sz="3600" b="1" dirty="0" smtClean="0">
              <a:solidFill>
                <a:schemeClr val="accent2">
                  <a:lumMod val="75000"/>
                </a:schemeClr>
              </a:solidFill>
            </a:endParaRPr>
          </a:p>
          <a:p>
            <a:pPr algn="r" rtl="1"/>
            <a:endParaRPr lang="en-US" sz="3600" b="1" dirty="0" smtClean="0">
              <a:solidFill>
                <a:schemeClr val="accent2">
                  <a:lumMod val="75000"/>
                </a:schemeClr>
              </a:solidFill>
            </a:endParaRPr>
          </a:p>
          <a:p>
            <a:pPr algn="r" rtl="1"/>
            <a:endParaRPr lang="ar-SY" sz="3600" b="1" dirty="0" smtClean="0">
              <a:solidFill>
                <a:schemeClr val="accent2">
                  <a:lumMod val="75000"/>
                </a:schemeClr>
              </a:solidFill>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0" fill="hold"/>
                                        <p:tgtEl>
                                          <p:spTgt spid="5"/>
                                        </p:tgtEl>
                                        <p:attrNameLst>
                                          <p:attrName>ppt_x</p:attrName>
                                        </p:attrNameLst>
                                      </p:cBhvr>
                                      <p:tavLst>
                                        <p:tav tm="0">
                                          <p:val>
                                            <p:strVal val="#ppt_x"/>
                                          </p:val>
                                        </p:tav>
                                        <p:tav tm="100000">
                                          <p:val>
                                            <p:strVal val="#ppt_x"/>
                                          </p:val>
                                        </p:tav>
                                      </p:tavLst>
                                    </p:anim>
                                    <p:anim calcmode="lin" valueType="num">
                                      <p:cBhvr additive="base">
                                        <p:cTn id="8" dur="50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49.jpg"/>
          <p:cNvPicPr>
            <a:picLocks noChangeAspect="1"/>
          </p:cNvPicPr>
          <p:nvPr/>
        </p:nvPicPr>
        <p:blipFill>
          <a:blip r:embed="rId2" cstate="print"/>
          <a:stretch>
            <a:fillRect/>
          </a:stretch>
        </p:blipFill>
        <p:spPr>
          <a:xfrm>
            <a:off x="0" y="0"/>
            <a:ext cx="6929454" cy="6858000"/>
          </a:xfrm>
          <a:prstGeom prst="rect">
            <a:avLst/>
          </a:prstGeom>
        </p:spPr>
      </p:pic>
      <p:sp>
        <p:nvSpPr>
          <p:cNvPr id="3" name="Rectangle 2"/>
          <p:cNvSpPr/>
          <p:nvPr/>
        </p:nvSpPr>
        <p:spPr>
          <a:xfrm>
            <a:off x="6929454" y="0"/>
            <a:ext cx="2214546" cy="6863417"/>
          </a:xfrm>
          <a:prstGeom prst="rect">
            <a:avLst/>
          </a:prstGeom>
          <a:solidFill>
            <a:schemeClr val="accent2">
              <a:lumMod val="50000"/>
            </a:schemeClr>
          </a:solidFill>
        </p:spPr>
        <p:txBody>
          <a:bodyPr wrap="square">
            <a:spAutoFit/>
          </a:bodyPr>
          <a:lstStyle/>
          <a:p>
            <a:pPr algn="ctr"/>
            <a:endParaRPr lang="ar-SY" sz="4000" b="1" dirty="0" smtClean="0">
              <a:solidFill>
                <a:srgbClr val="FFFF00"/>
              </a:solidFill>
            </a:endParaRPr>
          </a:p>
          <a:p>
            <a:pPr algn="ctr"/>
            <a:endParaRPr lang="ar-SY" sz="4000" b="1" dirty="0" smtClean="0">
              <a:solidFill>
                <a:srgbClr val="FFFF00"/>
              </a:solidFill>
            </a:endParaRPr>
          </a:p>
          <a:p>
            <a:pPr algn="ctr"/>
            <a:r>
              <a:rPr lang="ar-SY" sz="4000" b="1" dirty="0" smtClean="0">
                <a:solidFill>
                  <a:srgbClr val="FFFF00"/>
                </a:solidFill>
              </a:rPr>
              <a:t>عذراء الآلام بيزنطية القرن </a:t>
            </a:r>
          </a:p>
          <a:p>
            <a:pPr algn="ctr" rtl="1"/>
            <a:r>
              <a:rPr lang="ar-SY" sz="4000" b="1" dirty="0" smtClean="0">
                <a:solidFill>
                  <a:srgbClr val="FFFF00"/>
                </a:solidFill>
              </a:rPr>
              <a:t>الثالث عشر والرابع عشر</a:t>
            </a:r>
          </a:p>
          <a:p>
            <a:pPr algn="r" rtl="1"/>
            <a:endParaRPr lang="ar-SY" sz="4000" b="1" dirty="0" smtClean="0">
              <a:solidFill>
                <a:srgbClr val="FFFF00"/>
              </a:solidFill>
            </a:endParaRPr>
          </a:p>
          <a:p>
            <a:pPr algn="ctr"/>
            <a:endParaRPr lang="ar-SY" sz="4000" b="1" dirty="0" smtClean="0">
              <a:solidFill>
                <a:srgbClr val="FFFF00"/>
              </a:solidFill>
            </a:endParaRPr>
          </a:p>
          <a:p>
            <a:pPr algn="ctr"/>
            <a:endParaRPr lang="ar-SY" sz="4000" b="1" dirty="0" smtClean="0">
              <a:solidFill>
                <a:srgbClr val="FFFF00"/>
              </a:solidFill>
            </a:endParaRPr>
          </a:p>
        </p:txBody>
      </p:sp>
    </p:spTree>
  </p:cSld>
  <p:clrMapOvr>
    <a:masterClrMapping/>
  </p:clrMapOvr>
  <p:transition spd="slow">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03.jpg"/>
          <p:cNvPicPr>
            <a:picLocks noChangeAspect="1"/>
          </p:cNvPicPr>
          <p:nvPr/>
        </p:nvPicPr>
        <p:blipFill>
          <a:blip r:embed="rId2" cstate="print"/>
          <a:stretch>
            <a:fillRect/>
          </a:stretch>
        </p:blipFill>
        <p:spPr>
          <a:xfrm>
            <a:off x="0" y="0"/>
            <a:ext cx="6858016" cy="6858000"/>
          </a:xfrm>
          <a:prstGeom prst="rect">
            <a:avLst/>
          </a:prstGeom>
        </p:spPr>
      </p:pic>
      <p:sp>
        <p:nvSpPr>
          <p:cNvPr id="3" name="TextBox 2"/>
          <p:cNvSpPr txBox="1"/>
          <p:nvPr/>
        </p:nvSpPr>
        <p:spPr>
          <a:xfrm>
            <a:off x="6858016" y="0"/>
            <a:ext cx="2285984" cy="6986528"/>
          </a:xfrm>
          <a:prstGeom prst="rect">
            <a:avLst/>
          </a:prstGeom>
          <a:solidFill>
            <a:srgbClr val="C00000"/>
          </a:solidFill>
        </p:spPr>
        <p:txBody>
          <a:bodyPr wrap="square" rtlCol="0">
            <a:spAutoFit/>
          </a:bodyPr>
          <a:lstStyle/>
          <a:p>
            <a:pPr algn="r" rtl="1"/>
            <a:r>
              <a:rPr lang="ar-SY" sz="2800" b="1" dirty="0" smtClean="0">
                <a:solidFill>
                  <a:srgbClr val="FFFF00"/>
                </a:solidFill>
              </a:rPr>
              <a:t>انه لمن المؤكد بأن الأيقونة هي دوما ملتقى لحقيقتين:</a:t>
            </a:r>
          </a:p>
          <a:p>
            <a:pPr algn="r" rtl="1"/>
            <a:r>
              <a:rPr lang="ar-SY" sz="2800" b="1" dirty="0" smtClean="0">
                <a:solidFill>
                  <a:srgbClr val="FFFF00"/>
                </a:solidFill>
              </a:rPr>
              <a:t>الحقيقة الارضية والحقيقة السماوية فعلى الصعيد الارضي , فان مريم العذراء قد ولدت في الناصرة في بيت فقير محفور بالصخر اما على الصعيد السماوي</a:t>
            </a:r>
          </a:p>
          <a:p>
            <a:pPr algn="r" rtl="1"/>
            <a:r>
              <a:rPr lang="ar-SY" sz="2800" b="1" dirty="0" smtClean="0">
                <a:solidFill>
                  <a:srgbClr val="FFFF00"/>
                </a:solidFill>
              </a:rPr>
              <a:t> فقد كانت ولادتها فرحا كبيرا</a:t>
            </a:r>
            <a:endParaRPr lang="en-GB" sz="2800" b="1" dirty="0">
              <a:solidFill>
                <a:srgbClr val="FFFF00"/>
              </a:solidFill>
            </a:endParaRPr>
          </a:p>
        </p:txBody>
      </p:sp>
      <p:sp>
        <p:nvSpPr>
          <p:cNvPr id="4" name="TextBox 3"/>
          <p:cNvSpPr txBox="1"/>
          <p:nvPr/>
        </p:nvSpPr>
        <p:spPr>
          <a:xfrm>
            <a:off x="1857356" y="3643314"/>
            <a:ext cx="3143272" cy="1200329"/>
          </a:xfrm>
          <a:prstGeom prst="rect">
            <a:avLst/>
          </a:prstGeom>
          <a:noFill/>
        </p:spPr>
        <p:txBody>
          <a:bodyPr wrap="square" rtlCol="0">
            <a:spAutoFit/>
          </a:bodyPr>
          <a:lstStyle/>
          <a:p>
            <a:pPr algn="ctr" rtl="1"/>
            <a:r>
              <a:rPr lang="ar-SY" sz="2400" b="1" dirty="0" smtClean="0">
                <a:solidFill>
                  <a:schemeClr val="bg1"/>
                </a:solidFill>
              </a:rPr>
              <a:t>ولادة العذراء </a:t>
            </a:r>
          </a:p>
          <a:p>
            <a:pPr algn="ctr" rtl="1"/>
            <a:r>
              <a:rPr lang="ar-SY" sz="2400" b="1" dirty="0" smtClean="0">
                <a:solidFill>
                  <a:schemeClr val="bg1"/>
                </a:solidFill>
              </a:rPr>
              <a:t>نوفغورود</a:t>
            </a:r>
            <a:endParaRPr lang="en-US" sz="2400" b="1" dirty="0" smtClean="0">
              <a:solidFill>
                <a:schemeClr val="bg1"/>
              </a:solidFill>
            </a:endParaRPr>
          </a:p>
          <a:p>
            <a:pPr algn="ctr" rtl="1"/>
            <a:r>
              <a:rPr lang="ar-SY" sz="2400" b="1" dirty="0" smtClean="0">
                <a:solidFill>
                  <a:schemeClr val="bg1"/>
                </a:solidFill>
              </a:rPr>
              <a:t> القرن الرابع عشر</a:t>
            </a:r>
            <a:endParaRPr lang="en-GB" sz="2400" b="1" dirty="0">
              <a:solidFill>
                <a:schemeClr val="bg1"/>
              </a:solidFill>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3000"/>
                                        <p:tgtEl>
                                          <p:spTgt spid="4"/>
                                        </p:tgtEl>
                                      </p:cBhvr>
                                    </p:animEffect>
                                    <p:anim calcmode="lin" valueType="num">
                                      <p:cBhvr>
                                        <p:cTn id="8" dur="3000" fill="hold"/>
                                        <p:tgtEl>
                                          <p:spTgt spid="4"/>
                                        </p:tgtEl>
                                        <p:attrNameLst>
                                          <p:attrName>ppt_x</p:attrName>
                                        </p:attrNameLst>
                                      </p:cBhvr>
                                      <p:tavLst>
                                        <p:tav tm="0">
                                          <p:val>
                                            <p:strVal val="#ppt_x"/>
                                          </p:val>
                                        </p:tav>
                                        <p:tav tm="100000">
                                          <p:val>
                                            <p:strVal val="#ppt_x"/>
                                          </p:val>
                                        </p:tav>
                                      </p:tavLst>
                                    </p:anim>
                                    <p:anim calcmode="lin" valueType="num">
                                      <p:cBhvr>
                                        <p:cTn id="9" dur="3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can0050.jpg"/>
          <p:cNvPicPr>
            <a:picLocks noChangeAspect="1"/>
          </p:cNvPicPr>
          <p:nvPr/>
        </p:nvPicPr>
        <p:blipFill>
          <a:blip r:embed="rId2" cstate="print"/>
          <a:stretch>
            <a:fillRect/>
          </a:stretch>
        </p:blipFill>
        <p:spPr>
          <a:xfrm>
            <a:off x="0" y="0"/>
            <a:ext cx="7072330" cy="6858000"/>
          </a:xfrm>
          <a:prstGeom prst="rect">
            <a:avLst/>
          </a:prstGeom>
        </p:spPr>
      </p:pic>
      <p:sp>
        <p:nvSpPr>
          <p:cNvPr id="5" name="TextBox 4"/>
          <p:cNvSpPr txBox="1"/>
          <p:nvPr/>
        </p:nvSpPr>
        <p:spPr>
          <a:xfrm>
            <a:off x="7072330" y="0"/>
            <a:ext cx="2071670" cy="6986528"/>
          </a:xfrm>
          <a:prstGeom prst="rect">
            <a:avLst/>
          </a:prstGeom>
          <a:solidFill>
            <a:schemeClr val="accent2">
              <a:lumMod val="50000"/>
            </a:schemeClr>
          </a:solidFill>
        </p:spPr>
        <p:txBody>
          <a:bodyPr wrap="square" rtlCol="0">
            <a:spAutoFit/>
          </a:bodyPr>
          <a:lstStyle/>
          <a:p>
            <a:pPr algn="r" rtl="1"/>
            <a:r>
              <a:rPr lang="ar-SY" sz="2800" b="1" dirty="0" smtClean="0">
                <a:solidFill>
                  <a:srgbClr val="FFFF00"/>
                </a:solidFill>
              </a:rPr>
              <a:t>بعد ان اتهينا من استعراض وجوه سيدتنا مريم , يمكننا ان ننضم للملائكة والقديسين الذين يحيطون بها بصفتها ”ملكة السماء“ فنشعر بذلك بفرح يسوع الظاهر في أيقونة نوم العذراء حين جاء ليأخذ أمه ليدخلها في مجده السماوي</a:t>
            </a:r>
            <a:r>
              <a:rPr lang="ar-SY" sz="2800" b="1" dirty="0" smtClean="0"/>
              <a:t>.</a:t>
            </a:r>
            <a:endParaRPr lang="en-GB" sz="2800" b="1" dirty="0"/>
          </a:p>
        </p:txBody>
      </p:sp>
      <p:sp>
        <p:nvSpPr>
          <p:cNvPr id="6" name="TextBox 5"/>
          <p:cNvSpPr txBox="1"/>
          <p:nvPr/>
        </p:nvSpPr>
        <p:spPr>
          <a:xfrm>
            <a:off x="2000232" y="3571876"/>
            <a:ext cx="2571768" cy="1200329"/>
          </a:xfrm>
          <a:prstGeom prst="rect">
            <a:avLst/>
          </a:prstGeom>
          <a:noFill/>
        </p:spPr>
        <p:txBody>
          <a:bodyPr wrap="square" rtlCol="0">
            <a:spAutoFit/>
          </a:bodyPr>
          <a:lstStyle/>
          <a:p>
            <a:pPr algn="ctr" rtl="1"/>
            <a:r>
              <a:rPr lang="ar-SY" sz="3600" b="1" dirty="0" smtClean="0"/>
              <a:t>الأيقونات </a:t>
            </a:r>
          </a:p>
          <a:p>
            <a:pPr algn="ctr" rtl="1"/>
            <a:r>
              <a:rPr lang="ar-SY" sz="3600" b="1" dirty="0" smtClean="0"/>
              <a:t>التي تمجد أم الله</a:t>
            </a:r>
            <a:endParaRPr lang="en-GB" sz="3600" b="1" dirty="0"/>
          </a:p>
        </p:txBody>
      </p:sp>
    </p:spTree>
  </p:cSld>
  <p:clrMapOvr>
    <a:masterClrMapping/>
  </p:clrMapOvr>
  <p:transition spd="slow">
    <p:wip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can0051.jpg"/>
          <p:cNvPicPr>
            <a:picLocks noChangeAspect="1"/>
          </p:cNvPicPr>
          <p:nvPr/>
        </p:nvPicPr>
        <p:blipFill>
          <a:blip r:embed="rId2" cstate="print"/>
          <a:stretch>
            <a:fillRect/>
          </a:stretch>
        </p:blipFill>
        <p:spPr>
          <a:xfrm>
            <a:off x="0" y="0"/>
            <a:ext cx="6858016" cy="6858000"/>
          </a:xfrm>
          <a:prstGeom prst="rect">
            <a:avLst/>
          </a:prstGeom>
        </p:spPr>
      </p:pic>
      <p:sp>
        <p:nvSpPr>
          <p:cNvPr id="4" name="TextBox 3"/>
          <p:cNvSpPr txBox="1"/>
          <p:nvPr/>
        </p:nvSpPr>
        <p:spPr>
          <a:xfrm>
            <a:off x="0" y="0"/>
            <a:ext cx="9144000" cy="369332"/>
          </a:xfrm>
          <a:prstGeom prst="rect">
            <a:avLst/>
          </a:prstGeom>
          <a:noFill/>
        </p:spPr>
        <p:txBody>
          <a:bodyPr wrap="square" rtlCol="0">
            <a:spAutoFit/>
          </a:bodyPr>
          <a:lstStyle/>
          <a:p>
            <a:pPr algn="ctr" rtl="1"/>
            <a:r>
              <a:rPr lang="ar-SY" dirty="0" smtClean="0"/>
              <a:t> </a:t>
            </a:r>
            <a:endParaRPr lang="en-GB" dirty="0"/>
          </a:p>
        </p:txBody>
      </p:sp>
      <p:sp>
        <p:nvSpPr>
          <p:cNvPr id="5" name="TextBox 4"/>
          <p:cNvSpPr txBox="1"/>
          <p:nvPr/>
        </p:nvSpPr>
        <p:spPr>
          <a:xfrm>
            <a:off x="6858016" y="0"/>
            <a:ext cx="2285984" cy="6863417"/>
          </a:xfrm>
          <a:prstGeom prst="rect">
            <a:avLst/>
          </a:prstGeom>
          <a:solidFill>
            <a:srgbClr val="92D050"/>
          </a:solidFill>
        </p:spPr>
        <p:txBody>
          <a:bodyPr wrap="square" rtlCol="0">
            <a:spAutoFit/>
          </a:bodyPr>
          <a:lstStyle/>
          <a:p>
            <a:pPr algn="ctr" rtl="1"/>
            <a:endParaRPr lang="ar-SY" sz="4800" b="1" dirty="0" smtClean="0">
              <a:solidFill>
                <a:srgbClr val="C00000"/>
              </a:solidFill>
            </a:endParaRPr>
          </a:p>
          <a:p>
            <a:pPr algn="ctr" rtl="1"/>
            <a:endParaRPr lang="ar-SY" sz="4800" b="1" dirty="0" smtClean="0">
              <a:solidFill>
                <a:srgbClr val="C00000"/>
              </a:solidFill>
            </a:endParaRPr>
          </a:p>
          <a:p>
            <a:pPr algn="ctr" rtl="1"/>
            <a:r>
              <a:rPr lang="ar-SY" sz="4800" b="1" dirty="0" smtClean="0">
                <a:solidFill>
                  <a:srgbClr val="C00000"/>
                </a:solidFill>
              </a:rPr>
              <a:t>الأيقونات التي تمجد</a:t>
            </a:r>
          </a:p>
          <a:p>
            <a:pPr algn="ctr" rtl="1"/>
            <a:r>
              <a:rPr lang="ar-SY" sz="4800" b="1" dirty="0" smtClean="0">
                <a:solidFill>
                  <a:srgbClr val="C00000"/>
                </a:solidFill>
              </a:rPr>
              <a:t> أم الله</a:t>
            </a:r>
          </a:p>
          <a:p>
            <a:pPr algn="ctr" rtl="1"/>
            <a:endParaRPr lang="ar-SY" sz="4000" b="1" dirty="0" smtClean="0">
              <a:solidFill>
                <a:srgbClr val="C00000"/>
              </a:solidFill>
            </a:endParaRPr>
          </a:p>
          <a:p>
            <a:pPr algn="ctr" rtl="1"/>
            <a:endParaRPr lang="ar-SY" sz="4000" b="1" dirty="0" smtClean="0">
              <a:solidFill>
                <a:srgbClr val="C00000"/>
              </a:solidFill>
            </a:endParaRPr>
          </a:p>
          <a:p>
            <a:pPr algn="ctr" rtl="1"/>
            <a:endParaRPr lang="ar-SY" sz="4000" b="1" dirty="0" smtClean="0">
              <a:solidFill>
                <a:srgbClr val="C00000"/>
              </a:solidFill>
            </a:endParaRPr>
          </a:p>
          <a:p>
            <a:pPr algn="ctr" rtl="1"/>
            <a:endParaRPr lang="ar-SY" sz="4000" b="1" dirty="0" smtClean="0">
              <a:solidFill>
                <a:srgbClr val="C00000"/>
              </a:solidFill>
            </a:endParaRPr>
          </a:p>
          <a:p>
            <a:pPr algn="ctr" rtl="1"/>
            <a:endParaRPr lang="en-GB" sz="4000" b="1" dirty="0">
              <a:solidFill>
                <a:srgbClr val="C00000"/>
              </a:solidFill>
            </a:endParaRPr>
          </a:p>
        </p:txBody>
      </p:sp>
    </p:spTree>
  </p:cSld>
  <p:clrMapOvr>
    <a:masterClrMapping/>
  </p:clrMapOvr>
  <p:transition spd="slow">
    <p:wip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52.jpg"/>
          <p:cNvPicPr>
            <a:picLocks noChangeAspect="1"/>
          </p:cNvPicPr>
          <p:nvPr/>
        </p:nvPicPr>
        <p:blipFill>
          <a:blip r:embed="rId2" cstate="print"/>
          <a:stretch>
            <a:fillRect/>
          </a:stretch>
        </p:blipFill>
        <p:spPr>
          <a:xfrm>
            <a:off x="0" y="0"/>
            <a:ext cx="6143636" cy="6858000"/>
          </a:xfrm>
          <a:prstGeom prst="rect">
            <a:avLst/>
          </a:prstGeom>
        </p:spPr>
      </p:pic>
      <p:sp>
        <p:nvSpPr>
          <p:cNvPr id="3" name="TextBox 2"/>
          <p:cNvSpPr txBox="1"/>
          <p:nvPr/>
        </p:nvSpPr>
        <p:spPr>
          <a:xfrm>
            <a:off x="6143636" y="0"/>
            <a:ext cx="3000364" cy="6986528"/>
          </a:xfrm>
          <a:prstGeom prst="rect">
            <a:avLst/>
          </a:prstGeom>
          <a:solidFill>
            <a:srgbClr val="FFFF00"/>
          </a:solidFill>
        </p:spPr>
        <p:txBody>
          <a:bodyPr wrap="square" rtlCol="0">
            <a:spAutoFit/>
          </a:bodyPr>
          <a:lstStyle/>
          <a:p>
            <a:pPr algn="r" rtl="1"/>
            <a:r>
              <a:rPr lang="ar-SY" sz="2800" b="1" dirty="0" smtClean="0">
                <a:solidFill>
                  <a:srgbClr val="002060"/>
                </a:solidFill>
              </a:rPr>
              <a:t>لننظر اخيرا الى أيقونة الثالوث الاقدس, فقد تحقق هدف حب الآب والابن والروح القدس باختيار المؤمنين لتلك التي تمثل بالنسبة لهم جمال الزهرة وام المسيح والخادمة المطيعة الجميلة والمكرمة, التي لا يماثلها أحد ” القديس ألفونس دو توليد عام 667 . فالمجد للآب والأبن والروح القدس الآن والى دهر الداهرين آمين. </a:t>
            </a:r>
            <a:endParaRPr lang="en-GB" sz="2800" b="1" dirty="0">
              <a:solidFill>
                <a:srgbClr val="002060"/>
              </a:solidFill>
            </a:endParaRPr>
          </a:p>
        </p:txBody>
      </p:sp>
      <p:sp>
        <p:nvSpPr>
          <p:cNvPr id="4" name="TextBox 3"/>
          <p:cNvSpPr txBox="1"/>
          <p:nvPr/>
        </p:nvSpPr>
        <p:spPr>
          <a:xfrm>
            <a:off x="642910" y="4000504"/>
            <a:ext cx="4143404" cy="1938992"/>
          </a:xfrm>
          <a:prstGeom prst="rect">
            <a:avLst/>
          </a:prstGeom>
          <a:noFill/>
        </p:spPr>
        <p:txBody>
          <a:bodyPr wrap="square" rtlCol="0">
            <a:spAutoFit/>
          </a:bodyPr>
          <a:lstStyle/>
          <a:p>
            <a:pPr algn="ctr" rtl="1"/>
            <a:r>
              <a:rPr lang="ar-SY" sz="4000" b="1" dirty="0" smtClean="0">
                <a:solidFill>
                  <a:srgbClr val="002060"/>
                </a:solidFill>
              </a:rPr>
              <a:t>الثالوث الاقدس</a:t>
            </a:r>
          </a:p>
          <a:p>
            <a:pPr algn="ctr" rtl="1"/>
            <a:r>
              <a:rPr lang="ar-SY" sz="4000" b="1" dirty="0" smtClean="0">
                <a:solidFill>
                  <a:srgbClr val="002060"/>
                </a:solidFill>
              </a:rPr>
              <a:t> أندريه روبليف</a:t>
            </a:r>
          </a:p>
          <a:p>
            <a:pPr algn="ctr" rtl="1"/>
            <a:r>
              <a:rPr lang="ar-SY" sz="4000" b="1" dirty="0" smtClean="0">
                <a:solidFill>
                  <a:srgbClr val="002060"/>
                </a:solidFill>
              </a:rPr>
              <a:t> روسيا 1430</a:t>
            </a:r>
            <a:endParaRPr lang="en-GB" sz="4000" b="1" dirty="0">
              <a:solidFill>
                <a:srgbClr val="002060"/>
              </a:solidFill>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0" fill="hold"/>
                                        <p:tgtEl>
                                          <p:spTgt spid="4"/>
                                        </p:tgtEl>
                                        <p:attrNameLst>
                                          <p:attrName>ppt_x</p:attrName>
                                        </p:attrNameLst>
                                      </p:cBhvr>
                                      <p:tavLst>
                                        <p:tav tm="0">
                                          <p:val>
                                            <p:strVal val="#ppt_x-.2"/>
                                          </p:val>
                                        </p:tav>
                                        <p:tav tm="100000">
                                          <p:val>
                                            <p:strVal val="#ppt_x"/>
                                          </p:val>
                                        </p:tav>
                                      </p:tavLst>
                                    </p:anim>
                                    <p:anim calcmode="lin" valueType="num">
                                      <p:cBhvr>
                                        <p:cTn id="8" dur="5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9" dur="5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ame 4"/>
          <p:cNvSpPr/>
          <p:nvPr/>
        </p:nvSpPr>
        <p:spPr>
          <a:xfrm>
            <a:off x="0" y="0"/>
            <a:ext cx="9144000" cy="6858000"/>
          </a:xfrm>
          <a:prstGeom prst="fram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sp>
        <p:nvSpPr>
          <p:cNvPr id="6" name="Rectangle 5"/>
          <p:cNvSpPr/>
          <p:nvPr/>
        </p:nvSpPr>
        <p:spPr>
          <a:xfrm>
            <a:off x="857224" y="1142984"/>
            <a:ext cx="7429552" cy="4857784"/>
          </a:xfrm>
          <a:prstGeom prst="rect">
            <a:avLst/>
          </a:prstGeom>
        </p:spPr>
        <p:txBody>
          <a:bodyPr wrap="square">
            <a:spAutoFit/>
          </a:bodyPr>
          <a:lstStyle/>
          <a:p>
            <a:pPr algn="r"/>
            <a:r>
              <a:rPr lang="ar-SY" sz="2800" b="1" dirty="0" smtClean="0"/>
              <a:t>السلام عليك يا ممتلئة نعمة ! فقد انتهت اللعنة وتبدد الفساد , انتهى الحزن وأزهر الفرح وأصبحت السعادة التي تكلم عنها الأنبياء حقيقة واقعة. لقد ذكرك الروح القدس مسبقا على لسان النبي أشعياء“ ها ان العذراء تحبل وتلد ابنا“ </a:t>
            </a:r>
          </a:p>
          <a:p>
            <a:pPr algn="r" rtl="1"/>
            <a:r>
              <a:rPr lang="ar-SY" sz="2800" b="1" dirty="0" smtClean="0"/>
              <a:t> هذه العذراء هي أنت فكوني مباركة بين النساء ! لأنك رفعت فوق كل العذارى, لأنك كنت جديرة بحمل  الرب يسوع الذي لا يستطيع شيء في العالم أن يحتويه, ولأنك أصبحت المكان الذي تحقق فيه الخلاص والذي ولد فيه الملك , ولأنك أصبحت في نظرنا الكنز اللؤلؤة الروحية, فكوني مباركة بين كل النساء .</a:t>
            </a:r>
          </a:p>
          <a:p>
            <a:pPr algn="r" rtl="1"/>
            <a:endParaRPr lang="ar-SY" sz="2800" b="1" dirty="0" smtClean="0"/>
          </a:p>
          <a:p>
            <a:pPr rtl="1"/>
            <a:r>
              <a:rPr lang="ar-SY" sz="2400" b="1" dirty="0" smtClean="0"/>
              <a:t>القديس غريغوريوس النيصي 395 م.</a:t>
            </a:r>
            <a:endParaRPr lang="en-GB" sz="2400" dirty="0"/>
          </a:p>
        </p:txBody>
      </p:sp>
      <p:sp>
        <p:nvSpPr>
          <p:cNvPr id="7" name="TextBox 6"/>
          <p:cNvSpPr txBox="1"/>
          <p:nvPr/>
        </p:nvSpPr>
        <p:spPr>
          <a:xfrm>
            <a:off x="1643042" y="0"/>
            <a:ext cx="5500726" cy="646331"/>
          </a:xfrm>
          <a:prstGeom prst="rect">
            <a:avLst/>
          </a:prstGeom>
          <a:noFill/>
        </p:spPr>
        <p:txBody>
          <a:bodyPr wrap="square" rtlCol="0">
            <a:spAutoFit/>
          </a:bodyPr>
          <a:lstStyle/>
          <a:p>
            <a:pPr algn="ctr" rtl="1"/>
            <a:r>
              <a:rPr lang="ar-SY" sz="3600" b="1" dirty="0" smtClean="0">
                <a:solidFill>
                  <a:schemeClr val="bg1"/>
                </a:solidFill>
              </a:rPr>
              <a:t>صلاة لوالدة الاله</a:t>
            </a:r>
            <a:endParaRPr lang="en-GB" sz="3600" b="1" dirty="0">
              <a:solidFill>
                <a:schemeClr val="bg1"/>
              </a:solidFill>
            </a:endParaRPr>
          </a:p>
        </p:txBody>
      </p:sp>
    </p:spTree>
  </p:cSld>
  <p:clrMapOvr>
    <a:masterClrMapping/>
  </p:clrMapOvr>
  <p:transition spd="slow">
    <p:zoom/>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04.jpg"/>
          <p:cNvPicPr>
            <a:picLocks noChangeAspect="1"/>
          </p:cNvPicPr>
          <p:nvPr/>
        </p:nvPicPr>
        <p:blipFill>
          <a:blip r:embed="rId2" cstate="print"/>
          <a:stretch>
            <a:fillRect/>
          </a:stretch>
        </p:blipFill>
        <p:spPr>
          <a:xfrm>
            <a:off x="0" y="0"/>
            <a:ext cx="6500826" cy="6858000"/>
          </a:xfrm>
          <a:prstGeom prst="rect">
            <a:avLst/>
          </a:prstGeom>
        </p:spPr>
      </p:pic>
      <p:sp>
        <p:nvSpPr>
          <p:cNvPr id="3" name="TextBox 2"/>
          <p:cNvSpPr txBox="1"/>
          <p:nvPr/>
        </p:nvSpPr>
        <p:spPr>
          <a:xfrm>
            <a:off x="6500826" y="0"/>
            <a:ext cx="2643174" cy="6986528"/>
          </a:xfrm>
          <a:prstGeom prst="rect">
            <a:avLst/>
          </a:prstGeom>
          <a:solidFill>
            <a:srgbClr val="FFFF00"/>
          </a:solidFill>
        </p:spPr>
        <p:txBody>
          <a:bodyPr wrap="square" rtlCol="0">
            <a:spAutoFit/>
          </a:bodyPr>
          <a:lstStyle/>
          <a:p>
            <a:pPr algn="r" rtl="1"/>
            <a:r>
              <a:rPr lang="ar-SY" sz="2800" b="1" dirty="0" smtClean="0">
                <a:solidFill>
                  <a:srgbClr val="C00000"/>
                </a:solidFill>
              </a:rPr>
              <a:t>ان الايقونة تعبر بقوة عن هاتين الحقيقتين , فحنة ويواكيم شخصين متدينين ولديهما رؤية لما بعد الأفق. أما معظم الايقونات التي تصور ولادة مريم فنرى حنة ويواكيم وهما يغسلان الطفلة التي تبدو كسائر الاطفال فهي حواء الجديدة المولودة من رجل وامرأة. اننا نحتفل بهذا العيد في التاسع من ايلول من كل عام.</a:t>
            </a:r>
            <a:endParaRPr lang="en-GB" sz="2800" b="1" dirty="0">
              <a:solidFill>
                <a:srgbClr val="C00000"/>
              </a:solidFill>
            </a:endParaRPr>
          </a:p>
        </p:txBody>
      </p:sp>
    </p:spTree>
  </p:cSld>
  <p:clrMapOvr>
    <a:masterClrMapping/>
  </p:clrMapOvr>
  <p:transition spd="slow">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05.jpg"/>
          <p:cNvPicPr>
            <a:picLocks noChangeAspect="1"/>
          </p:cNvPicPr>
          <p:nvPr/>
        </p:nvPicPr>
        <p:blipFill>
          <a:blip r:embed="rId2" cstate="print"/>
          <a:stretch>
            <a:fillRect/>
          </a:stretch>
        </p:blipFill>
        <p:spPr>
          <a:xfrm>
            <a:off x="0" y="0"/>
            <a:ext cx="7072330" cy="6858000"/>
          </a:xfrm>
          <a:prstGeom prst="rect">
            <a:avLst/>
          </a:prstGeom>
        </p:spPr>
      </p:pic>
      <p:sp>
        <p:nvSpPr>
          <p:cNvPr id="3" name="TextBox 2"/>
          <p:cNvSpPr txBox="1"/>
          <p:nvPr/>
        </p:nvSpPr>
        <p:spPr>
          <a:xfrm>
            <a:off x="7072330" y="0"/>
            <a:ext cx="2071670" cy="6986528"/>
          </a:xfrm>
          <a:prstGeom prst="rect">
            <a:avLst/>
          </a:prstGeom>
          <a:solidFill>
            <a:srgbClr val="C00000"/>
          </a:solidFill>
        </p:spPr>
        <p:txBody>
          <a:bodyPr wrap="square" rtlCol="0">
            <a:spAutoFit/>
          </a:bodyPr>
          <a:lstStyle/>
          <a:p>
            <a:pPr algn="r" rtl="1"/>
            <a:r>
              <a:rPr lang="ar-SY" sz="2800" b="1" dirty="0" smtClean="0">
                <a:solidFill>
                  <a:schemeClr val="bg1"/>
                </a:solidFill>
              </a:rPr>
              <a:t>تقول لنا التقاليد بأن يواكيم وحنة قد قدما ابنتهما مريم الى الهيكل وهي في 12 من عمرها , تحتفل الكنيسة بهذا العيد في 21 من تشرين الاول من كل عام. وتدعونا هذه الايقونة لتجديد تكريس انفسنا لله على غرار مريم.</a:t>
            </a:r>
          </a:p>
          <a:p>
            <a:pPr algn="r" rtl="1"/>
            <a:endParaRPr lang="en-GB" sz="2800" b="1" dirty="0">
              <a:solidFill>
                <a:schemeClr val="bg1"/>
              </a:solidFill>
            </a:endParaRPr>
          </a:p>
        </p:txBody>
      </p:sp>
      <p:sp>
        <p:nvSpPr>
          <p:cNvPr id="4" name="TextBox 3"/>
          <p:cNvSpPr txBox="1"/>
          <p:nvPr/>
        </p:nvSpPr>
        <p:spPr>
          <a:xfrm>
            <a:off x="428596" y="428604"/>
            <a:ext cx="3643338" cy="954107"/>
          </a:xfrm>
          <a:prstGeom prst="rect">
            <a:avLst/>
          </a:prstGeom>
          <a:noFill/>
        </p:spPr>
        <p:txBody>
          <a:bodyPr wrap="square" rtlCol="0">
            <a:spAutoFit/>
          </a:bodyPr>
          <a:lstStyle/>
          <a:p>
            <a:pPr algn="ctr" rtl="1"/>
            <a:r>
              <a:rPr lang="ar-SY" sz="2800" b="1" dirty="0" smtClean="0"/>
              <a:t>تقديم مريم الى الهيكل </a:t>
            </a:r>
          </a:p>
          <a:p>
            <a:pPr algn="ctr" rtl="1"/>
            <a:r>
              <a:rPr lang="ar-SY" sz="2800" b="1" dirty="0" smtClean="0"/>
              <a:t>القرن الخامس عشر</a:t>
            </a:r>
            <a:endParaRPr lang="en-GB" sz="2800" b="1" dirty="0"/>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3000"/>
                                        <p:tgtEl>
                                          <p:spTgt spid="4"/>
                                        </p:tgtEl>
                                      </p:cBhvr>
                                    </p:animEffect>
                                    <p:anim calcmode="lin" valueType="num">
                                      <p:cBhvr>
                                        <p:cTn id="8" dur="3000" fill="hold"/>
                                        <p:tgtEl>
                                          <p:spTgt spid="4"/>
                                        </p:tgtEl>
                                        <p:attrNameLst>
                                          <p:attrName>ppt_x</p:attrName>
                                        </p:attrNameLst>
                                      </p:cBhvr>
                                      <p:tavLst>
                                        <p:tav tm="0">
                                          <p:val>
                                            <p:strVal val="#ppt_x"/>
                                          </p:val>
                                        </p:tav>
                                        <p:tav tm="100000">
                                          <p:val>
                                            <p:strVal val="#ppt_x"/>
                                          </p:val>
                                        </p:tav>
                                      </p:tavLst>
                                    </p:anim>
                                    <p:anim calcmode="lin" valueType="num">
                                      <p:cBhvr>
                                        <p:cTn id="9" dur="3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06.jpg"/>
          <p:cNvPicPr>
            <a:picLocks noChangeAspect="1"/>
          </p:cNvPicPr>
          <p:nvPr/>
        </p:nvPicPr>
        <p:blipFill>
          <a:blip r:embed="rId2" cstate="print"/>
          <a:stretch>
            <a:fillRect/>
          </a:stretch>
        </p:blipFill>
        <p:spPr>
          <a:xfrm>
            <a:off x="0" y="0"/>
            <a:ext cx="6215074" cy="6858000"/>
          </a:xfrm>
          <a:prstGeom prst="rect">
            <a:avLst/>
          </a:prstGeom>
        </p:spPr>
      </p:pic>
      <p:sp>
        <p:nvSpPr>
          <p:cNvPr id="3" name="TextBox 2"/>
          <p:cNvSpPr txBox="1"/>
          <p:nvPr/>
        </p:nvSpPr>
        <p:spPr>
          <a:xfrm>
            <a:off x="6215074" y="0"/>
            <a:ext cx="2928926" cy="6858000"/>
          </a:xfrm>
          <a:prstGeom prst="rect">
            <a:avLst/>
          </a:prstGeom>
          <a:solidFill>
            <a:srgbClr val="FFC000"/>
          </a:solidFill>
        </p:spPr>
        <p:txBody>
          <a:bodyPr wrap="square" rtlCol="0">
            <a:spAutoFit/>
          </a:bodyPr>
          <a:lstStyle/>
          <a:p>
            <a:pPr algn="r" rtl="1"/>
            <a:r>
              <a:rPr lang="ar-SY" sz="2400" b="1" dirty="0" smtClean="0">
                <a:solidFill>
                  <a:schemeClr val="accent2">
                    <a:lumMod val="50000"/>
                  </a:schemeClr>
                </a:solidFill>
              </a:rPr>
              <a:t>ان الاشعة الثلاث التي تهبط على مريم ترمز للثالوث الاقدس الذي يدعونا دوما للمحبة, اما النور فيعني التقاء السماء بالارض فهو يأتي من الله , أما الملاك فثيابه تشع بالنور الالهي آتيا من السماء ويده مبسوطة معبرة عن قوة مهمته, كما هي الكلمات التي ينطق بها:“ افرحي أيتها الممتلئة نعمة الرب معك ستحملين وتلدين ابنا وتسمينه يسوع , فلا شيئ مستحيل عند الله“. أما مريم فعمق موقفها واضح وهي مستسلمة تماما لمشيئة الله كما ابنها في جتسماني.</a:t>
            </a:r>
            <a:endParaRPr lang="en-GB" sz="2400" b="1" dirty="0">
              <a:solidFill>
                <a:schemeClr val="accent2">
                  <a:lumMod val="50000"/>
                </a:schemeClr>
              </a:solidFill>
            </a:endParaRPr>
          </a:p>
        </p:txBody>
      </p:sp>
      <p:sp>
        <p:nvSpPr>
          <p:cNvPr id="4" name="TextBox 3"/>
          <p:cNvSpPr txBox="1"/>
          <p:nvPr/>
        </p:nvSpPr>
        <p:spPr>
          <a:xfrm>
            <a:off x="2071670" y="3929066"/>
            <a:ext cx="2857520" cy="954107"/>
          </a:xfrm>
          <a:prstGeom prst="rect">
            <a:avLst/>
          </a:prstGeom>
          <a:noFill/>
        </p:spPr>
        <p:txBody>
          <a:bodyPr wrap="square" rtlCol="0">
            <a:spAutoFit/>
          </a:bodyPr>
          <a:lstStyle/>
          <a:p>
            <a:pPr algn="ctr" rtl="1"/>
            <a:r>
              <a:rPr lang="ar-SY" sz="2800" b="1" dirty="0" smtClean="0">
                <a:solidFill>
                  <a:schemeClr val="accent2">
                    <a:lumMod val="50000"/>
                  </a:schemeClr>
                </a:solidFill>
              </a:rPr>
              <a:t>البشارة </a:t>
            </a:r>
          </a:p>
          <a:p>
            <a:pPr algn="ctr" rtl="1"/>
            <a:r>
              <a:rPr lang="ar-SY" sz="2800" b="1" dirty="0" smtClean="0">
                <a:solidFill>
                  <a:schemeClr val="accent2">
                    <a:lumMod val="50000"/>
                  </a:schemeClr>
                </a:solidFill>
              </a:rPr>
              <a:t>القرن السابع عشر</a:t>
            </a:r>
            <a:endParaRPr lang="en-GB" sz="2800" b="1" dirty="0">
              <a:solidFill>
                <a:schemeClr val="accent2">
                  <a:lumMod val="50000"/>
                </a:schemeClr>
              </a:solidFill>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3000"/>
                                        <p:tgtEl>
                                          <p:spTgt spid="4">
                                            <p:txEl>
                                              <p:pRg st="0" end="0"/>
                                            </p:txEl>
                                          </p:spTgt>
                                        </p:tgtEl>
                                      </p:cBhvr>
                                    </p:animEffect>
                                    <p:anim calcmode="lin" valueType="num">
                                      <p:cBhvr>
                                        <p:cTn id="8" dur="3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3000" fill="hold"/>
                                        <p:tgtEl>
                                          <p:spTgt spid="4">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3000"/>
                                        <p:tgtEl>
                                          <p:spTgt spid="4">
                                            <p:txEl>
                                              <p:pRg st="1" end="1"/>
                                            </p:txEl>
                                          </p:spTgt>
                                        </p:tgtEl>
                                      </p:cBhvr>
                                    </p:animEffect>
                                    <p:anim calcmode="lin" valueType="num">
                                      <p:cBhvr>
                                        <p:cTn id="13" dur="3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14" dur="3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07.jpg"/>
          <p:cNvPicPr>
            <a:picLocks noChangeAspect="1"/>
          </p:cNvPicPr>
          <p:nvPr/>
        </p:nvPicPr>
        <p:blipFill>
          <a:blip r:embed="rId2" cstate="print"/>
          <a:stretch>
            <a:fillRect/>
          </a:stretch>
        </p:blipFill>
        <p:spPr>
          <a:xfrm>
            <a:off x="0" y="0"/>
            <a:ext cx="5143504" cy="6858000"/>
          </a:xfrm>
          <a:prstGeom prst="rect">
            <a:avLst/>
          </a:prstGeom>
        </p:spPr>
      </p:pic>
      <p:sp>
        <p:nvSpPr>
          <p:cNvPr id="3" name="TextBox 2"/>
          <p:cNvSpPr txBox="1"/>
          <p:nvPr/>
        </p:nvSpPr>
        <p:spPr>
          <a:xfrm>
            <a:off x="6143636" y="285728"/>
            <a:ext cx="3000364" cy="369332"/>
          </a:xfrm>
          <a:prstGeom prst="rect">
            <a:avLst/>
          </a:prstGeom>
          <a:noFill/>
        </p:spPr>
        <p:txBody>
          <a:bodyPr wrap="square" rtlCol="0">
            <a:spAutoFit/>
          </a:bodyPr>
          <a:lstStyle/>
          <a:p>
            <a:endParaRPr lang="en-GB" dirty="0"/>
          </a:p>
        </p:txBody>
      </p:sp>
      <p:sp>
        <p:nvSpPr>
          <p:cNvPr id="4" name="TextBox 3"/>
          <p:cNvSpPr txBox="1"/>
          <p:nvPr/>
        </p:nvSpPr>
        <p:spPr>
          <a:xfrm>
            <a:off x="5143504" y="0"/>
            <a:ext cx="4000496" cy="6858000"/>
          </a:xfrm>
          <a:prstGeom prst="rect">
            <a:avLst/>
          </a:prstGeom>
          <a:solidFill>
            <a:srgbClr val="C00000"/>
          </a:solidFill>
        </p:spPr>
        <p:txBody>
          <a:bodyPr wrap="square" rtlCol="0">
            <a:spAutoFit/>
          </a:bodyPr>
          <a:lstStyle/>
          <a:p>
            <a:pPr algn="r" rtl="1"/>
            <a:r>
              <a:rPr lang="ar-SY" sz="2400" b="1" dirty="0" smtClean="0">
                <a:solidFill>
                  <a:schemeClr val="bg1"/>
                </a:solidFill>
              </a:rPr>
              <a:t>هنا ايضا تلتقي السماء بالارض , فالزيارة في نظر البشر عبارة عن فتاة تزور قريبتها التي تنتظر مولود, أما النظرة الالهية فهي أن أم الله تزور اليصابات الحامل بالرغم من كبر سنها وهذا ما يقودنا الى سر الخلاص فقد اختار الله هاتين المرأتين ليغير وجه العالم.اليصابات في الجانب الايسر من الايقونة ممتلئة من الروح القدس تتعرف على ام الله من خلال الجنين الذي ارتكض في بطنها فتأثرت وصرخت بأعلى صوتها:“ مباركة انت في النساء ومباركة ثمرة بطنك“. أما مريم في الجانب الايمن من الايقونة وعلى جبهتها وكتفيها نجوم للدلالة على علو مركزها فقد حيت مريم بتواضع وكان جوابها نشيد مستلهما من الروح القدس :“ تعظم نفسي الرب</a:t>
            </a:r>
            <a:endParaRPr lang="en-GB" sz="2400" b="1" dirty="0">
              <a:solidFill>
                <a:schemeClr val="bg1"/>
              </a:solidFill>
            </a:endParaRPr>
          </a:p>
        </p:txBody>
      </p:sp>
      <p:sp>
        <p:nvSpPr>
          <p:cNvPr id="5" name="TextBox 4"/>
          <p:cNvSpPr txBox="1"/>
          <p:nvPr/>
        </p:nvSpPr>
        <p:spPr>
          <a:xfrm>
            <a:off x="0" y="2643182"/>
            <a:ext cx="2357422" cy="1200329"/>
          </a:xfrm>
          <a:prstGeom prst="rect">
            <a:avLst/>
          </a:prstGeom>
          <a:noFill/>
        </p:spPr>
        <p:txBody>
          <a:bodyPr wrap="square" rtlCol="0">
            <a:spAutoFit/>
          </a:bodyPr>
          <a:lstStyle/>
          <a:p>
            <a:pPr algn="ctr" rtl="1"/>
            <a:r>
              <a:rPr lang="ar-SY" sz="2400" b="1" dirty="0" smtClean="0">
                <a:solidFill>
                  <a:schemeClr val="bg1"/>
                </a:solidFill>
              </a:rPr>
              <a:t>الزيارة </a:t>
            </a:r>
          </a:p>
          <a:p>
            <a:pPr algn="ctr" rtl="1"/>
            <a:r>
              <a:rPr lang="ar-SY" sz="2400" b="1" dirty="0" smtClean="0">
                <a:solidFill>
                  <a:schemeClr val="bg1"/>
                </a:solidFill>
              </a:rPr>
              <a:t>(دير اوبازين)</a:t>
            </a:r>
          </a:p>
          <a:p>
            <a:pPr algn="ctr" rtl="1"/>
            <a:r>
              <a:rPr lang="ar-SY" sz="2400" b="1" dirty="0" smtClean="0">
                <a:solidFill>
                  <a:schemeClr val="bg1"/>
                </a:solidFill>
              </a:rPr>
              <a:t> القرن 20</a:t>
            </a:r>
            <a:endParaRPr lang="en-GB" sz="2400" b="1" dirty="0">
              <a:solidFill>
                <a:schemeClr val="bg1"/>
              </a:solidFill>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3000"/>
                                        <p:tgtEl>
                                          <p:spTgt spid="5"/>
                                        </p:tgtEl>
                                      </p:cBhvr>
                                    </p:animEffect>
                                    <p:anim calcmode="lin" valueType="num">
                                      <p:cBhvr>
                                        <p:cTn id="8" dur="3000" fill="hold"/>
                                        <p:tgtEl>
                                          <p:spTgt spid="5"/>
                                        </p:tgtEl>
                                        <p:attrNameLst>
                                          <p:attrName>ppt_x</p:attrName>
                                        </p:attrNameLst>
                                      </p:cBhvr>
                                      <p:tavLst>
                                        <p:tav tm="0">
                                          <p:val>
                                            <p:strVal val="#ppt_x"/>
                                          </p:val>
                                        </p:tav>
                                        <p:tav tm="100000">
                                          <p:val>
                                            <p:strVal val="#ppt_x"/>
                                          </p:val>
                                        </p:tav>
                                      </p:tavLst>
                                    </p:anim>
                                    <p:anim calcmode="lin" valueType="num">
                                      <p:cBhvr>
                                        <p:cTn id="9" dur="3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2600</TotalTime>
  <Words>2434</Words>
  <Application>Microsoft Office PowerPoint</Application>
  <PresentationFormat>On-screen Show (4:3)</PresentationFormat>
  <Paragraphs>249</Paragraphs>
  <Slides>53</Slides>
  <Notes>0</Notes>
  <HiddenSlides>0</HiddenSlides>
  <MMClips>0</MMClips>
  <ScaleCrop>false</ScaleCrop>
  <HeadingPairs>
    <vt:vector size="4" baseType="variant">
      <vt:variant>
        <vt:lpstr>Theme</vt:lpstr>
      </vt:variant>
      <vt:variant>
        <vt:i4>1</vt:i4>
      </vt:variant>
      <vt:variant>
        <vt:lpstr>Slide Titles</vt:lpstr>
      </vt:variant>
      <vt:variant>
        <vt:i4>53</vt:i4>
      </vt:variant>
    </vt:vector>
  </HeadingPairs>
  <TitlesOfParts>
    <vt:vector size="54"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Computer</dc:creator>
  <cp:lastModifiedBy>HANANIA FMM</cp:lastModifiedBy>
  <cp:revision>13</cp:revision>
  <dcterms:created xsi:type="dcterms:W3CDTF">2013-11-29T21:47:06Z</dcterms:created>
  <dcterms:modified xsi:type="dcterms:W3CDTF">2015-01-07T06:10:46Z</dcterms:modified>
</cp:coreProperties>
</file>