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317" r:id="rId2"/>
    <p:sldId id="320" r:id="rId3"/>
    <p:sldId id="321" r:id="rId4"/>
    <p:sldId id="258" r:id="rId5"/>
    <p:sldId id="322" r:id="rId6"/>
    <p:sldId id="259" r:id="rId7"/>
    <p:sldId id="261" r:id="rId8"/>
    <p:sldId id="262" r:id="rId9"/>
    <p:sldId id="263" r:id="rId10"/>
    <p:sldId id="264" r:id="rId11"/>
    <p:sldId id="265"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1" r:id="rId26"/>
    <p:sldId id="323" r:id="rId27"/>
    <p:sldId id="280" r:id="rId28"/>
    <p:sldId id="283" r:id="rId29"/>
    <p:sldId id="324" r:id="rId30"/>
    <p:sldId id="284" r:id="rId31"/>
    <p:sldId id="285" r:id="rId32"/>
    <p:sldId id="286" r:id="rId33"/>
    <p:sldId id="287" r:id="rId34"/>
    <p:sldId id="288" r:id="rId35"/>
    <p:sldId id="289" r:id="rId36"/>
    <p:sldId id="326" r:id="rId37"/>
    <p:sldId id="291" r:id="rId38"/>
    <p:sldId id="290" r:id="rId39"/>
    <p:sldId id="293" r:id="rId40"/>
    <p:sldId id="292" r:id="rId41"/>
    <p:sldId id="325" r:id="rId42"/>
    <p:sldId id="294" r:id="rId43"/>
    <p:sldId id="295" r:id="rId44"/>
    <p:sldId id="297" r:id="rId45"/>
    <p:sldId id="298" r:id="rId46"/>
    <p:sldId id="299" r:id="rId47"/>
    <p:sldId id="301" r:id="rId48"/>
    <p:sldId id="300" r:id="rId49"/>
    <p:sldId id="304" r:id="rId50"/>
    <p:sldId id="305" r:id="rId51"/>
    <p:sldId id="303" r:id="rId52"/>
    <p:sldId id="306" r:id="rId53"/>
    <p:sldId id="319" r:id="rId54"/>
    <p:sldId id="308" r:id="rId55"/>
  </p:sldIdLst>
  <p:sldSz cx="9144000" cy="6858000" type="screen4x3"/>
  <p:notesSz cx="6858000" cy="9144000"/>
  <p:defaultTextStyle>
    <a:defPPr>
      <a:defRPr lang="ar-SY"/>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p:scale>
          <a:sx n="90" d="100"/>
          <a:sy n="90" d="100"/>
        </p:scale>
        <p:origin x="-594" y="-34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SY"/>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SY"/>
          </a:p>
        </p:txBody>
      </p:sp>
      <p:sp>
        <p:nvSpPr>
          <p:cNvPr id="4" name="Date Placeholder 3"/>
          <p:cNvSpPr>
            <a:spLocks noGrp="1"/>
          </p:cNvSpPr>
          <p:nvPr>
            <p:ph type="dt" sz="half" idx="10"/>
          </p:nvPr>
        </p:nvSpPr>
        <p:spPr/>
        <p:txBody>
          <a:bodyPr/>
          <a:lstStyle/>
          <a:p>
            <a:fld id="{458CCC7F-42BA-4613-9F10-EA06151DA52A}" type="datetimeFigureOut">
              <a:rPr lang="ar-SY" smtClean="0"/>
              <a:pPr/>
              <a:t>18/08/1436</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A836CA78-F684-4D85-8F69-AA359D9B90E8}" type="slidenum">
              <a:rPr lang="ar-SY" smtClean="0"/>
              <a:pPr/>
              <a:t>‹#›</a:t>
            </a:fld>
            <a:endParaRPr lang="ar-SY"/>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458CCC7F-42BA-4613-9F10-EA06151DA52A}" type="datetimeFigureOut">
              <a:rPr lang="ar-SY" smtClean="0"/>
              <a:pPr/>
              <a:t>18/08/1436</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A836CA78-F684-4D85-8F69-AA359D9B90E8}" type="slidenum">
              <a:rPr lang="ar-SY" smtClean="0"/>
              <a:pPr/>
              <a:t>‹#›</a:t>
            </a:fld>
            <a:endParaRPr lang="ar-SY"/>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SY"/>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458CCC7F-42BA-4613-9F10-EA06151DA52A}" type="datetimeFigureOut">
              <a:rPr lang="ar-SY" smtClean="0"/>
              <a:pPr/>
              <a:t>18/08/1436</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A836CA78-F684-4D85-8F69-AA359D9B90E8}" type="slidenum">
              <a:rPr lang="ar-SY" smtClean="0"/>
              <a:pPr/>
              <a:t>‹#›</a:t>
            </a:fld>
            <a:endParaRPr lang="ar-SY"/>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458CCC7F-42BA-4613-9F10-EA06151DA52A}" type="datetimeFigureOut">
              <a:rPr lang="ar-SY" smtClean="0"/>
              <a:pPr/>
              <a:t>18/08/1436</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A836CA78-F684-4D85-8F69-AA359D9B90E8}" type="slidenum">
              <a:rPr lang="ar-SY" smtClean="0"/>
              <a:pPr/>
              <a:t>‹#›</a:t>
            </a:fld>
            <a:endParaRPr lang="ar-SY"/>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Y"/>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8CCC7F-42BA-4613-9F10-EA06151DA52A}" type="datetimeFigureOut">
              <a:rPr lang="ar-SY" smtClean="0"/>
              <a:pPr/>
              <a:t>18/08/1436</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A836CA78-F684-4D85-8F69-AA359D9B90E8}" type="slidenum">
              <a:rPr lang="ar-SY" smtClean="0"/>
              <a:pPr/>
              <a:t>‹#›</a:t>
            </a:fld>
            <a:endParaRPr lang="ar-SY"/>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5" name="Date Placeholder 4"/>
          <p:cNvSpPr>
            <a:spLocks noGrp="1"/>
          </p:cNvSpPr>
          <p:nvPr>
            <p:ph type="dt" sz="half" idx="10"/>
          </p:nvPr>
        </p:nvSpPr>
        <p:spPr/>
        <p:txBody>
          <a:bodyPr/>
          <a:lstStyle/>
          <a:p>
            <a:fld id="{458CCC7F-42BA-4613-9F10-EA06151DA52A}" type="datetimeFigureOut">
              <a:rPr lang="ar-SY" smtClean="0"/>
              <a:pPr/>
              <a:t>18/08/1436</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A836CA78-F684-4D85-8F69-AA359D9B90E8}" type="slidenum">
              <a:rPr lang="ar-SY" smtClean="0"/>
              <a:pPr/>
              <a:t>‹#›</a:t>
            </a:fld>
            <a:endParaRPr lang="ar-SY"/>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SY"/>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7" name="Date Placeholder 6"/>
          <p:cNvSpPr>
            <a:spLocks noGrp="1"/>
          </p:cNvSpPr>
          <p:nvPr>
            <p:ph type="dt" sz="half" idx="10"/>
          </p:nvPr>
        </p:nvSpPr>
        <p:spPr/>
        <p:txBody>
          <a:bodyPr/>
          <a:lstStyle/>
          <a:p>
            <a:fld id="{458CCC7F-42BA-4613-9F10-EA06151DA52A}" type="datetimeFigureOut">
              <a:rPr lang="ar-SY" smtClean="0"/>
              <a:pPr/>
              <a:t>18/08/1436</a:t>
            </a:fld>
            <a:endParaRPr lang="ar-SY"/>
          </a:p>
        </p:txBody>
      </p:sp>
      <p:sp>
        <p:nvSpPr>
          <p:cNvPr id="8" name="Footer Placeholder 7"/>
          <p:cNvSpPr>
            <a:spLocks noGrp="1"/>
          </p:cNvSpPr>
          <p:nvPr>
            <p:ph type="ftr" sz="quarter" idx="11"/>
          </p:nvPr>
        </p:nvSpPr>
        <p:spPr/>
        <p:txBody>
          <a:bodyPr/>
          <a:lstStyle/>
          <a:p>
            <a:endParaRPr lang="ar-SY"/>
          </a:p>
        </p:txBody>
      </p:sp>
      <p:sp>
        <p:nvSpPr>
          <p:cNvPr id="9" name="Slide Number Placeholder 8"/>
          <p:cNvSpPr>
            <a:spLocks noGrp="1"/>
          </p:cNvSpPr>
          <p:nvPr>
            <p:ph type="sldNum" sz="quarter" idx="12"/>
          </p:nvPr>
        </p:nvSpPr>
        <p:spPr/>
        <p:txBody>
          <a:bodyPr/>
          <a:lstStyle/>
          <a:p>
            <a:fld id="{A836CA78-F684-4D85-8F69-AA359D9B90E8}" type="slidenum">
              <a:rPr lang="ar-SY" smtClean="0"/>
              <a:pPr/>
              <a:t>‹#›</a:t>
            </a:fld>
            <a:endParaRPr lang="ar-SY"/>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Date Placeholder 2"/>
          <p:cNvSpPr>
            <a:spLocks noGrp="1"/>
          </p:cNvSpPr>
          <p:nvPr>
            <p:ph type="dt" sz="half" idx="10"/>
          </p:nvPr>
        </p:nvSpPr>
        <p:spPr/>
        <p:txBody>
          <a:bodyPr/>
          <a:lstStyle/>
          <a:p>
            <a:fld id="{458CCC7F-42BA-4613-9F10-EA06151DA52A}" type="datetimeFigureOut">
              <a:rPr lang="ar-SY" smtClean="0"/>
              <a:pPr/>
              <a:t>18/08/1436</a:t>
            </a:fld>
            <a:endParaRPr lang="ar-SY"/>
          </a:p>
        </p:txBody>
      </p:sp>
      <p:sp>
        <p:nvSpPr>
          <p:cNvPr id="4" name="Footer Placeholder 3"/>
          <p:cNvSpPr>
            <a:spLocks noGrp="1"/>
          </p:cNvSpPr>
          <p:nvPr>
            <p:ph type="ftr" sz="quarter" idx="11"/>
          </p:nvPr>
        </p:nvSpPr>
        <p:spPr/>
        <p:txBody>
          <a:bodyPr/>
          <a:lstStyle/>
          <a:p>
            <a:endParaRPr lang="ar-SY"/>
          </a:p>
        </p:txBody>
      </p:sp>
      <p:sp>
        <p:nvSpPr>
          <p:cNvPr id="5" name="Slide Number Placeholder 4"/>
          <p:cNvSpPr>
            <a:spLocks noGrp="1"/>
          </p:cNvSpPr>
          <p:nvPr>
            <p:ph type="sldNum" sz="quarter" idx="12"/>
          </p:nvPr>
        </p:nvSpPr>
        <p:spPr/>
        <p:txBody>
          <a:bodyPr/>
          <a:lstStyle/>
          <a:p>
            <a:fld id="{A836CA78-F684-4D85-8F69-AA359D9B90E8}" type="slidenum">
              <a:rPr lang="ar-SY" smtClean="0"/>
              <a:pPr/>
              <a:t>‹#›</a:t>
            </a:fld>
            <a:endParaRPr lang="ar-SY"/>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8CCC7F-42BA-4613-9F10-EA06151DA52A}" type="datetimeFigureOut">
              <a:rPr lang="ar-SY" smtClean="0"/>
              <a:pPr/>
              <a:t>18/08/1436</a:t>
            </a:fld>
            <a:endParaRPr lang="ar-SY"/>
          </a:p>
        </p:txBody>
      </p:sp>
      <p:sp>
        <p:nvSpPr>
          <p:cNvPr id="3" name="Footer Placeholder 2"/>
          <p:cNvSpPr>
            <a:spLocks noGrp="1"/>
          </p:cNvSpPr>
          <p:nvPr>
            <p:ph type="ftr" sz="quarter" idx="11"/>
          </p:nvPr>
        </p:nvSpPr>
        <p:spPr/>
        <p:txBody>
          <a:bodyPr/>
          <a:lstStyle/>
          <a:p>
            <a:endParaRPr lang="ar-SY"/>
          </a:p>
        </p:txBody>
      </p:sp>
      <p:sp>
        <p:nvSpPr>
          <p:cNvPr id="4" name="Slide Number Placeholder 3"/>
          <p:cNvSpPr>
            <a:spLocks noGrp="1"/>
          </p:cNvSpPr>
          <p:nvPr>
            <p:ph type="sldNum" sz="quarter" idx="12"/>
          </p:nvPr>
        </p:nvSpPr>
        <p:spPr/>
        <p:txBody>
          <a:bodyPr/>
          <a:lstStyle/>
          <a:p>
            <a:fld id="{A836CA78-F684-4D85-8F69-AA359D9B90E8}" type="slidenum">
              <a:rPr lang="ar-SY" smtClean="0"/>
              <a:pPr/>
              <a:t>‹#›</a:t>
            </a:fld>
            <a:endParaRPr lang="ar-SY"/>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Y"/>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8CCC7F-42BA-4613-9F10-EA06151DA52A}" type="datetimeFigureOut">
              <a:rPr lang="ar-SY" smtClean="0"/>
              <a:pPr/>
              <a:t>18/08/1436</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A836CA78-F684-4D85-8F69-AA359D9B90E8}" type="slidenum">
              <a:rPr lang="ar-SY" smtClean="0"/>
              <a:pPr/>
              <a:t>‹#›</a:t>
            </a:fld>
            <a:endParaRPr lang="ar-SY"/>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Y"/>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Y"/>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8CCC7F-42BA-4613-9F10-EA06151DA52A}" type="datetimeFigureOut">
              <a:rPr lang="ar-SY" smtClean="0"/>
              <a:pPr/>
              <a:t>18/08/1436</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A836CA78-F684-4D85-8F69-AA359D9B90E8}" type="slidenum">
              <a:rPr lang="ar-SY" smtClean="0"/>
              <a:pPr/>
              <a:t>‹#›</a:t>
            </a:fld>
            <a:endParaRPr lang="ar-SY"/>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SY"/>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458CCC7F-42BA-4613-9F10-EA06151DA52A}" type="datetimeFigureOut">
              <a:rPr lang="ar-SY" smtClean="0"/>
              <a:pPr/>
              <a:t>18/08/1436</a:t>
            </a:fld>
            <a:endParaRPr lang="ar-SY"/>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Y"/>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A836CA78-F684-4D85-8F69-AA359D9B90E8}" type="slidenum">
              <a:rPr lang="ar-SY" smtClean="0"/>
              <a:pPr/>
              <a:t>‹#›</a:t>
            </a:fld>
            <a:endParaRPr lang="ar-SY"/>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Y"/>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ross 5"/>
          <p:cNvSpPr/>
          <p:nvPr/>
        </p:nvSpPr>
        <p:spPr>
          <a:xfrm>
            <a:off x="1524000" y="685800"/>
            <a:ext cx="6096000" cy="5715000"/>
          </a:xfrm>
          <a:prstGeom prst="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8" name="TextBox 7"/>
          <p:cNvSpPr txBox="1"/>
          <p:nvPr/>
        </p:nvSpPr>
        <p:spPr>
          <a:xfrm>
            <a:off x="1524000" y="3048000"/>
            <a:ext cx="6019800" cy="1015663"/>
          </a:xfrm>
          <a:prstGeom prst="rect">
            <a:avLst/>
          </a:prstGeom>
          <a:noFill/>
        </p:spPr>
        <p:txBody>
          <a:bodyPr wrap="square" rtlCol="1">
            <a:spAutoFit/>
          </a:bodyPr>
          <a:lstStyle/>
          <a:p>
            <a:r>
              <a:rPr lang="ar-SY" sz="6000" b="1" dirty="0" smtClean="0">
                <a:solidFill>
                  <a:schemeClr val="bg1"/>
                </a:solidFill>
              </a:rPr>
              <a:t>من أورشليم الى القيامة</a:t>
            </a:r>
            <a:endParaRPr lang="ar-SY" sz="6000" b="1" dirty="0">
              <a:solidFill>
                <a:schemeClr val="bg1"/>
              </a:solidFill>
            </a:endParaRPr>
          </a:p>
        </p:txBody>
      </p:sp>
    </p:spTree>
  </p:cSld>
  <p:clrMapOvr>
    <a:masterClrMapping/>
  </p:clrMapOvr>
  <p:transition spd="slow">
    <p:plu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FMM\Desktop\Jerusalem1\9.jpg"/>
          <p:cNvPicPr>
            <a:picLocks noChangeAspect="1" noChangeArrowheads="1"/>
          </p:cNvPicPr>
          <p:nvPr/>
        </p:nvPicPr>
        <p:blipFill>
          <a:blip r:embed="rId2" cstate="print"/>
          <a:srcRect/>
          <a:stretch>
            <a:fillRect/>
          </a:stretch>
        </p:blipFill>
        <p:spPr bwMode="auto">
          <a:xfrm>
            <a:off x="0" y="0"/>
            <a:ext cx="9143999" cy="5867399"/>
          </a:xfrm>
          <a:prstGeom prst="rect">
            <a:avLst/>
          </a:prstGeom>
          <a:noFill/>
        </p:spPr>
      </p:pic>
      <p:sp>
        <p:nvSpPr>
          <p:cNvPr id="5" name="Rectangle 4"/>
          <p:cNvSpPr/>
          <p:nvPr/>
        </p:nvSpPr>
        <p:spPr>
          <a:xfrm>
            <a:off x="0" y="5867400"/>
            <a:ext cx="9144000" cy="990600"/>
          </a:xfrm>
          <a:prstGeom prst="rect">
            <a:avLst/>
          </a:prstGeom>
          <a:solidFill>
            <a:schemeClr val="accent4">
              <a:lumMod val="75000"/>
            </a:schemeClr>
          </a:solidFill>
        </p:spPr>
        <p:txBody>
          <a:bodyPr wrap="square">
            <a:spAutoFit/>
          </a:bodyPr>
          <a:lstStyle/>
          <a:p>
            <a:r>
              <a:rPr lang="ar-SY" sz="2800" b="1" dirty="0" smtClean="0">
                <a:solidFill>
                  <a:schemeClr val="bg1"/>
                </a:solidFill>
              </a:rPr>
              <a:t>في المدينة اليهودية الحديثة تتمازج الحضارات والجنسيات كما تكثر اللغات والطقوس الدينية.</a:t>
            </a:r>
          </a:p>
        </p:txBody>
      </p:sp>
    </p:spTree>
  </p:cSld>
  <p:clrMapOvr>
    <a:masterClrMapping/>
  </p:clrMapOvr>
  <p:transition spd="slow">
    <p:wheel spokes="8"/>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FMM\Desktop\Jerusalem1\1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Rectangle 4"/>
          <p:cNvSpPr/>
          <p:nvPr/>
        </p:nvSpPr>
        <p:spPr>
          <a:xfrm>
            <a:off x="5715000" y="5783936"/>
            <a:ext cx="3429000" cy="1077218"/>
          </a:xfrm>
          <a:prstGeom prst="rect">
            <a:avLst/>
          </a:prstGeom>
        </p:spPr>
        <p:txBody>
          <a:bodyPr wrap="square">
            <a:spAutoFit/>
          </a:bodyPr>
          <a:lstStyle/>
          <a:p>
            <a:r>
              <a:rPr lang="ar-SY" sz="3200" b="1" dirty="0" smtClean="0">
                <a:solidFill>
                  <a:srgbClr val="002060"/>
                </a:solidFill>
              </a:rPr>
              <a:t>تشكّل عيون المياه ملتقى للناس خلابا</a:t>
            </a:r>
            <a:endParaRPr lang="ar-SY" sz="3200" dirty="0"/>
          </a:p>
        </p:txBody>
      </p:sp>
    </p:spTree>
  </p:cSld>
  <p:clrMapOvr>
    <a:masterClrMapping/>
  </p:clrMapOvr>
  <p:transition spd="slow">
    <p:wheel spokes="8"/>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FMM\Desktop\Jerusalem1\1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Rectangle 4"/>
          <p:cNvSpPr/>
          <p:nvPr/>
        </p:nvSpPr>
        <p:spPr>
          <a:xfrm>
            <a:off x="0" y="0"/>
            <a:ext cx="9144000" cy="954107"/>
          </a:xfrm>
          <a:prstGeom prst="rect">
            <a:avLst/>
          </a:prstGeom>
        </p:spPr>
        <p:txBody>
          <a:bodyPr wrap="square">
            <a:spAutoFit/>
          </a:bodyPr>
          <a:lstStyle/>
          <a:p>
            <a:r>
              <a:rPr lang="ar-SY" sz="2800" b="1" dirty="0" smtClean="0"/>
              <a:t>ها نحن الآن أمام أورشليم أسوارها تشهد على تاريخها المضطرب فكم مرّة إجتاحها الاعداء ودمّروها ثم أعيد بناؤها ! </a:t>
            </a:r>
            <a:endParaRPr lang="ar-SY" sz="2800" b="1" dirty="0"/>
          </a:p>
        </p:txBody>
      </p:sp>
    </p:spTree>
  </p:cSld>
  <p:clrMapOvr>
    <a:masterClrMapping/>
  </p:clrMapOvr>
  <p:transition spd="slow">
    <p:wheel spokes="8"/>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FMM\Desktop\Jerusalem1\12.jpg"/>
          <p:cNvPicPr>
            <a:picLocks noChangeAspect="1" noChangeArrowheads="1"/>
          </p:cNvPicPr>
          <p:nvPr/>
        </p:nvPicPr>
        <p:blipFill>
          <a:blip r:embed="rId2" cstate="print"/>
          <a:srcRect/>
          <a:stretch>
            <a:fillRect/>
          </a:stretch>
        </p:blipFill>
        <p:spPr bwMode="auto">
          <a:xfrm>
            <a:off x="0" y="0"/>
            <a:ext cx="9143999" cy="6858000"/>
          </a:xfrm>
          <a:prstGeom prst="rect">
            <a:avLst/>
          </a:prstGeom>
          <a:noFill/>
        </p:spPr>
      </p:pic>
      <p:sp>
        <p:nvSpPr>
          <p:cNvPr id="5" name="Rectangle 4"/>
          <p:cNvSpPr/>
          <p:nvPr/>
        </p:nvSpPr>
        <p:spPr>
          <a:xfrm>
            <a:off x="0" y="457201"/>
            <a:ext cx="9144000" cy="954107"/>
          </a:xfrm>
          <a:prstGeom prst="rect">
            <a:avLst/>
          </a:prstGeom>
        </p:spPr>
        <p:txBody>
          <a:bodyPr wrap="square">
            <a:spAutoFit/>
          </a:bodyPr>
          <a:lstStyle/>
          <a:p>
            <a:r>
              <a:rPr lang="ar-SY" sz="2800" b="1" dirty="0" smtClean="0"/>
              <a:t>وهناك سور آخر يلفت الانظار، هو سور الهيكل الذي يسيطر جناحه على وادي قدرون</a:t>
            </a:r>
            <a:endParaRPr lang="ar-SY" sz="2800" b="1" dirty="0"/>
          </a:p>
        </p:txBody>
      </p:sp>
    </p:spTree>
  </p:cSld>
  <p:clrMapOvr>
    <a:masterClrMapping/>
  </p:clrMapOvr>
  <p:transition spd="slow">
    <p:wheel spokes="8"/>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FMM\Desktop\Jerusalem1\13.jpg"/>
          <p:cNvPicPr>
            <a:picLocks noChangeAspect="1" noChangeArrowheads="1"/>
          </p:cNvPicPr>
          <p:nvPr/>
        </p:nvPicPr>
        <p:blipFill>
          <a:blip r:embed="rId2" cstate="print"/>
          <a:srcRect/>
          <a:stretch>
            <a:fillRect/>
          </a:stretch>
        </p:blipFill>
        <p:spPr bwMode="auto">
          <a:xfrm>
            <a:off x="0" y="9659"/>
            <a:ext cx="9144000" cy="5857741"/>
          </a:xfrm>
          <a:prstGeom prst="rect">
            <a:avLst/>
          </a:prstGeom>
          <a:noFill/>
        </p:spPr>
      </p:pic>
      <p:sp>
        <p:nvSpPr>
          <p:cNvPr id="5" name="Rectangle 4"/>
          <p:cNvSpPr/>
          <p:nvPr/>
        </p:nvSpPr>
        <p:spPr>
          <a:xfrm>
            <a:off x="0" y="5867400"/>
            <a:ext cx="9144000" cy="990600"/>
          </a:xfrm>
          <a:prstGeom prst="rect">
            <a:avLst/>
          </a:prstGeom>
          <a:solidFill>
            <a:schemeClr val="accent2">
              <a:lumMod val="40000"/>
              <a:lumOff val="60000"/>
            </a:schemeClr>
          </a:solidFill>
        </p:spPr>
        <p:txBody>
          <a:bodyPr wrap="square">
            <a:spAutoFit/>
          </a:bodyPr>
          <a:lstStyle/>
          <a:p>
            <a:r>
              <a:rPr lang="ar-SY" sz="2800" b="1" dirty="0" smtClean="0">
                <a:solidFill>
                  <a:srgbClr val="002060"/>
                </a:solidFill>
              </a:rPr>
              <a:t>يرجع هذا الحائط الى عهد الملك هيرودس ، وقد استعمل في ترميمه آنذاك بقايا البناء القديم</a:t>
            </a:r>
            <a:endParaRPr lang="ar-SY" sz="28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FMM\Desktop\Jerusalem1\14.jpg"/>
          <p:cNvPicPr>
            <a:picLocks noChangeAspect="1" noChangeArrowheads="1"/>
          </p:cNvPicPr>
          <p:nvPr/>
        </p:nvPicPr>
        <p:blipFill>
          <a:blip r:embed="rId2" cstate="print"/>
          <a:srcRect/>
          <a:stretch>
            <a:fillRect/>
          </a:stretch>
        </p:blipFill>
        <p:spPr bwMode="auto">
          <a:xfrm>
            <a:off x="0" y="0"/>
            <a:ext cx="9143999" cy="6858000"/>
          </a:xfrm>
          <a:prstGeom prst="rect">
            <a:avLst/>
          </a:prstGeom>
          <a:noFill/>
        </p:spPr>
      </p:pic>
      <p:sp>
        <p:nvSpPr>
          <p:cNvPr id="5" name="Rectangle 4"/>
          <p:cNvSpPr/>
          <p:nvPr/>
        </p:nvSpPr>
        <p:spPr>
          <a:xfrm>
            <a:off x="3352800" y="5867400"/>
            <a:ext cx="5791200" cy="830997"/>
          </a:xfrm>
          <a:prstGeom prst="rect">
            <a:avLst/>
          </a:prstGeom>
        </p:spPr>
        <p:txBody>
          <a:bodyPr wrap="square">
            <a:spAutoFit/>
          </a:bodyPr>
          <a:lstStyle/>
          <a:p>
            <a:r>
              <a:rPr lang="ar-SY" sz="2400" b="1" dirty="0" smtClean="0">
                <a:solidFill>
                  <a:srgbClr val="002060"/>
                </a:solidFill>
              </a:rPr>
              <a:t>ويوجد بحذاء الحائط مقبرة للمسلمين، ترصف فيها الحجارة بشكل دائرة او جلجال للدلالة على موضع القبر.</a:t>
            </a:r>
            <a:endParaRPr lang="ar-SY" sz="24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FMM\Desktop\Jerusalem1\15.jpg"/>
          <p:cNvPicPr>
            <a:picLocks noChangeAspect="1" noChangeArrowheads="1"/>
          </p:cNvPicPr>
          <p:nvPr/>
        </p:nvPicPr>
        <p:blipFill>
          <a:blip r:embed="rId2" cstate="print"/>
          <a:srcRect/>
          <a:stretch>
            <a:fillRect/>
          </a:stretch>
        </p:blipFill>
        <p:spPr bwMode="auto">
          <a:xfrm>
            <a:off x="0" y="0"/>
            <a:ext cx="9143999" cy="6858000"/>
          </a:xfrm>
          <a:prstGeom prst="rect">
            <a:avLst/>
          </a:prstGeom>
          <a:noFill/>
        </p:spPr>
      </p:pic>
      <p:sp>
        <p:nvSpPr>
          <p:cNvPr id="5" name="Rectangle 4"/>
          <p:cNvSpPr/>
          <p:nvPr/>
        </p:nvSpPr>
        <p:spPr>
          <a:xfrm>
            <a:off x="1" y="304800"/>
            <a:ext cx="8839200" cy="584775"/>
          </a:xfrm>
          <a:prstGeom prst="rect">
            <a:avLst/>
          </a:prstGeom>
        </p:spPr>
        <p:txBody>
          <a:bodyPr wrap="square">
            <a:spAutoFit/>
          </a:bodyPr>
          <a:lstStyle/>
          <a:p>
            <a:r>
              <a:rPr lang="ar-SY" sz="3200" b="1" dirty="0" smtClean="0">
                <a:solidFill>
                  <a:srgbClr val="002060"/>
                </a:solidFill>
              </a:rPr>
              <a:t>ها نحن الآن على جناح الهيكل يمتد امامنا جبل الزيتون.</a:t>
            </a:r>
            <a:endParaRPr lang="ar-SY" sz="32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FMM\Desktop\Jerusalem1\16.jpg"/>
          <p:cNvPicPr>
            <a:picLocks noChangeAspect="1" noChangeArrowheads="1"/>
          </p:cNvPicPr>
          <p:nvPr/>
        </p:nvPicPr>
        <p:blipFill>
          <a:blip r:embed="rId2" cstate="print"/>
          <a:srcRect/>
          <a:stretch>
            <a:fillRect/>
          </a:stretch>
        </p:blipFill>
        <p:spPr bwMode="auto">
          <a:xfrm>
            <a:off x="0" y="0"/>
            <a:ext cx="9144000" cy="5257800"/>
          </a:xfrm>
          <a:prstGeom prst="rect">
            <a:avLst/>
          </a:prstGeom>
          <a:noFill/>
        </p:spPr>
      </p:pic>
      <p:sp>
        <p:nvSpPr>
          <p:cNvPr id="5" name="Rectangle 4"/>
          <p:cNvSpPr/>
          <p:nvPr/>
        </p:nvSpPr>
        <p:spPr>
          <a:xfrm>
            <a:off x="0" y="5257800"/>
            <a:ext cx="9144000" cy="1600200"/>
          </a:xfrm>
          <a:prstGeom prst="rect">
            <a:avLst/>
          </a:prstGeom>
          <a:solidFill>
            <a:schemeClr val="accent2">
              <a:lumMod val="40000"/>
              <a:lumOff val="60000"/>
            </a:schemeClr>
          </a:solidFill>
        </p:spPr>
        <p:txBody>
          <a:bodyPr wrap="square">
            <a:spAutoFit/>
          </a:bodyPr>
          <a:lstStyle/>
          <a:p>
            <a:r>
              <a:rPr lang="ar-SY" sz="2400" b="1" dirty="0" smtClean="0">
                <a:solidFill>
                  <a:srgbClr val="002060"/>
                </a:solidFill>
              </a:rPr>
              <a:t>من على جناح الهيكل يسيطر الناظر على وادي قدرون، تمتد فيه الطريق الحالية .أما قعر الوادي وادي يوشافاط ، فحجارة القبور فيه مبعثرة، بينما ترتفع على جنباته مدافن كبرى العائلات اليهودية في عهد اليونان </a:t>
            </a:r>
            <a:r>
              <a:rPr lang="ar-SY" b="1" dirty="0" smtClean="0">
                <a:solidFill>
                  <a:srgbClr val="002060"/>
                </a:solidFill>
              </a:rPr>
              <a:t>( كمدفن أبشالوم ومدفن  القديس يعقوب ومدفن زخريا) </a:t>
            </a:r>
            <a:r>
              <a:rPr lang="ar-SY" sz="2400" b="1" dirty="0" smtClean="0">
                <a:solidFill>
                  <a:srgbClr val="002060"/>
                </a:solidFill>
              </a:rPr>
              <a:t>على هذا المنظر بالذات كان يقع نظر يسوع كل مرة يترك اورشليم متوجها الى جتسماني.</a:t>
            </a:r>
            <a:endParaRPr lang="ar-SY" sz="24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FMM\Desktop\Jerusalem1\17.jpg"/>
          <p:cNvPicPr>
            <a:picLocks noChangeAspect="1" noChangeArrowheads="1"/>
          </p:cNvPicPr>
          <p:nvPr/>
        </p:nvPicPr>
        <p:blipFill>
          <a:blip r:embed="rId2" cstate="print"/>
          <a:srcRect/>
          <a:stretch>
            <a:fillRect/>
          </a:stretch>
        </p:blipFill>
        <p:spPr bwMode="auto">
          <a:xfrm>
            <a:off x="0" y="1"/>
            <a:ext cx="9144000" cy="6857999"/>
          </a:xfrm>
          <a:prstGeom prst="rect">
            <a:avLst/>
          </a:prstGeom>
          <a:noFill/>
        </p:spPr>
      </p:pic>
      <p:sp>
        <p:nvSpPr>
          <p:cNvPr id="5" name="Rectangle 4"/>
          <p:cNvSpPr/>
          <p:nvPr/>
        </p:nvSpPr>
        <p:spPr>
          <a:xfrm>
            <a:off x="0" y="5410200"/>
            <a:ext cx="4495800" cy="523220"/>
          </a:xfrm>
          <a:prstGeom prst="rect">
            <a:avLst/>
          </a:prstGeom>
        </p:spPr>
        <p:txBody>
          <a:bodyPr wrap="square">
            <a:spAutoFit/>
          </a:bodyPr>
          <a:lstStyle/>
          <a:p>
            <a:r>
              <a:rPr lang="ar-SY" sz="2800" b="1" dirty="0" smtClean="0"/>
              <a:t>إذا ما عبرنا وادي قدرون...</a:t>
            </a:r>
            <a:endParaRPr lang="ar-SY" sz="2800" b="1" dirty="0"/>
          </a:p>
        </p:txBody>
      </p:sp>
    </p:spTree>
  </p:cSld>
  <p:clrMapOvr>
    <a:masterClrMapping/>
  </p:clrMapOvr>
  <p:transition spd="slow">
    <p:wheel spokes="8"/>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FMM\Desktop\Jerusalem1\18.jpg"/>
          <p:cNvPicPr>
            <a:picLocks noChangeAspect="1" noChangeArrowheads="1"/>
          </p:cNvPicPr>
          <p:nvPr/>
        </p:nvPicPr>
        <p:blipFill>
          <a:blip r:embed="rId2" cstate="print"/>
          <a:srcRect/>
          <a:stretch>
            <a:fillRect/>
          </a:stretch>
        </p:blipFill>
        <p:spPr bwMode="auto">
          <a:xfrm>
            <a:off x="0" y="0"/>
            <a:ext cx="9144000" cy="5867400"/>
          </a:xfrm>
          <a:prstGeom prst="rect">
            <a:avLst/>
          </a:prstGeom>
          <a:noFill/>
        </p:spPr>
      </p:pic>
      <p:sp>
        <p:nvSpPr>
          <p:cNvPr id="5" name="Rectangle 4"/>
          <p:cNvSpPr/>
          <p:nvPr/>
        </p:nvSpPr>
        <p:spPr>
          <a:xfrm>
            <a:off x="0" y="5867401"/>
            <a:ext cx="9144000" cy="990599"/>
          </a:xfrm>
          <a:prstGeom prst="rect">
            <a:avLst/>
          </a:prstGeom>
          <a:solidFill>
            <a:schemeClr val="accent6">
              <a:lumMod val="40000"/>
              <a:lumOff val="60000"/>
            </a:schemeClr>
          </a:solidFill>
        </p:spPr>
        <p:txBody>
          <a:bodyPr wrap="square">
            <a:spAutoFit/>
          </a:bodyPr>
          <a:lstStyle/>
          <a:p>
            <a:r>
              <a:rPr lang="ar-SY" sz="2800" b="1" dirty="0" smtClean="0"/>
              <a:t>نصل الى جتسماني، فهناك كنيسة بنيت على أنقاض أخرى شادها تيودوسيوس في القرن الرابع ودمّرها الفرس في القرن السابع .</a:t>
            </a:r>
            <a:endParaRPr lang="ar-SY" sz="2800" b="1" dirty="0"/>
          </a:p>
        </p:txBody>
      </p:sp>
    </p:spTree>
  </p:cSld>
  <p:clrMapOvr>
    <a:masterClrMapping/>
  </p:clrMapOvr>
  <p:transition spd="slow">
    <p:wheel spokes="8"/>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MM\Desktop\Jerusalem1\1.jpg"/>
          <p:cNvPicPr>
            <a:picLocks noChangeAspect="1" noChangeArrowheads="1"/>
          </p:cNvPicPr>
          <p:nvPr/>
        </p:nvPicPr>
        <p:blipFill>
          <a:blip r:embed="rId2" cstate="print"/>
          <a:srcRect/>
          <a:stretch>
            <a:fillRect/>
          </a:stretch>
        </p:blipFill>
        <p:spPr bwMode="auto">
          <a:xfrm>
            <a:off x="0" y="1"/>
            <a:ext cx="9143999" cy="6858000"/>
          </a:xfrm>
          <a:prstGeom prst="rect">
            <a:avLst/>
          </a:prstGeom>
          <a:noFill/>
        </p:spPr>
      </p:pic>
      <p:sp>
        <p:nvSpPr>
          <p:cNvPr id="3" name="Rectangle 2"/>
          <p:cNvSpPr/>
          <p:nvPr/>
        </p:nvSpPr>
        <p:spPr>
          <a:xfrm>
            <a:off x="0" y="152400"/>
            <a:ext cx="9144000" cy="1077218"/>
          </a:xfrm>
          <a:prstGeom prst="rect">
            <a:avLst/>
          </a:prstGeom>
        </p:spPr>
        <p:txBody>
          <a:bodyPr wrap="square">
            <a:spAutoFit/>
          </a:bodyPr>
          <a:lstStyle/>
          <a:p>
            <a:pPr algn="ctr"/>
            <a:r>
              <a:rPr lang="ar-SY" sz="3200" b="1" dirty="0" smtClean="0">
                <a:solidFill>
                  <a:srgbClr val="002060"/>
                </a:solidFill>
              </a:rPr>
              <a:t>الذهاب الى أورشليم هو ترك كل شيء، هو اجتياز الصحراء، هو الانطلاق الى حيث مات إبن الأنسان  وقام .</a:t>
            </a:r>
            <a:endParaRPr lang="ar-SY" sz="32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FMM\Desktop\Jerusalem1\19.jpg"/>
          <p:cNvPicPr>
            <a:picLocks noChangeAspect="1" noChangeArrowheads="1"/>
          </p:cNvPicPr>
          <p:nvPr/>
        </p:nvPicPr>
        <p:blipFill>
          <a:blip r:embed="rId2" cstate="print"/>
          <a:srcRect/>
          <a:stretch>
            <a:fillRect/>
          </a:stretch>
        </p:blipFill>
        <p:spPr bwMode="auto">
          <a:xfrm>
            <a:off x="0" y="0"/>
            <a:ext cx="9296400" cy="6858000"/>
          </a:xfrm>
          <a:prstGeom prst="rect">
            <a:avLst/>
          </a:prstGeom>
          <a:noFill/>
        </p:spPr>
      </p:pic>
      <p:sp>
        <p:nvSpPr>
          <p:cNvPr id="5" name="Rectangle 4"/>
          <p:cNvSpPr/>
          <p:nvPr/>
        </p:nvSpPr>
        <p:spPr>
          <a:xfrm>
            <a:off x="0" y="0"/>
            <a:ext cx="5867400" cy="954107"/>
          </a:xfrm>
          <a:prstGeom prst="rect">
            <a:avLst/>
          </a:prstGeom>
        </p:spPr>
        <p:txBody>
          <a:bodyPr wrap="square">
            <a:spAutoFit/>
          </a:bodyPr>
          <a:lstStyle/>
          <a:p>
            <a:pPr algn="l"/>
            <a:r>
              <a:rPr lang="ar-SY" sz="2800" b="1" dirty="0" smtClean="0">
                <a:solidFill>
                  <a:schemeClr val="accent2">
                    <a:lumMod val="50000"/>
                  </a:schemeClr>
                </a:solidFill>
              </a:rPr>
              <a:t>نلقي ألآن نظرة أخيرة على وادي قدرون وجناح الهيكل .</a:t>
            </a:r>
            <a:endParaRPr lang="ar-SY" sz="2800" b="1" dirty="0">
              <a:solidFill>
                <a:schemeClr val="accent2">
                  <a:lumMod val="50000"/>
                </a:schemeClr>
              </a:solidFill>
            </a:endParaRPr>
          </a:p>
        </p:txBody>
      </p:sp>
    </p:spTree>
  </p:cSld>
  <p:clrMapOvr>
    <a:masterClrMapping/>
  </p:clrMapOvr>
  <p:transition spd="slow">
    <p:wheel spokes="8"/>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FMM\Desktop\Jerusalem1\2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spd="slow">
    <p:wheel spokes="8"/>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Users\FMM\Desktop\Jerusalem1\2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Rectangle 3"/>
          <p:cNvSpPr/>
          <p:nvPr/>
        </p:nvSpPr>
        <p:spPr>
          <a:xfrm>
            <a:off x="1066800" y="381000"/>
            <a:ext cx="7772399" cy="523220"/>
          </a:xfrm>
          <a:prstGeom prst="rect">
            <a:avLst/>
          </a:prstGeom>
        </p:spPr>
        <p:txBody>
          <a:bodyPr wrap="square">
            <a:spAutoFit/>
          </a:bodyPr>
          <a:lstStyle/>
          <a:p>
            <a:r>
              <a:rPr lang="ar-SY" sz="2800" b="1" dirty="0" smtClean="0">
                <a:solidFill>
                  <a:srgbClr val="002060"/>
                </a:solidFill>
              </a:rPr>
              <a:t>قبل أن ندخل الهيكل ، تدعونا لافتة الى زيارة بركة سلوام</a:t>
            </a:r>
            <a:endParaRPr lang="ar-SY" sz="28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FMM\Desktop\Jerusalem1\22.jpg"/>
          <p:cNvPicPr>
            <a:picLocks noChangeAspect="1" noChangeArrowheads="1"/>
          </p:cNvPicPr>
          <p:nvPr/>
        </p:nvPicPr>
        <p:blipFill>
          <a:blip r:embed="rId2" cstate="print"/>
          <a:srcRect/>
          <a:stretch>
            <a:fillRect/>
          </a:stretch>
        </p:blipFill>
        <p:spPr bwMode="auto">
          <a:xfrm>
            <a:off x="0" y="0"/>
            <a:ext cx="5867400" cy="6858000"/>
          </a:xfrm>
          <a:prstGeom prst="rect">
            <a:avLst/>
          </a:prstGeom>
          <a:noFill/>
        </p:spPr>
      </p:pic>
      <p:sp>
        <p:nvSpPr>
          <p:cNvPr id="5" name="Rectangle 4"/>
          <p:cNvSpPr/>
          <p:nvPr/>
        </p:nvSpPr>
        <p:spPr>
          <a:xfrm>
            <a:off x="5867400" y="0"/>
            <a:ext cx="3276600" cy="6858000"/>
          </a:xfrm>
          <a:prstGeom prst="rect">
            <a:avLst/>
          </a:prstGeom>
          <a:solidFill>
            <a:schemeClr val="accent2">
              <a:lumMod val="60000"/>
              <a:lumOff val="40000"/>
            </a:schemeClr>
          </a:solidFill>
        </p:spPr>
        <p:txBody>
          <a:bodyPr wrap="square">
            <a:spAutoFit/>
          </a:bodyPr>
          <a:lstStyle/>
          <a:p>
            <a:r>
              <a:rPr lang="ar-SY" sz="2400" b="1" dirty="0" smtClean="0">
                <a:solidFill>
                  <a:srgbClr val="002060"/>
                </a:solidFill>
              </a:rPr>
              <a:t>هنا مصب القناة التي حفرها حزقيا </a:t>
            </a:r>
            <a:r>
              <a:rPr lang="ar-SY" b="1" dirty="0" smtClean="0">
                <a:solidFill>
                  <a:srgbClr val="002060"/>
                </a:solidFill>
              </a:rPr>
              <a:t>(4 ملوك 20،20) ؛اخبار الايام الثاني 32،30؛ ابن سيراخ 48،17.)</a:t>
            </a:r>
          </a:p>
          <a:p>
            <a:endParaRPr lang="ar-SY" sz="1200" b="1" dirty="0" smtClean="0">
              <a:solidFill>
                <a:srgbClr val="002060"/>
              </a:solidFill>
            </a:endParaRPr>
          </a:p>
          <a:p>
            <a:r>
              <a:rPr lang="ar-SY" sz="2400" b="1" dirty="0" smtClean="0">
                <a:solidFill>
                  <a:srgbClr val="002060"/>
                </a:solidFill>
              </a:rPr>
              <a:t> كان لهذا المكان أهمية كبرى في نظر اليهود والمسيحيين على السواء؛ ففي عيد المظال كان رئيس الكهنة يطوف باحتفال حول البركة ليستقي ماء للهيكل دلالة على الماء الذي أنبعه الله لشعبه في الصحراء. وفي هذا المكان ، كما يروي الانجيل بحسب يوحنا في الفصل التاسع ، غسل الاعمى عينيه كما أمره يسوع واستعاد بصره. ولذا بنى فيه المسيحيون في القرن الخامس كنيسة دمّرت سنة 614. </a:t>
            </a:r>
          </a:p>
          <a:p>
            <a:endParaRPr lang="ar-SY" sz="24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FMM\Desktop\Jerusalem1\23.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Rectangle 4"/>
          <p:cNvSpPr/>
          <p:nvPr/>
        </p:nvSpPr>
        <p:spPr>
          <a:xfrm>
            <a:off x="1600200" y="6019800"/>
            <a:ext cx="7543800" cy="523220"/>
          </a:xfrm>
          <a:prstGeom prst="rect">
            <a:avLst/>
          </a:prstGeom>
        </p:spPr>
        <p:txBody>
          <a:bodyPr wrap="square">
            <a:spAutoFit/>
          </a:bodyPr>
          <a:lstStyle/>
          <a:p>
            <a:pPr algn="ctr"/>
            <a:r>
              <a:rPr lang="ar-SY" sz="2800" b="1" dirty="0" smtClean="0"/>
              <a:t>وبني فيه فيما بعد جامع ترتفع مئذنته اليوم فوق مخرج القناة.</a:t>
            </a:r>
            <a:endParaRPr lang="ar-SY" sz="2800" b="1" dirty="0"/>
          </a:p>
        </p:txBody>
      </p:sp>
    </p:spTree>
  </p:cSld>
  <p:clrMapOvr>
    <a:masterClrMapping/>
  </p:clrMapOvr>
  <p:transition spd="slow">
    <p:wheel spokes="8"/>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85.jpg"/>
          <p:cNvPicPr>
            <a:picLocks noChangeAspect="1"/>
          </p:cNvPicPr>
          <p:nvPr/>
        </p:nvPicPr>
        <p:blipFill>
          <a:blip r:embed="rId2" cstate="print"/>
          <a:stretch>
            <a:fillRect/>
          </a:stretch>
        </p:blipFill>
        <p:spPr>
          <a:xfrm>
            <a:off x="0" y="0"/>
            <a:ext cx="9144000" cy="6857999"/>
          </a:xfrm>
          <a:prstGeom prst="rect">
            <a:avLst/>
          </a:prstGeom>
        </p:spPr>
      </p:pic>
      <p:sp>
        <p:nvSpPr>
          <p:cNvPr id="3" name="TextBox 2"/>
          <p:cNvSpPr txBox="1"/>
          <p:nvPr/>
        </p:nvSpPr>
        <p:spPr>
          <a:xfrm>
            <a:off x="1447800" y="6019800"/>
            <a:ext cx="7086600" cy="461665"/>
          </a:xfrm>
          <a:prstGeom prst="rect">
            <a:avLst/>
          </a:prstGeom>
          <a:noFill/>
        </p:spPr>
        <p:txBody>
          <a:bodyPr wrap="square" rtlCol="1">
            <a:spAutoFit/>
          </a:bodyPr>
          <a:lstStyle/>
          <a:p>
            <a:r>
              <a:rPr lang="ar-SY" sz="2400" b="1" dirty="0" smtClean="0"/>
              <a:t>هذا هو أحد المداخل الثمانية المؤدية الى ساحة الهيكل.</a:t>
            </a:r>
            <a:endParaRPr lang="ar-SY" sz="2400" b="1" dirty="0"/>
          </a:p>
        </p:txBody>
      </p:sp>
    </p:spTree>
  </p:cSld>
  <p:clrMapOvr>
    <a:masterClrMapping/>
  </p:clrMapOvr>
  <p:transition spd="slow">
    <p:wheel spokes="8"/>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Users\FMM\Desktop\Jerusalem1\26.jpg"/>
          <p:cNvPicPr>
            <a:picLocks noChangeAspect="1" noChangeArrowheads="1"/>
          </p:cNvPicPr>
          <p:nvPr/>
        </p:nvPicPr>
        <p:blipFill>
          <a:blip r:embed="rId2" cstate="print"/>
          <a:srcRect/>
          <a:stretch>
            <a:fillRect/>
          </a:stretch>
        </p:blipFill>
        <p:spPr bwMode="auto">
          <a:xfrm>
            <a:off x="0" y="0"/>
            <a:ext cx="9144000" cy="5638800"/>
          </a:xfrm>
          <a:prstGeom prst="rect">
            <a:avLst/>
          </a:prstGeom>
          <a:noFill/>
        </p:spPr>
      </p:pic>
      <p:sp>
        <p:nvSpPr>
          <p:cNvPr id="3" name="Rectangle 2"/>
          <p:cNvSpPr/>
          <p:nvPr/>
        </p:nvSpPr>
        <p:spPr>
          <a:xfrm>
            <a:off x="0" y="5638800"/>
            <a:ext cx="9144000" cy="1200329"/>
          </a:xfrm>
          <a:prstGeom prst="rect">
            <a:avLst/>
          </a:prstGeom>
          <a:solidFill>
            <a:schemeClr val="accent2">
              <a:lumMod val="20000"/>
              <a:lumOff val="80000"/>
            </a:schemeClr>
          </a:solidFill>
        </p:spPr>
        <p:txBody>
          <a:bodyPr wrap="square">
            <a:spAutoFit/>
          </a:bodyPr>
          <a:lstStyle/>
          <a:p>
            <a:r>
              <a:rPr lang="ar-SY" sz="2400" b="1" dirty="0" smtClean="0">
                <a:solidFill>
                  <a:srgbClr val="002060"/>
                </a:solidFill>
              </a:rPr>
              <a:t>في وسط الساحة ترتفع قبة جامع الصخرة، المدعو خطأ جامع عمر. وتنتصب هذه القبة فوق الصخرة المقدسة، مذبح التقدمة في هيكل سليمان. ولقد كان فيما سبق مكانا للمسلمين مقدسا، تحوّل حديثا الى مكان للصلاة</a:t>
            </a:r>
            <a:endParaRPr lang="ar-SY" sz="2400" b="1" dirty="0">
              <a:solidFill>
                <a:srgbClr val="002060"/>
              </a:solidFill>
            </a:endParaRPr>
          </a:p>
        </p:txBody>
      </p:sp>
    </p:spTree>
  </p:cSld>
  <p:clrMapOvr>
    <a:masterClrMapping/>
  </p:clrMapOvr>
  <p:transition>
    <p:wheel spokes="8"/>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FMM\Desktop\Jerusalem1\25.jpg"/>
          <p:cNvPicPr>
            <a:picLocks noChangeAspect="1" noChangeArrowheads="1"/>
          </p:cNvPicPr>
          <p:nvPr/>
        </p:nvPicPr>
        <p:blipFill>
          <a:blip r:embed="rId2" cstate="print"/>
          <a:srcRect/>
          <a:stretch>
            <a:fillRect/>
          </a:stretch>
        </p:blipFill>
        <p:spPr bwMode="auto">
          <a:xfrm>
            <a:off x="0" y="0"/>
            <a:ext cx="9143999" cy="6324600"/>
          </a:xfrm>
          <a:prstGeom prst="rect">
            <a:avLst/>
          </a:prstGeom>
          <a:noFill/>
        </p:spPr>
      </p:pic>
      <p:sp>
        <p:nvSpPr>
          <p:cNvPr id="6" name="Rectangle 5"/>
          <p:cNvSpPr/>
          <p:nvPr/>
        </p:nvSpPr>
        <p:spPr>
          <a:xfrm>
            <a:off x="0" y="6324600"/>
            <a:ext cx="9144000" cy="523220"/>
          </a:xfrm>
          <a:prstGeom prst="rect">
            <a:avLst/>
          </a:prstGeom>
        </p:spPr>
        <p:txBody>
          <a:bodyPr wrap="square">
            <a:spAutoFit/>
          </a:bodyPr>
          <a:lstStyle/>
          <a:p>
            <a:pPr algn="ctr"/>
            <a:r>
              <a:rPr lang="ar-SY" sz="2800" b="1" dirty="0" smtClean="0">
                <a:solidFill>
                  <a:srgbClr val="002060"/>
                </a:solidFill>
              </a:rPr>
              <a:t>ان هذا المكان موضع مقدس ومشترك بين اليهود والمسيحيين والمسلمين</a:t>
            </a:r>
            <a:endParaRPr lang="ar-SY" sz="28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87.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wheel spokes="8"/>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C:\Users\FMM\Desktop\Jerusalem1\27.jpg"/>
          <p:cNvPicPr>
            <a:picLocks noChangeAspect="1" noChangeArrowheads="1"/>
          </p:cNvPicPr>
          <p:nvPr/>
        </p:nvPicPr>
        <p:blipFill>
          <a:blip r:embed="rId2" cstate="print"/>
          <a:srcRect/>
          <a:stretch>
            <a:fillRect/>
          </a:stretch>
        </p:blipFill>
        <p:spPr bwMode="auto">
          <a:xfrm>
            <a:off x="0" y="1"/>
            <a:ext cx="9143999" cy="4876799"/>
          </a:xfrm>
          <a:prstGeom prst="rect">
            <a:avLst/>
          </a:prstGeom>
          <a:noFill/>
        </p:spPr>
      </p:pic>
      <p:sp>
        <p:nvSpPr>
          <p:cNvPr id="3" name="Rectangle 2"/>
          <p:cNvSpPr/>
          <p:nvPr/>
        </p:nvSpPr>
        <p:spPr>
          <a:xfrm>
            <a:off x="0" y="4876800"/>
            <a:ext cx="9144000" cy="1981200"/>
          </a:xfrm>
          <a:prstGeom prst="rect">
            <a:avLst/>
          </a:prstGeom>
          <a:solidFill>
            <a:schemeClr val="accent2">
              <a:lumMod val="20000"/>
              <a:lumOff val="80000"/>
            </a:schemeClr>
          </a:solidFill>
        </p:spPr>
        <p:txBody>
          <a:bodyPr wrap="square">
            <a:spAutoFit/>
          </a:bodyPr>
          <a:lstStyle/>
          <a:p>
            <a:r>
              <a:rPr lang="ar-SY" sz="2400" b="1" dirty="0" smtClean="0">
                <a:solidFill>
                  <a:schemeClr val="bg2">
                    <a:lumMod val="10000"/>
                  </a:schemeClr>
                </a:solidFill>
              </a:rPr>
              <a:t>هذا هو جامع الاقصى وقد بناه السلطان الوليد ما بين سنتي 705 و 715 لكنه كان مرارا كثيرة عرضة للتغيير؛ أقام فيه ملوك أورشليم مدة طويلة وأعطي سنة 1118 لسلك رهباني من الفرسان يعرفون اليوم بفرسان الهيكل او الهيكليين وفي داخل هذا الجامع أغتيل الملك عبد الله عاهل الاردن جدّ الملك حسين سنة 1951 ونرى أخيرا آثار الحريق الذي نشب فيه سنة 1969 </a:t>
            </a:r>
            <a:endParaRPr lang="ar-SY" sz="2400" b="1" dirty="0">
              <a:solidFill>
                <a:schemeClr val="bg2">
                  <a:lumMod val="10000"/>
                </a:schemeClr>
              </a:solidFill>
            </a:endParaRPr>
          </a:p>
        </p:txBody>
      </p:sp>
    </p:spTree>
  </p:cSld>
  <p:clrMapOvr>
    <a:masterClrMapping/>
  </p:clrMapOvr>
  <p:transition>
    <p:wheel spokes="8"/>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FMM\Desktop\Jerusalem1\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Rectangle 2"/>
          <p:cNvSpPr/>
          <p:nvPr/>
        </p:nvSpPr>
        <p:spPr>
          <a:xfrm>
            <a:off x="304800" y="1"/>
            <a:ext cx="8534400" cy="954107"/>
          </a:xfrm>
          <a:prstGeom prst="rect">
            <a:avLst/>
          </a:prstGeom>
        </p:spPr>
        <p:txBody>
          <a:bodyPr wrap="square">
            <a:spAutoFit/>
          </a:bodyPr>
          <a:lstStyle/>
          <a:p>
            <a:r>
              <a:rPr lang="ar-SY" sz="2800" b="1" dirty="0" smtClean="0">
                <a:solidFill>
                  <a:srgbClr val="002060"/>
                </a:solidFill>
              </a:rPr>
              <a:t>تجتاز الصحراء طريق معبدة تقود الى المدينة المقدسة وقد بدت في البعيد تنتظر المسافرين</a:t>
            </a:r>
            <a:endParaRPr lang="ar-SY" sz="28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sers\FMM\Desktop\Jerusalem1\28.jpg"/>
          <p:cNvPicPr>
            <a:picLocks noChangeAspect="1" noChangeArrowheads="1"/>
          </p:cNvPicPr>
          <p:nvPr/>
        </p:nvPicPr>
        <p:blipFill>
          <a:blip r:embed="rId2" cstate="print"/>
          <a:srcRect/>
          <a:stretch>
            <a:fillRect/>
          </a:stretch>
        </p:blipFill>
        <p:spPr bwMode="auto">
          <a:xfrm>
            <a:off x="0" y="0"/>
            <a:ext cx="9143999" cy="6858000"/>
          </a:xfrm>
          <a:prstGeom prst="rect">
            <a:avLst/>
          </a:prstGeom>
          <a:noFill/>
        </p:spPr>
      </p:pic>
      <p:sp>
        <p:nvSpPr>
          <p:cNvPr id="5" name="Rectangle 4"/>
          <p:cNvSpPr/>
          <p:nvPr/>
        </p:nvSpPr>
        <p:spPr>
          <a:xfrm>
            <a:off x="0" y="5867400"/>
            <a:ext cx="5334000" cy="830997"/>
          </a:xfrm>
          <a:prstGeom prst="rect">
            <a:avLst/>
          </a:prstGeom>
        </p:spPr>
        <p:txBody>
          <a:bodyPr wrap="square">
            <a:spAutoFit/>
          </a:bodyPr>
          <a:lstStyle/>
          <a:p>
            <a:r>
              <a:rPr lang="ar-SY" sz="2400" b="1" dirty="0" smtClean="0">
                <a:solidFill>
                  <a:srgbClr val="002060"/>
                </a:solidFill>
              </a:rPr>
              <a:t>هكذا يتم توزيع المؤن على اللاجئين الفلسطينيين قرب الهيكل  يرجع تاريخ الصورة الى سنة 1970</a:t>
            </a:r>
            <a:endParaRPr lang="ar-SY" sz="24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Users\FMM\Desktop\Jerusalem1\29.jpg"/>
          <p:cNvPicPr>
            <a:picLocks noChangeAspect="1" noChangeArrowheads="1"/>
          </p:cNvPicPr>
          <p:nvPr/>
        </p:nvPicPr>
        <p:blipFill>
          <a:blip r:embed="rId2" cstate="print"/>
          <a:srcRect/>
          <a:stretch>
            <a:fillRect/>
          </a:stretch>
        </p:blipFill>
        <p:spPr bwMode="auto">
          <a:xfrm>
            <a:off x="-4170" y="1"/>
            <a:ext cx="9148170" cy="6324599"/>
          </a:xfrm>
          <a:prstGeom prst="rect">
            <a:avLst/>
          </a:prstGeom>
          <a:noFill/>
        </p:spPr>
      </p:pic>
      <p:sp>
        <p:nvSpPr>
          <p:cNvPr id="5" name="Rectangle 4"/>
          <p:cNvSpPr/>
          <p:nvPr/>
        </p:nvSpPr>
        <p:spPr>
          <a:xfrm>
            <a:off x="0" y="6324600"/>
            <a:ext cx="9144000" cy="523220"/>
          </a:xfrm>
          <a:prstGeom prst="rect">
            <a:avLst/>
          </a:prstGeom>
          <a:solidFill>
            <a:schemeClr val="accent2">
              <a:lumMod val="20000"/>
              <a:lumOff val="80000"/>
            </a:schemeClr>
          </a:solidFill>
        </p:spPr>
        <p:txBody>
          <a:bodyPr wrap="square">
            <a:spAutoFit/>
          </a:bodyPr>
          <a:lstStyle/>
          <a:p>
            <a:pPr algn="ctr"/>
            <a:r>
              <a:rPr lang="ar-SY" sz="2800" b="1" dirty="0" smtClean="0"/>
              <a:t>وهناك أثر آخر من آثار الحرب مستشفى سيدة فرنسا الكبير.</a:t>
            </a:r>
          </a:p>
        </p:txBody>
      </p:sp>
    </p:spTree>
  </p:cSld>
  <p:clrMapOvr>
    <a:masterClrMapping/>
  </p:clrMapOvr>
  <p:transition spd="slow">
    <p:wheel spokes="8"/>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Users\FMM\Desktop\Jerusalem1\3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Rectangle 4"/>
          <p:cNvSpPr/>
          <p:nvPr/>
        </p:nvSpPr>
        <p:spPr>
          <a:xfrm>
            <a:off x="0" y="0"/>
            <a:ext cx="9144000" cy="830997"/>
          </a:xfrm>
          <a:prstGeom prst="rect">
            <a:avLst/>
          </a:prstGeom>
        </p:spPr>
        <p:txBody>
          <a:bodyPr wrap="square">
            <a:spAutoFit/>
          </a:bodyPr>
          <a:lstStyle/>
          <a:p>
            <a:r>
              <a:rPr lang="ar-SY" sz="2400" b="1" dirty="0" smtClean="0">
                <a:solidFill>
                  <a:srgbClr val="002060"/>
                </a:solidFill>
              </a:rPr>
              <a:t>الى اليمين تقوم كنيسة رقاد العذراء. وفي الوسط العلية التي تذكرنا حادث العشاء الاخير. والى اليسار برج داود. </a:t>
            </a:r>
            <a:endParaRPr lang="ar-SY" sz="24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C:\Users\FMM\Desktop\Jerusalem1\3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Rectangle 4"/>
          <p:cNvSpPr/>
          <p:nvPr/>
        </p:nvSpPr>
        <p:spPr>
          <a:xfrm>
            <a:off x="4953000" y="381001"/>
            <a:ext cx="4191000" cy="1384995"/>
          </a:xfrm>
          <a:prstGeom prst="rect">
            <a:avLst/>
          </a:prstGeom>
        </p:spPr>
        <p:txBody>
          <a:bodyPr wrap="square">
            <a:spAutoFit/>
          </a:bodyPr>
          <a:lstStyle/>
          <a:p>
            <a:r>
              <a:rPr lang="ar-SY" sz="2800" b="1" dirty="0" smtClean="0">
                <a:solidFill>
                  <a:srgbClr val="002060"/>
                </a:solidFill>
              </a:rPr>
              <a:t>ويرتفع برج داود هذا مكان قصر ملكي بناه هيرودس، وقد تحول البرج اليوم الى قلعة.</a:t>
            </a:r>
            <a:endParaRPr lang="ar-SY" sz="28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C:\Users\FMM\Desktop\Jerusalem1\32.jpg"/>
          <p:cNvPicPr>
            <a:picLocks noChangeAspect="1" noChangeArrowheads="1"/>
          </p:cNvPicPr>
          <p:nvPr/>
        </p:nvPicPr>
        <p:blipFill>
          <a:blip r:embed="rId2" cstate="print"/>
          <a:srcRect/>
          <a:stretch>
            <a:fillRect/>
          </a:stretch>
        </p:blipFill>
        <p:spPr bwMode="auto">
          <a:xfrm>
            <a:off x="2838" y="1"/>
            <a:ext cx="9141162" cy="5638799"/>
          </a:xfrm>
          <a:prstGeom prst="rect">
            <a:avLst/>
          </a:prstGeom>
          <a:noFill/>
        </p:spPr>
      </p:pic>
      <p:sp>
        <p:nvSpPr>
          <p:cNvPr id="5" name="Rectangle 4"/>
          <p:cNvSpPr/>
          <p:nvPr/>
        </p:nvSpPr>
        <p:spPr>
          <a:xfrm>
            <a:off x="0" y="5638800"/>
            <a:ext cx="9144000" cy="1219200"/>
          </a:xfrm>
          <a:prstGeom prst="rect">
            <a:avLst/>
          </a:prstGeom>
          <a:solidFill>
            <a:srgbClr val="7030A0"/>
          </a:solidFill>
        </p:spPr>
        <p:txBody>
          <a:bodyPr wrap="square">
            <a:spAutoFit/>
          </a:bodyPr>
          <a:lstStyle/>
          <a:p>
            <a:r>
              <a:rPr lang="ar-SY" sz="2400" b="1" dirty="0" smtClean="0">
                <a:solidFill>
                  <a:srgbClr val="FFFF00"/>
                </a:solidFill>
              </a:rPr>
              <a:t>يحتل قبر داود مكانه قرب العلية، في غرفة يؤمها اليهود والمسلمون للتبرك به. وفي غرفة مجاورة، تضيء فيها باستمرار آلاف المصابيح، جمعت تذكارات تذكر باضطهاد النازيين لليهود. ولذا يحتفل فيها ببعض الطقوس.</a:t>
            </a:r>
            <a:endParaRPr lang="ar-SY" sz="2400" b="1" dirty="0">
              <a:solidFill>
                <a:srgbClr val="FFFF00"/>
              </a:solidFill>
            </a:endParaRPr>
          </a:p>
        </p:txBody>
      </p:sp>
    </p:spTree>
  </p:cSld>
  <p:clrMapOvr>
    <a:masterClrMapping/>
  </p:clrMapOvr>
  <p:transition spd="slow">
    <p:wheel spokes="8"/>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C:\Users\FMM\Desktop\Jerusalem1\33.jpg"/>
          <p:cNvPicPr>
            <a:picLocks noChangeAspect="1" noChangeArrowheads="1"/>
          </p:cNvPicPr>
          <p:nvPr/>
        </p:nvPicPr>
        <p:blipFill>
          <a:blip r:embed="rId2" cstate="print"/>
          <a:srcRect/>
          <a:stretch>
            <a:fillRect/>
          </a:stretch>
        </p:blipFill>
        <p:spPr bwMode="auto">
          <a:xfrm>
            <a:off x="0" y="-15069"/>
            <a:ext cx="9144000" cy="6873069"/>
          </a:xfrm>
          <a:prstGeom prst="rect">
            <a:avLst/>
          </a:prstGeom>
          <a:noFill/>
        </p:spPr>
      </p:pic>
    </p:spTree>
  </p:cSld>
  <p:clrMapOvr>
    <a:masterClrMapping/>
  </p:clrMapOvr>
  <p:transition spd="slow">
    <p:wheel spokes="8"/>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C:\Users\FMM\Desktop\Jerusalem\34.jpg"/>
          <p:cNvPicPr>
            <a:picLocks noChangeAspect="1" noChangeArrowheads="1"/>
          </p:cNvPicPr>
          <p:nvPr/>
        </p:nvPicPr>
        <p:blipFill>
          <a:blip r:embed="rId2" cstate="print"/>
          <a:srcRect/>
          <a:stretch>
            <a:fillRect/>
          </a:stretch>
        </p:blipFill>
        <p:spPr bwMode="auto">
          <a:xfrm>
            <a:off x="0" y="0"/>
            <a:ext cx="9144000" cy="6019799"/>
          </a:xfrm>
          <a:prstGeom prst="rect">
            <a:avLst/>
          </a:prstGeom>
          <a:noFill/>
        </p:spPr>
      </p:pic>
      <p:sp>
        <p:nvSpPr>
          <p:cNvPr id="3" name="Rectangle 2"/>
          <p:cNvSpPr/>
          <p:nvPr/>
        </p:nvSpPr>
        <p:spPr>
          <a:xfrm>
            <a:off x="0" y="6019800"/>
            <a:ext cx="9144000" cy="830997"/>
          </a:xfrm>
          <a:prstGeom prst="rect">
            <a:avLst/>
          </a:prstGeom>
        </p:spPr>
        <p:txBody>
          <a:bodyPr wrap="square">
            <a:spAutoFit/>
          </a:bodyPr>
          <a:lstStyle/>
          <a:p>
            <a:r>
              <a:rPr lang="ar-SY" sz="2400" b="1" dirty="0" smtClean="0"/>
              <a:t>حائط المبكى جزء من أساس ساحة الهيكل. وترجع الأساسات الداخلية الى عصر هيرودس، يبلغ طول الحجر فيها بضعة أمتار. وقد اعتاد اليهود الصلاة في هذا المكان.</a:t>
            </a:r>
            <a:endParaRPr lang="ar-SY" sz="2400" b="1" dirty="0"/>
          </a:p>
        </p:txBody>
      </p:sp>
    </p:spTree>
  </p:cSld>
  <p:clrMapOvr>
    <a:masterClrMapping/>
  </p:clrMapOvr>
  <p:transition>
    <p:wheel spokes="8"/>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95.jpg"/>
          <p:cNvPicPr>
            <a:picLocks noChangeAspect="1"/>
          </p:cNvPicPr>
          <p:nvPr/>
        </p:nvPicPr>
        <p:blipFill>
          <a:blip r:embed="rId2" cstate="print"/>
          <a:stretch>
            <a:fillRect/>
          </a:stretch>
        </p:blipFill>
        <p:spPr>
          <a:xfrm>
            <a:off x="0" y="0"/>
            <a:ext cx="9144000" cy="6324600"/>
          </a:xfrm>
          <a:prstGeom prst="rect">
            <a:avLst/>
          </a:prstGeom>
        </p:spPr>
      </p:pic>
      <p:sp>
        <p:nvSpPr>
          <p:cNvPr id="3" name="TextBox 2"/>
          <p:cNvSpPr txBox="1"/>
          <p:nvPr/>
        </p:nvSpPr>
        <p:spPr>
          <a:xfrm>
            <a:off x="0" y="6324600"/>
            <a:ext cx="9144000" cy="533400"/>
          </a:xfrm>
          <a:prstGeom prst="rect">
            <a:avLst/>
          </a:prstGeom>
          <a:solidFill>
            <a:schemeClr val="accent6">
              <a:lumMod val="60000"/>
              <a:lumOff val="40000"/>
            </a:schemeClr>
          </a:solidFill>
        </p:spPr>
        <p:txBody>
          <a:bodyPr wrap="square" rtlCol="1">
            <a:spAutoFit/>
          </a:bodyPr>
          <a:lstStyle/>
          <a:p>
            <a:pPr algn="ctr"/>
            <a:r>
              <a:rPr lang="ar-SY" sz="2800" b="1" dirty="0" smtClean="0">
                <a:solidFill>
                  <a:srgbClr val="002060"/>
                </a:solidFill>
              </a:rPr>
              <a:t>أما هذا القسم من الحائط فقد خصص للنساء</a:t>
            </a:r>
            <a:r>
              <a:rPr lang="ar-SY" dirty="0" smtClean="0">
                <a:solidFill>
                  <a:srgbClr val="002060"/>
                </a:solidFill>
              </a:rPr>
              <a:t>.</a:t>
            </a:r>
            <a:endParaRPr lang="ar-SY"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C:\Users\FMM\Desktop\Jerusalem\35.jpg"/>
          <p:cNvPicPr>
            <a:picLocks noChangeAspect="1" noChangeArrowheads="1"/>
          </p:cNvPicPr>
          <p:nvPr/>
        </p:nvPicPr>
        <p:blipFill>
          <a:blip r:embed="rId2" cstate="print"/>
          <a:srcRect/>
          <a:stretch>
            <a:fillRect/>
          </a:stretch>
        </p:blipFill>
        <p:spPr bwMode="auto">
          <a:xfrm>
            <a:off x="0" y="0"/>
            <a:ext cx="9144000" cy="6400800"/>
          </a:xfrm>
          <a:prstGeom prst="rect">
            <a:avLst/>
          </a:prstGeom>
          <a:noFill/>
        </p:spPr>
      </p:pic>
      <p:sp>
        <p:nvSpPr>
          <p:cNvPr id="5" name="Rectangle 4"/>
          <p:cNvSpPr/>
          <p:nvPr/>
        </p:nvSpPr>
        <p:spPr>
          <a:xfrm>
            <a:off x="0" y="6400801"/>
            <a:ext cx="9144000" cy="457200"/>
          </a:xfrm>
          <a:prstGeom prst="rect">
            <a:avLst/>
          </a:prstGeom>
          <a:solidFill>
            <a:schemeClr val="accent2">
              <a:lumMod val="20000"/>
              <a:lumOff val="80000"/>
            </a:schemeClr>
          </a:solidFill>
        </p:spPr>
        <p:txBody>
          <a:bodyPr wrap="square">
            <a:spAutoFit/>
          </a:bodyPr>
          <a:lstStyle/>
          <a:p>
            <a:r>
              <a:rPr lang="ar-SY" sz="2400" b="1" dirty="0" smtClean="0"/>
              <a:t>يصادف مثل هذا اليهودي التقي،المجدل الشعر،خصوصا في المناطق التقليدية من المدينة.</a:t>
            </a:r>
            <a:endParaRPr lang="ar-SY" sz="2400" b="1" dirty="0"/>
          </a:p>
        </p:txBody>
      </p:sp>
    </p:spTree>
  </p:cSld>
  <p:clrMapOvr>
    <a:masterClrMapping/>
  </p:clrMapOvr>
  <p:transition spd="slow">
    <p:wheel spokes="8"/>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97.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6096000" y="4876800"/>
            <a:ext cx="3048000" cy="1569660"/>
          </a:xfrm>
          <a:prstGeom prst="rect">
            <a:avLst/>
          </a:prstGeom>
          <a:noFill/>
        </p:spPr>
        <p:txBody>
          <a:bodyPr wrap="square" rtlCol="1">
            <a:spAutoFit/>
          </a:bodyPr>
          <a:lstStyle/>
          <a:p>
            <a:r>
              <a:rPr lang="ar-SY" sz="2400" b="1" dirty="0" smtClean="0">
                <a:solidFill>
                  <a:schemeClr val="bg1"/>
                </a:solidFill>
              </a:rPr>
              <a:t>يفتتح الاسبوع العظيم المقدس من كل سنة بتطواف الشعانين انطلاقا من بيت فاجي </a:t>
            </a:r>
          </a:p>
        </p:txBody>
      </p:sp>
    </p:spTree>
  </p:cSld>
  <p:clrMapOvr>
    <a:masterClrMapping/>
  </p:clrMapOvr>
  <p:transition spd="slow">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FMM\Desktop\Jerusalem1\3.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Rectangle 4"/>
          <p:cNvSpPr/>
          <p:nvPr/>
        </p:nvSpPr>
        <p:spPr>
          <a:xfrm>
            <a:off x="0" y="381000"/>
            <a:ext cx="9144000" cy="954107"/>
          </a:xfrm>
          <a:prstGeom prst="rect">
            <a:avLst/>
          </a:prstGeom>
        </p:spPr>
        <p:txBody>
          <a:bodyPr wrap="square">
            <a:spAutoFit/>
          </a:bodyPr>
          <a:lstStyle/>
          <a:p>
            <a:r>
              <a:rPr lang="ar-SY" sz="2800" b="1" dirty="0" smtClean="0"/>
              <a:t>هذه هي المدينة المقدسة . تظهر الى اليسار جدران هيكل أورشليم حيث ترتفع الآن قبة جامع عمر وقبة الجامع الأقصى. ويلوح في البعيد جبل الزيتون .</a:t>
            </a:r>
            <a:endParaRPr lang="ar-SY" sz="2800" b="1" dirty="0"/>
          </a:p>
        </p:txBody>
      </p:sp>
    </p:spTree>
  </p:cSld>
  <p:clrMapOvr>
    <a:masterClrMapping/>
  </p:clrMapOvr>
  <p:transition spd="slow">
    <p:wheel spokes="8"/>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C:\Users\FMM\Desktop\Jerusalem\37.jpg"/>
          <p:cNvPicPr>
            <a:picLocks noChangeAspect="1" noChangeArrowheads="1"/>
          </p:cNvPicPr>
          <p:nvPr/>
        </p:nvPicPr>
        <p:blipFill>
          <a:blip r:embed="rId2" cstate="print"/>
          <a:srcRect/>
          <a:stretch>
            <a:fillRect/>
          </a:stretch>
        </p:blipFill>
        <p:spPr bwMode="auto">
          <a:xfrm>
            <a:off x="0" y="1"/>
            <a:ext cx="9144000" cy="6019799"/>
          </a:xfrm>
          <a:prstGeom prst="rect">
            <a:avLst/>
          </a:prstGeom>
          <a:noFill/>
        </p:spPr>
      </p:pic>
      <p:sp>
        <p:nvSpPr>
          <p:cNvPr id="5" name="Rectangle 4"/>
          <p:cNvSpPr/>
          <p:nvPr/>
        </p:nvSpPr>
        <p:spPr>
          <a:xfrm>
            <a:off x="0" y="6019799"/>
            <a:ext cx="9144000" cy="838201"/>
          </a:xfrm>
          <a:prstGeom prst="rect">
            <a:avLst/>
          </a:prstGeom>
          <a:solidFill>
            <a:schemeClr val="accent6">
              <a:lumMod val="20000"/>
              <a:lumOff val="80000"/>
            </a:schemeClr>
          </a:solidFill>
        </p:spPr>
        <p:txBody>
          <a:bodyPr wrap="square">
            <a:spAutoFit/>
          </a:bodyPr>
          <a:lstStyle/>
          <a:p>
            <a:r>
              <a:rPr lang="ar-SY" sz="2400" b="1" dirty="0" smtClean="0"/>
              <a:t>هذه طريق الى القبر المقدس، وتفضي الفرجة في آخرها الى الساحة ومنها الى اليمين نبلغ الى القبر المقدس، بإزاء الجامع.</a:t>
            </a:r>
            <a:endParaRPr lang="ar-SY" sz="2400" b="1" dirty="0"/>
          </a:p>
        </p:txBody>
      </p:sp>
    </p:spTree>
  </p:cSld>
  <p:clrMapOvr>
    <a:masterClrMapping/>
  </p:clrMapOvr>
  <p:transition spd="slow">
    <p:wheel spokes="8"/>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C:\Users\FMM\Desktop\Jerusalem\38.jpg"/>
          <p:cNvPicPr>
            <a:picLocks noChangeAspect="1" noChangeArrowheads="1"/>
          </p:cNvPicPr>
          <p:nvPr/>
        </p:nvPicPr>
        <p:blipFill>
          <a:blip r:embed="rId2" cstate="print"/>
          <a:srcRect/>
          <a:stretch>
            <a:fillRect/>
          </a:stretch>
        </p:blipFill>
        <p:spPr bwMode="auto">
          <a:xfrm>
            <a:off x="0" y="0"/>
            <a:ext cx="9144000" cy="5638800"/>
          </a:xfrm>
          <a:prstGeom prst="rect">
            <a:avLst/>
          </a:prstGeom>
          <a:noFill/>
        </p:spPr>
      </p:pic>
      <p:sp>
        <p:nvSpPr>
          <p:cNvPr id="3" name="Rectangle 2"/>
          <p:cNvSpPr/>
          <p:nvPr/>
        </p:nvSpPr>
        <p:spPr>
          <a:xfrm>
            <a:off x="0" y="5638800"/>
            <a:ext cx="9144000" cy="1219200"/>
          </a:xfrm>
          <a:prstGeom prst="rect">
            <a:avLst/>
          </a:prstGeom>
          <a:solidFill>
            <a:schemeClr val="accent4">
              <a:lumMod val="40000"/>
              <a:lumOff val="60000"/>
            </a:schemeClr>
          </a:solidFill>
        </p:spPr>
        <p:txBody>
          <a:bodyPr wrap="square">
            <a:spAutoFit/>
          </a:bodyPr>
          <a:lstStyle/>
          <a:p>
            <a:r>
              <a:rPr lang="ar-SY" sz="2400" b="1" dirty="0" smtClean="0">
                <a:solidFill>
                  <a:srgbClr val="002060"/>
                </a:solidFill>
              </a:rPr>
              <a:t>بعد الأستيلاء على القبر المقدس سنة 1099، بنى الصليبيون كنيسة من الفن الروماني أحرقت سنة 1808 ، وإذ غدت سنة 1927 تهدد بالسقوط  دعمت بعمد نحاسية، ولا تزال أعمال الترميم جارية حتى اليوم.</a:t>
            </a:r>
            <a:endParaRPr lang="ar-SY" sz="2400" b="1" dirty="0">
              <a:solidFill>
                <a:srgbClr val="002060"/>
              </a:solidFill>
            </a:endParaRPr>
          </a:p>
        </p:txBody>
      </p:sp>
    </p:spTree>
  </p:cSld>
  <p:clrMapOvr>
    <a:masterClrMapping/>
  </p:clrMapOvr>
  <p:transition>
    <p:wheel spokes="8"/>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C:\Users\FMM\Desktop\Jerusalem\39.jpg"/>
          <p:cNvPicPr>
            <a:picLocks noChangeAspect="1" noChangeArrowheads="1"/>
          </p:cNvPicPr>
          <p:nvPr/>
        </p:nvPicPr>
        <p:blipFill>
          <a:blip r:embed="rId2" cstate="print"/>
          <a:srcRect/>
          <a:stretch>
            <a:fillRect/>
          </a:stretch>
        </p:blipFill>
        <p:spPr bwMode="auto">
          <a:xfrm>
            <a:off x="0" y="0"/>
            <a:ext cx="9144000" cy="6857999"/>
          </a:xfrm>
          <a:prstGeom prst="rect">
            <a:avLst/>
          </a:prstGeom>
          <a:noFill/>
        </p:spPr>
      </p:pic>
      <p:sp>
        <p:nvSpPr>
          <p:cNvPr id="5" name="Rectangle 4"/>
          <p:cNvSpPr/>
          <p:nvPr/>
        </p:nvSpPr>
        <p:spPr>
          <a:xfrm>
            <a:off x="4876800" y="152400"/>
            <a:ext cx="4267200" cy="1569660"/>
          </a:xfrm>
          <a:prstGeom prst="rect">
            <a:avLst/>
          </a:prstGeom>
        </p:spPr>
        <p:txBody>
          <a:bodyPr wrap="square">
            <a:spAutoFit/>
          </a:bodyPr>
          <a:lstStyle/>
          <a:p>
            <a:r>
              <a:rPr lang="ar-SY" sz="2400" b="1" dirty="0" smtClean="0">
                <a:solidFill>
                  <a:schemeClr val="bg1"/>
                </a:solidFill>
              </a:rPr>
              <a:t>يتم تحت هذه القبة تكريم الموضع الذي قبر فيه المسيح. وقبل أن نستقبل بشارة الملاك معلنة القيامة فلننحن لرؤية أحد القبور من عهد المسيح.</a:t>
            </a:r>
            <a:endParaRPr lang="ar-SY" sz="24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C:\Users\FMM\Desktop\Jerusalem\40.jpg"/>
          <p:cNvPicPr>
            <a:picLocks noChangeAspect="1" noChangeArrowheads="1"/>
          </p:cNvPicPr>
          <p:nvPr/>
        </p:nvPicPr>
        <p:blipFill>
          <a:blip r:embed="rId2" cstate="print"/>
          <a:srcRect/>
          <a:stretch>
            <a:fillRect/>
          </a:stretch>
        </p:blipFill>
        <p:spPr bwMode="auto">
          <a:xfrm>
            <a:off x="0" y="0"/>
            <a:ext cx="9144000" cy="5867400"/>
          </a:xfrm>
          <a:prstGeom prst="rect">
            <a:avLst/>
          </a:prstGeom>
          <a:noFill/>
        </p:spPr>
      </p:pic>
      <p:sp>
        <p:nvSpPr>
          <p:cNvPr id="5" name="Rectangle 4"/>
          <p:cNvSpPr/>
          <p:nvPr/>
        </p:nvSpPr>
        <p:spPr>
          <a:xfrm>
            <a:off x="0" y="5867399"/>
            <a:ext cx="9144000" cy="990601"/>
          </a:xfrm>
          <a:prstGeom prst="rect">
            <a:avLst/>
          </a:prstGeom>
          <a:solidFill>
            <a:schemeClr val="accent2">
              <a:lumMod val="20000"/>
              <a:lumOff val="80000"/>
            </a:schemeClr>
          </a:solidFill>
        </p:spPr>
        <p:txBody>
          <a:bodyPr wrap="square">
            <a:spAutoFit/>
          </a:bodyPr>
          <a:lstStyle/>
          <a:p>
            <a:r>
              <a:rPr lang="ar-SY" sz="2800" b="1" dirty="0" smtClean="0">
                <a:solidFill>
                  <a:srgbClr val="002060"/>
                </a:solidFill>
              </a:rPr>
              <a:t>مدخل قبر يظن انه قبر السلالة الهيرودسية في اورشليم. وإلى هذا العهد يرجع قبر المسيح. حجر كبير مستدير يمنع الدخول.</a:t>
            </a:r>
            <a:endParaRPr lang="ar-SY" sz="28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C:\Users\FMM\Desktop\Jerusalem\41.jpg"/>
          <p:cNvPicPr>
            <a:picLocks noChangeAspect="1" noChangeArrowheads="1"/>
          </p:cNvPicPr>
          <p:nvPr/>
        </p:nvPicPr>
        <p:blipFill>
          <a:blip r:embed="rId2" cstate="print"/>
          <a:srcRect/>
          <a:stretch>
            <a:fillRect/>
          </a:stretch>
        </p:blipFill>
        <p:spPr bwMode="auto">
          <a:xfrm>
            <a:off x="0" y="0"/>
            <a:ext cx="9143999" cy="6019800"/>
          </a:xfrm>
          <a:prstGeom prst="rect">
            <a:avLst/>
          </a:prstGeom>
          <a:noFill/>
        </p:spPr>
      </p:pic>
      <p:sp>
        <p:nvSpPr>
          <p:cNvPr id="5" name="Rectangle 4"/>
          <p:cNvSpPr/>
          <p:nvPr/>
        </p:nvSpPr>
        <p:spPr>
          <a:xfrm>
            <a:off x="0" y="6019800"/>
            <a:ext cx="9144000" cy="830997"/>
          </a:xfrm>
          <a:prstGeom prst="rect">
            <a:avLst/>
          </a:prstGeom>
        </p:spPr>
        <p:txBody>
          <a:bodyPr wrap="square">
            <a:spAutoFit/>
          </a:bodyPr>
          <a:lstStyle/>
          <a:p>
            <a:r>
              <a:rPr lang="ar-SY" sz="2400" b="1" dirty="0" smtClean="0">
                <a:solidFill>
                  <a:srgbClr val="002060"/>
                </a:solidFill>
              </a:rPr>
              <a:t>إننا نفهم الآن كلام النسوة قبل بلوغهن قبر المسيح: ”من يدحرج لنا الحجر عن باب القبر“ لأنه كان عظيما جدا وابتداء من الآن نترك دنيا الأمكنة والحجارة</a:t>
            </a:r>
            <a:endParaRPr lang="ar-SY" sz="24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C:\Users\FMM\Desktop\Jerusalem\42.jpg"/>
          <p:cNvPicPr>
            <a:picLocks noChangeAspect="1" noChangeArrowheads="1"/>
          </p:cNvPicPr>
          <p:nvPr/>
        </p:nvPicPr>
        <p:blipFill>
          <a:blip r:embed="rId2" cstate="print"/>
          <a:srcRect/>
          <a:stretch>
            <a:fillRect/>
          </a:stretch>
        </p:blipFill>
        <p:spPr bwMode="auto">
          <a:xfrm>
            <a:off x="0" y="-33806"/>
            <a:ext cx="5867400" cy="6891806"/>
          </a:xfrm>
          <a:prstGeom prst="rect">
            <a:avLst/>
          </a:prstGeom>
          <a:noFill/>
        </p:spPr>
      </p:pic>
      <p:sp>
        <p:nvSpPr>
          <p:cNvPr id="5" name="Rectangle 4"/>
          <p:cNvSpPr/>
          <p:nvPr/>
        </p:nvSpPr>
        <p:spPr>
          <a:xfrm>
            <a:off x="5867400" y="0"/>
            <a:ext cx="3276600" cy="6863417"/>
          </a:xfrm>
          <a:prstGeom prst="rect">
            <a:avLst/>
          </a:prstGeom>
          <a:solidFill>
            <a:srgbClr val="C00000"/>
          </a:solidFill>
        </p:spPr>
        <p:txBody>
          <a:bodyPr wrap="square">
            <a:spAutoFit/>
          </a:bodyPr>
          <a:lstStyle/>
          <a:p>
            <a:r>
              <a:rPr lang="ar-SY" sz="2000" b="1" dirty="0" smtClean="0">
                <a:solidFill>
                  <a:srgbClr val="FFFF00"/>
                </a:solidFill>
              </a:rPr>
              <a:t>إن الليتورجية تفتح لنا بالإيمان مجال التأمل في سر القيامة. يقول بول أفدوكيموف:</a:t>
            </a:r>
          </a:p>
          <a:p>
            <a:r>
              <a:rPr lang="ar-SY" sz="2000" b="1" dirty="0" smtClean="0">
                <a:solidFill>
                  <a:srgbClr val="FFFF00"/>
                </a:solidFill>
              </a:rPr>
              <a:t>” يتقدم إبن الله من أبيه السماوي كإبن الانسان ، وآدم الثاني يتمثل بالأول. يمد الآب لإبنه كأس جهالات البشر ويرغمه على تجاوز الهلع والرعب اللذين يجتاحان ماهيته الانسانية لا خوفا من الألم المادي بل تحت وطأة الخطيئة الشاملة التي تسحق ، وأمام المرور الغامض الرهيب بأبواب الموت . لم يستجب الآب لصراخ الابن: ” لتبتعد عني هذه الكأس“ ، ولذا كان على حريته البشرية أن تتقبل الصليب. ويقول فيلاريت دو موسكو</a:t>
            </a:r>
          </a:p>
          <a:p>
            <a:r>
              <a:rPr lang="ar-SY" sz="2000" b="1" dirty="0" smtClean="0">
                <a:solidFill>
                  <a:srgbClr val="FFFF00"/>
                </a:solidFill>
              </a:rPr>
              <a:t>“الآب هو الحب الذي يصلب </a:t>
            </a:r>
          </a:p>
          <a:p>
            <a:r>
              <a:rPr lang="ar-SY" sz="2000" b="1" dirty="0" smtClean="0">
                <a:solidFill>
                  <a:srgbClr val="FFFF00"/>
                </a:solidFill>
              </a:rPr>
              <a:t>والأبن هو الحب المصلوب</a:t>
            </a:r>
          </a:p>
          <a:p>
            <a:r>
              <a:rPr lang="ar-SY" sz="2000" b="1" dirty="0" smtClean="0">
                <a:solidFill>
                  <a:srgbClr val="FFFF00"/>
                </a:solidFill>
              </a:rPr>
              <a:t>والروح هو قوة الصليب التي لا تقهر“ ومهما يكن فالأيقونة تعلمنا ان انوار صبح القيامة أخذت تتدفق من على الصليب.(اليوم علق على خشبة)</a:t>
            </a:r>
            <a:endParaRPr lang="ar-SY" sz="2000" dirty="0"/>
          </a:p>
        </p:txBody>
      </p:sp>
    </p:spTree>
  </p:cSld>
  <p:clrMapOvr>
    <a:masterClrMapping/>
  </p:clrMapOvr>
  <p:transition spd="slow">
    <p:wheel spokes="8"/>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C:\Users\FMM\Desktop\Jerusalem\43.jpg"/>
          <p:cNvPicPr>
            <a:picLocks noChangeAspect="1" noChangeArrowheads="1"/>
          </p:cNvPicPr>
          <p:nvPr/>
        </p:nvPicPr>
        <p:blipFill>
          <a:blip r:embed="rId2" cstate="print"/>
          <a:srcRect/>
          <a:stretch>
            <a:fillRect/>
          </a:stretch>
        </p:blipFill>
        <p:spPr bwMode="auto">
          <a:xfrm>
            <a:off x="0" y="0"/>
            <a:ext cx="6019800" cy="6858000"/>
          </a:xfrm>
          <a:prstGeom prst="rect">
            <a:avLst/>
          </a:prstGeom>
          <a:noFill/>
        </p:spPr>
      </p:pic>
      <p:sp>
        <p:nvSpPr>
          <p:cNvPr id="5" name="Rectangle 4"/>
          <p:cNvSpPr/>
          <p:nvPr/>
        </p:nvSpPr>
        <p:spPr>
          <a:xfrm>
            <a:off x="6019800" y="0"/>
            <a:ext cx="3124200" cy="6858000"/>
          </a:xfrm>
          <a:prstGeom prst="rect">
            <a:avLst/>
          </a:prstGeom>
          <a:solidFill>
            <a:srgbClr val="FFFF00"/>
          </a:solidFill>
        </p:spPr>
        <p:txBody>
          <a:bodyPr wrap="square">
            <a:spAutoFit/>
          </a:bodyPr>
          <a:lstStyle/>
          <a:p>
            <a:r>
              <a:rPr lang="ar-SY" sz="2400" b="1" dirty="0" smtClean="0">
                <a:solidFill>
                  <a:srgbClr val="C00000"/>
                </a:solidFill>
              </a:rPr>
              <a:t>إن صمت السبت العظيم يهيمن على سر الأسرار . فالملاك وحده يقطع هذا الصمت:</a:t>
            </a:r>
          </a:p>
          <a:p>
            <a:r>
              <a:rPr lang="ar-SY" sz="2400" b="1" dirty="0" smtClean="0">
                <a:solidFill>
                  <a:srgbClr val="C00000"/>
                </a:solidFill>
              </a:rPr>
              <a:t>” بيد أن نسوة منا قد أذهلننا: فإنّهنّ بكّرن جدا الى القبر، ولم يجدن جسده بل جئن يخبّرن أن ملائكة قد ظهروا لهن وقالوا إنه حي...“</a:t>
            </a:r>
          </a:p>
          <a:p>
            <a:r>
              <a:rPr lang="ar-SY" sz="2400" b="1" dirty="0" smtClean="0">
                <a:solidFill>
                  <a:srgbClr val="C00000"/>
                </a:solidFill>
              </a:rPr>
              <a:t>(موسيقى)</a:t>
            </a:r>
          </a:p>
          <a:p>
            <a:r>
              <a:rPr lang="ar-SY" sz="2400" b="1" dirty="0" smtClean="0">
                <a:solidFill>
                  <a:srgbClr val="C00000"/>
                </a:solidFill>
              </a:rPr>
              <a:t>لا يقول الأنجيل شيئا عن زمن القيامة , والإيقونوغرافية هي أيضا تصمت عنه احتراما للسر العظيم ؛ وتقيدا منها بمعطيات الكتاب نرى إيقونات القيامة منحصرة في اثنتين: أيقونة حاملات الطيب أمام القبر الخالي وأيقونة النزول الى الجحيم.</a:t>
            </a:r>
            <a:endParaRPr lang="ar-SY" sz="2400" b="1" dirty="0">
              <a:solidFill>
                <a:srgbClr val="C00000"/>
              </a:solidFill>
            </a:endParaRPr>
          </a:p>
        </p:txBody>
      </p:sp>
    </p:spTree>
  </p:cSld>
  <p:clrMapOvr>
    <a:masterClrMapping/>
  </p:clrMapOvr>
  <p:transition spd="slow">
    <p:wheel spokes="8"/>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105.jpg"/>
          <p:cNvPicPr>
            <a:picLocks noChangeAspect="1"/>
          </p:cNvPicPr>
          <p:nvPr/>
        </p:nvPicPr>
        <p:blipFill>
          <a:blip r:embed="rId2" cstate="print"/>
          <a:stretch>
            <a:fillRect/>
          </a:stretch>
        </p:blipFill>
        <p:spPr>
          <a:xfrm>
            <a:off x="0" y="0"/>
            <a:ext cx="5715000" cy="6858000"/>
          </a:xfrm>
          <a:prstGeom prst="rect">
            <a:avLst/>
          </a:prstGeom>
        </p:spPr>
      </p:pic>
      <p:sp>
        <p:nvSpPr>
          <p:cNvPr id="3" name="TextBox 2"/>
          <p:cNvSpPr txBox="1"/>
          <p:nvPr/>
        </p:nvSpPr>
        <p:spPr>
          <a:xfrm>
            <a:off x="5715000" y="0"/>
            <a:ext cx="3429000" cy="6858000"/>
          </a:xfrm>
          <a:prstGeom prst="rect">
            <a:avLst/>
          </a:prstGeom>
          <a:solidFill>
            <a:schemeClr val="accent6">
              <a:lumMod val="50000"/>
            </a:schemeClr>
          </a:solidFill>
        </p:spPr>
        <p:txBody>
          <a:bodyPr wrap="square" rtlCol="1">
            <a:spAutoFit/>
          </a:bodyPr>
          <a:lstStyle/>
          <a:p>
            <a:r>
              <a:rPr lang="ar-SY" sz="2400" b="1" dirty="0" smtClean="0">
                <a:solidFill>
                  <a:schemeClr val="bg1"/>
                </a:solidFill>
              </a:rPr>
              <a:t>ما بين يوم الجمعة العظيم المقدس وظهور المسيح الناهض من بين الأموات، سر غريب يكتنفه الصمت وتعجز أبصار البشر عن سبر أغواره، إنه سرّ القبر الخالي وملاقات ملاك القيامة حاملات الطيب. فهو يقول لهن:</a:t>
            </a:r>
          </a:p>
          <a:p>
            <a:r>
              <a:rPr lang="ar-SY" sz="2400" b="1" dirty="0" smtClean="0">
                <a:solidFill>
                  <a:schemeClr val="bg1"/>
                </a:solidFill>
              </a:rPr>
              <a:t>” لقد قام إنه ليس ههنا“</a:t>
            </a:r>
          </a:p>
          <a:p>
            <a:r>
              <a:rPr lang="ar-SY" sz="2400" b="1" dirty="0" smtClean="0">
                <a:solidFill>
                  <a:schemeClr val="bg1"/>
                </a:solidFill>
              </a:rPr>
              <a:t>ويريهن من ثم القبر الفارغ والأكفان ملفوفة كأقمطة الطفل التي نراها في إيقونة الميلاد. وهناك أخيرا كل ما تبقى من الجحيم ، حطام وغبار، فراغ وعدم ، إن الحياة لفي موضع آخر ” عندئذ دخل التلميذ الآخر ... ورأى فآمن“ وما رآه التلميذ واضحا في الأيقونة.</a:t>
            </a:r>
            <a:endParaRPr lang="ar-SY" sz="24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C:\Users\FMM\Desktop\Jerusalem\45.jpg"/>
          <p:cNvPicPr>
            <a:picLocks noChangeAspect="1" noChangeArrowheads="1"/>
          </p:cNvPicPr>
          <p:nvPr/>
        </p:nvPicPr>
        <p:blipFill>
          <a:blip r:embed="rId2" cstate="print"/>
          <a:srcRect/>
          <a:stretch>
            <a:fillRect/>
          </a:stretch>
        </p:blipFill>
        <p:spPr bwMode="auto">
          <a:xfrm>
            <a:off x="0" y="-4321"/>
            <a:ext cx="5410200" cy="6862322"/>
          </a:xfrm>
          <a:prstGeom prst="rect">
            <a:avLst/>
          </a:prstGeom>
          <a:noFill/>
        </p:spPr>
      </p:pic>
      <p:sp>
        <p:nvSpPr>
          <p:cNvPr id="5" name="Rectangle 4"/>
          <p:cNvSpPr/>
          <p:nvPr/>
        </p:nvSpPr>
        <p:spPr>
          <a:xfrm>
            <a:off x="5410200" y="1"/>
            <a:ext cx="3733800" cy="6857999"/>
          </a:xfrm>
          <a:prstGeom prst="rect">
            <a:avLst/>
          </a:prstGeom>
          <a:solidFill>
            <a:srgbClr val="FFFF00"/>
          </a:solidFill>
        </p:spPr>
        <p:txBody>
          <a:bodyPr wrap="square">
            <a:spAutoFit/>
          </a:bodyPr>
          <a:lstStyle/>
          <a:p>
            <a:r>
              <a:rPr lang="ar-SY" sz="2400" b="1" dirty="0" smtClean="0">
                <a:solidFill>
                  <a:srgbClr val="C00000"/>
                </a:solidFill>
              </a:rPr>
              <a:t>إنحدرت إلى الأرض لتخلص آدم، وإذ لم تجده ايها السيد حضرت الى الجحيم تطلبه...</a:t>
            </a:r>
          </a:p>
          <a:p>
            <a:r>
              <a:rPr lang="ar-SY" sz="2400" b="1" dirty="0" smtClean="0">
                <a:solidFill>
                  <a:srgbClr val="C00000"/>
                </a:solidFill>
              </a:rPr>
              <a:t>( سحر السبت العظيم المقدس)</a:t>
            </a:r>
          </a:p>
          <a:p>
            <a:r>
              <a:rPr lang="ar-SY" sz="2400" b="1" dirty="0" smtClean="0">
                <a:solidFill>
                  <a:srgbClr val="C00000"/>
                </a:solidFill>
              </a:rPr>
              <a:t>فيما كانت الأرض تعيش في الإنتظار والأمل، تمت القيامة في أعماق الجحيم. في وسط الايقونة ينهض المسيح، فائضا نورا وسيدا على الحياة، حاملا قوة الروح ومشعّا بالقوى الالهية.</a:t>
            </a:r>
          </a:p>
          <a:p>
            <a:r>
              <a:rPr lang="ar-SY" sz="2400" b="1" dirty="0" smtClean="0">
                <a:solidFill>
                  <a:srgbClr val="C00000"/>
                </a:solidFill>
              </a:rPr>
              <a:t>الأرض منشقة والصليب ينغرس في الظلمات السفلى منتصرا على الموت، والمسيح يدوس برجليه أبواب الجحيم المحطمة، والشيطان يظهر في الهوة السوداء مكبلا، وقوى الجحيم المغلوبة تظهر هي أيضا على شكل سلاسل محطمة ومفاتيح. </a:t>
            </a:r>
            <a:endParaRPr lang="ar-SY" sz="2400" b="1" dirty="0">
              <a:solidFill>
                <a:srgbClr val="C00000"/>
              </a:solidFill>
            </a:endParaRPr>
          </a:p>
        </p:txBody>
      </p:sp>
    </p:spTree>
  </p:cSld>
  <p:clrMapOvr>
    <a:masterClrMapping/>
  </p:clrMapOvr>
  <p:transition spd="slow">
    <p:wheel spokes="8"/>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107.jpg"/>
          <p:cNvPicPr>
            <a:picLocks noChangeAspect="1"/>
          </p:cNvPicPr>
          <p:nvPr/>
        </p:nvPicPr>
        <p:blipFill>
          <a:blip r:embed="rId2" cstate="print"/>
          <a:stretch>
            <a:fillRect/>
          </a:stretch>
        </p:blipFill>
        <p:spPr>
          <a:xfrm>
            <a:off x="0" y="0"/>
            <a:ext cx="6705600" cy="6858000"/>
          </a:xfrm>
          <a:prstGeom prst="rect">
            <a:avLst/>
          </a:prstGeom>
        </p:spPr>
      </p:pic>
      <p:sp>
        <p:nvSpPr>
          <p:cNvPr id="3" name="TextBox 2"/>
          <p:cNvSpPr txBox="1"/>
          <p:nvPr/>
        </p:nvSpPr>
        <p:spPr>
          <a:xfrm>
            <a:off x="6705600" y="0"/>
            <a:ext cx="2438400" cy="6858000"/>
          </a:xfrm>
          <a:prstGeom prst="rect">
            <a:avLst/>
          </a:prstGeom>
          <a:solidFill>
            <a:srgbClr val="FFFF00"/>
          </a:solidFill>
        </p:spPr>
        <p:txBody>
          <a:bodyPr wrap="square" rtlCol="1">
            <a:spAutoFit/>
          </a:bodyPr>
          <a:lstStyle/>
          <a:p>
            <a:r>
              <a:rPr lang="ar-SY" sz="2400" b="1" dirty="0" smtClean="0">
                <a:solidFill>
                  <a:srgbClr val="C00000"/>
                </a:solidFill>
              </a:rPr>
              <a:t>وبيدين قويتين ينتشل المسيح من الجحيم آدم وحواء الدهشين. </a:t>
            </a:r>
          </a:p>
          <a:p>
            <a:r>
              <a:rPr lang="ar-SY" sz="2400" b="1" dirty="0" smtClean="0">
                <a:solidFill>
                  <a:srgbClr val="C00000"/>
                </a:solidFill>
              </a:rPr>
              <a:t>إنه لقاء آدم القديم وآدم الجديد، لا في التلاشي الذي احتمله المسيح بتجسده، بل في المجد الذي يلبسه يوم مجيئه الثاني. </a:t>
            </a:r>
          </a:p>
          <a:p>
            <a:endParaRPr lang="ar-SY" sz="2400" b="1" dirty="0" smtClean="0">
              <a:solidFill>
                <a:srgbClr val="C00000"/>
              </a:solidFill>
            </a:endParaRPr>
          </a:p>
          <a:p>
            <a:r>
              <a:rPr lang="ar-SY" sz="2400" b="1" dirty="0" smtClean="0">
                <a:solidFill>
                  <a:srgbClr val="C00000"/>
                </a:solidFill>
              </a:rPr>
              <a:t>إن الذي قال لآدم :“ أين أنت؟“</a:t>
            </a:r>
          </a:p>
          <a:p>
            <a:r>
              <a:rPr lang="ar-SY" sz="2400" b="1" dirty="0" smtClean="0">
                <a:solidFill>
                  <a:srgbClr val="C00000"/>
                </a:solidFill>
              </a:rPr>
              <a:t>صعد على الصليب ليبحث عن آدم الضائع، ونزل إلى الجحيم قائلا: ”تعال اذا أنت يا صورتي ومثالي“</a:t>
            </a:r>
          </a:p>
          <a:p>
            <a:r>
              <a:rPr lang="ar-SY" sz="2400" b="1" dirty="0" smtClean="0">
                <a:solidFill>
                  <a:srgbClr val="C00000"/>
                </a:solidFill>
              </a:rPr>
              <a:t>        </a:t>
            </a:r>
            <a:r>
              <a:rPr lang="ar-SY" b="1" dirty="0" smtClean="0">
                <a:solidFill>
                  <a:srgbClr val="C00000"/>
                </a:solidFill>
              </a:rPr>
              <a:t>(نشيد للقديس أفرام)</a:t>
            </a:r>
            <a:endParaRPr lang="ar-SY" b="1" dirty="0">
              <a:solidFill>
                <a:srgbClr val="C00000"/>
              </a:solidFill>
            </a:endParaRPr>
          </a:p>
        </p:txBody>
      </p:sp>
    </p:spTree>
  </p:cSld>
  <p:clrMapOvr>
    <a:masterClrMapping/>
  </p:clrMapOvr>
  <p:transition spd="slow">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FMM\Desktop\Jerusalem1\4.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Rectangle 2"/>
          <p:cNvSpPr/>
          <p:nvPr/>
        </p:nvSpPr>
        <p:spPr>
          <a:xfrm>
            <a:off x="152400" y="228600"/>
            <a:ext cx="8229600" cy="523220"/>
          </a:xfrm>
          <a:prstGeom prst="rect">
            <a:avLst/>
          </a:prstGeom>
        </p:spPr>
        <p:txBody>
          <a:bodyPr wrap="square">
            <a:spAutoFit/>
          </a:bodyPr>
          <a:lstStyle/>
          <a:p>
            <a:pPr algn="ctr"/>
            <a:r>
              <a:rPr lang="ar-SY" sz="2800" b="1" dirty="0" smtClean="0"/>
              <a:t>الهلال ونجمة داود محفوران فوق الأبواب وعلى النوافذ.</a:t>
            </a:r>
            <a:endParaRPr lang="ar-SY" sz="2800" b="1" dirty="0"/>
          </a:p>
        </p:txBody>
      </p:sp>
    </p:spTree>
  </p:cSld>
  <p:clrMapOvr>
    <a:masterClrMapping/>
  </p:clrMapOvr>
  <p:transition spd="slow">
    <p:wheel spokes="8"/>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108.jpg"/>
          <p:cNvPicPr>
            <a:picLocks noChangeAspect="1"/>
          </p:cNvPicPr>
          <p:nvPr/>
        </p:nvPicPr>
        <p:blipFill>
          <a:blip r:embed="rId2" cstate="print"/>
          <a:stretch>
            <a:fillRect/>
          </a:stretch>
        </p:blipFill>
        <p:spPr>
          <a:xfrm>
            <a:off x="0" y="0"/>
            <a:ext cx="9144000" cy="6096000"/>
          </a:xfrm>
          <a:prstGeom prst="rect">
            <a:avLst/>
          </a:prstGeom>
        </p:spPr>
      </p:pic>
      <p:sp>
        <p:nvSpPr>
          <p:cNvPr id="3" name="TextBox 2"/>
          <p:cNvSpPr txBox="1"/>
          <p:nvPr/>
        </p:nvSpPr>
        <p:spPr>
          <a:xfrm>
            <a:off x="0" y="6096000"/>
            <a:ext cx="9144000" cy="830997"/>
          </a:xfrm>
          <a:prstGeom prst="rect">
            <a:avLst/>
          </a:prstGeom>
          <a:solidFill>
            <a:srgbClr val="FFFF00"/>
          </a:solidFill>
        </p:spPr>
        <p:txBody>
          <a:bodyPr wrap="square" rtlCol="1">
            <a:spAutoFit/>
          </a:bodyPr>
          <a:lstStyle/>
          <a:p>
            <a:r>
              <a:rPr lang="ar-SY" sz="2400" b="1" dirty="0" smtClean="0">
                <a:solidFill>
                  <a:srgbClr val="C00000"/>
                </a:solidFill>
              </a:rPr>
              <a:t>إلى يمين الأيقونة ويسارها فريقان من الناس يمثلان البشرية كلها. فإلى اليسار الملك داود والملك سليمان يقودهما السابق شاهدا ومشيرا كعادته إلى المخلص.</a:t>
            </a:r>
            <a:endParaRPr lang="ar-SY" sz="2800" b="1" dirty="0">
              <a:solidFill>
                <a:srgbClr val="C00000"/>
              </a:solidFill>
            </a:endParaRPr>
          </a:p>
        </p:txBody>
      </p:sp>
    </p:spTree>
  </p:cSld>
  <p:clrMapOvr>
    <a:masterClrMapping/>
  </p:clrMapOvr>
  <p:transition spd="slow">
    <p:wheel spokes="8"/>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867400" y="457200"/>
            <a:ext cx="3276600" cy="381000"/>
          </a:xfrm>
          <a:prstGeom prst="rect">
            <a:avLst/>
          </a:prstGeom>
          <a:noFill/>
        </p:spPr>
        <p:txBody>
          <a:bodyPr wrap="square" rtlCol="1">
            <a:spAutoFit/>
          </a:bodyPr>
          <a:lstStyle/>
          <a:p>
            <a:endParaRPr lang="ar-SY"/>
          </a:p>
        </p:txBody>
      </p:sp>
      <p:pic>
        <p:nvPicPr>
          <p:cNvPr id="44034" name="Picture 2" descr="C:\Users\FMM\Desktop\Jerusalem\48.jpg"/>
          <p:cNvPicPr>
            <a:picLocks noChangeAspect="1" noChangeArrowheads="1"/>
          </p:cNvPicPr>
          <p:nvPr/>
        </p:nvPicPr>
        <p:blipFill>
          <a:blip r:embed="rId2" cstate="print"/>
          <a:srcRect/>
          <a:stretch>
            <a:fillRect/>
          </a:stretch>
        </p:blipFill>
        <p:spPr bwMode="auto">
          <a:xfrm>
            <a:off x="0" y="1"/>
            <a:ext cx="9144000" cy="6324599"/>
          </a:xfrm>
          <a:prstGeom prst="rect">
            <a:avLst/>
          </a:prstGeom>
          <a:noFill/>
        </p:spPr>
      </p:pic>
      <p:sp>
        <p:nvSpPr>
          <p:cNvPr id="6" name="Rectangle 5"/>
          <p:cNvSpPr/>
          <p:nvPr/>
        </p:nvSpPr>
        <p:spPr>
          <a:xfrm>
            <a:off x="0" y="6334780"/>
            <a:ext cx="9144000" cy="523220"/>
          </a:xfrm>
          <a:prstGeom prst="rect">
            <a:avLst/>
          </a:prstGeom>
          <a:solidFill>
            <a:srgbClr val="C00000"/>
          </a:solidFill>
        </p:spPr>
        <p:txBody>
          <a:bodyPr wrap="square">
            <a:spAutoFit/>
          </a:bodyPr>
          <a:lstStyle/>
          <a:p>
            <a:r>
              <a:rPr lang="ar-SY" sz="2800" b="1" dirty="0" smtClean="0">
                <a:solidFill>
                  <a:srgbClr val="FFFF00"/>
                </a:solidFill>
              </a:rPr>
              <a:t>وإلى اليمين يظهر موسى حاملا لوحي العهد، كما تصوره الأيقونات عادة.</a:t>
            </a:r>
          </a:p>
        </p:txBody>
      </p:sp>
    </p:spTree>
  </p:cSld>
  <p:clrMapOvr>
    <a:masterClrMapping/>
  </p:clrMapOvr>
  <p:transition spd="slow">
    <p:wheel spokes="8"/>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C:\Users\FMM\Desktop\Jerusalem\49.jpg"/>
          <p:cNvPicPr>
            <a:picLocks noChangeAspect="1" noChangeArrowheads="1"/>
          </p:cNvPicPr>
          <p:nvPr/>
        </p:nvPicPr>
        <p:blipFill>
          <a:blip r:embed="rId2" cstate="print"/>
          <a:srcRect/>
          <a:stretch>
            <a:fillRect/>
          </a:stretch>
        </p:blipFill>
        <p:spPr bwMode="auto">
          <a:xfrm>
            <a:off x="0" y="0"/>
            <a:ext cx="6096000" cy="6858000"/>
          </a:xfrm>
          <a:prstGeom prst="rect">
            <a:avLst/>
          </a:prstGeom>
          <a:noFill/>
        </p:spPr>
      </p:pic>
      <p:sp>
        <p:nvSpPr>
          <p:cNvPr id="5" name="Rectangle 4"/>
          <p:cNvSpPr/>
          <p:nvPr/>
        </p:nvSpPr>
        <p:spPr>
          <a:xfrm>
            <a:off x="6096000" y="1"/>
            <a:ext cx="3048000" cy="6863417"/>
          </a:xfrm>
          <a:prstGeom prst="rect">
            <a:avLst/>
          </a:prstGeom>
          <a:solidFill>
            <a:schemeClr val="accent2">
              <a:lumMod val="75000"/>
            </a:schemeClr>
          </a:solidFill>
        </p:spPr>
        <p:txBody>
          <a:bodyPr wrap="square">
            <a:spAutoFit/>
          </a:bodyPr>
          <a:lstStyle/>
          <a:p>
            <a:r>
              <a:rPr lang="ar-SY" sz="2000" b="1" dirty="0" smtClean="0">
                <a:solidFill>
                  <a:schemeClr val="bg1"/>
                </a:solidFill>
              </a:rPr>
              <a:t>يقول آدم، وهو السجين الاول : ” إني أسمع خطوات إنسان يقترب منا“</a:t>
            </a:r>
          </a:p>
          <a:p>
            <a:r>
              <a:rPr lang="ar-SY" sz="2000" b="1" dirty="0" smtClean="0">
                <a:solidFill>
                  <a:schemeClr val="bg1"/>
                </a:solidFill>
              </a:rPr>
              <a:t>وفيما هو يتكلم يدخل السيد المسيح حاملا في يده سلاح الغلبة ، عود الصليب.فيصرخ آدم أمام الجميع وفي دهش شديد :” الرب معكم جميعا“ فيجيبه المسيح : ” ومع روحك ” انهض من بين الاموات أنا الهك ، وبسببك أنت غدوت ابنا لك...انهض ولنذهب من ههنا لأنك فيّ وانا فيك فنحن الإثنان نؤلف شخصا واحدا غير منقسم.ان أبي السماوي ينتظر الخروف الضال، وغرفة العرس مهيأة، والمضارب الابدية منصوبة؛ ان ملكوت السماوات الكائن منذ الأزل ينتظرك“ (من عظة للقديس أبيفانيوس)</a:t>
            </a:r>
          </a:p>
          <a:p>
            <a:r>
              <a:rPr lang="ar-SY" sz="2000" b="1" dirty="0" smtClean="0">
                <a:solidFill>
                  <a:schemeClr val="bg1"/>
                </a:solidFill>
              </a:rPr>
              <a:t> لقد عرف الجميع المخلص... أما هو فقد أمسك بيد آدم وصعد من الجحيم تتبعه طغمات القديسين.</a:t>
            </a:r>
          </a:p>
        </p:txBody>
      </p:sp>
    </p:spTree>
  </p:cSld>
  <p:clrMapOvr>
    <a:masterClrMapping/>
  </p:clrMapOvr>
  <p:transition spd="slow">
    <p:wheel spokes="8"/>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106.jpg"/>
          <p:cNvPicPr>
            <a:picLocks noChangeAspect="1"/>
          </p:cNvPicPr>
          <p:nvPr/>
        </p:nvPicPr>
        <p:blipFill>
          <a:blip r:embed="rId2" cstate="print"/>
          <a:stretch>
            <a:fillRect/>
          </a:stretch>
        </p:blipFill>
        <p:spPr>
          <a:xfrm>
            <a:off x="0" y="0"/>
            <a:ext cx="6019800" cy="6858000"/>
          </a:xfrm>
          <a:prstGeom prst="rect">
            <a:avLst/>
          </a:prstGeom>
        </p:spPr>
      </p:pic>
      <p:sp>
        <p:nvSpPr>
          <p:cNvPr id="3" name="TextBox 2"/>
          <p:cNvSpPr txBox="1"/>
          <p:nvPr/>
        </p:nvSpPr>
        <p:spPr>
          <a:xfrm>
            <a:off x="6019800" y="0"/>
            <a:ext cx="3124200" cy="6858000"/>
          </a:xfrm>
          <a:prstGeom prst="rect">
            <a:avLst/>
          </a:prstGeom>
          <a:solidFill>
            <a:srgbClr val="FFC000"/>
          </a:solidFill>
        </p:spPr>
        <p:txBody>
          <a:bodyPr wrap="square" rtlCol="1">
            <a:spAutoFit/>
          </a:bodyPr>
          <a:lstStyle/>
          <a:p>
            <a:r>
              <a:rPr lang="ar-SY" sz="2400" b="1" dirty="0" smtClean="0">
                <a:solidFill>
                  <a:srgbClr val="002060"/>
                </a:solidFill>
              </a:rPr>
              <a:t>ولننشد له شاكرين : إننا نسبح قيامتك يا من قام من بين الاموات لأنك بها أنقذتنا من الفساد، فيا رب الكل المجد لك.لنسبح الذي قام من القبر في اليوم الثالث، لأنه إله قدير فقد حطم أبواب الجحيم وبعث من القبور المؤمنين القديسين.  وظهر لحاملات الطيب كما ارتضى. </a:t>
            </a:r>
            <a:r>
              <a:rPr lang="ar-SY" sz="2400" b="1" smtClean="0">
                <a:solidFill>
                  <a:srgbClr val="002060"/>
                </a:solidFill>
              </a:rPr>
              <a:t>وحيّاهن </a:t>
            </a:r>
            <a:r>
              <a:rPr lang="ar-SY" sz="2400" b="1" dirty="0" smtClean="0">
                <a:solidFill>
                  <a:srgbClr val="002060"/>
                </a:solidFill>
              </a:rPr>
              <a:t>قبل الجميع</a:t>
            </a:r>
            <a:r>
              <a:rPr lang="ar-SY" sz="2400" b="1" smtClean="0">
                <a:solidFill>
                  <a:srgbClr val="002060"/>
                </a:solidFill>
              </a:rPr>
              <a:t>، وبشّر </a:t>
            </a:r>
            <a:r>
              <a:rPr lang="ar-SY" sz="2400" b="1" dirty="0" smtClean="0">
                <a:solidFill>
                  <a:srgbClr val="002060"/>
                </a:solidFill>
              </a:rPr>
              <a:t>الرسل بالفرح بما انه وحده معطي الحياة. لذلك بشرت النسوة التلاميذ بإيمان بدلائل الظفر. فتنهدت الجحيم وانتحب الموت وابتهج العالم وفرح الجميع معا، لانك انت أيها المسيح منحت القيامة للجميع</a:t>
            </a:r>
            <a:endParaRPr lang="ar-SY" sz="24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C:\Users\FMM\Desktop\Jerusalem\51.jpg"/>
          <p:cNvPicPr>
            <a:picLocks noChangeAspect="1" noChangeArrowheads="1"/>
          </p:cNvPicPr>
          <p:nvPr/>
        </p:nvPicPr>
        <p:blipFill>
          <a:blip r:embed="rId2" cstate="print"/>
          <a:srcRect/>
          <a:stretch>
            <a:fillRect/>
          </a:stretch>
        </p:blipFill>
        <p:spPr bwMode="auto">
          <a:xfrm>
            <a:off x="0" y="0"/>
            <a:ext cx="5867400" cy="6858000"/>
          </a:xfrm>
          <a:prstGeom prst="rect">
            <a:avLst/>
          </a:prstGeom>
          <a:noFill/>
        </p:spPr>
      </p:pic>
      <p:sp>
        <p:nvSpPr>
          <p:cNvPr id="5" name="Rectangle 4"/>
          <p:cNvSpPr/>
          <p:nvPr/>
        </p:nvSpPr>
        <p:spPr>
          <a:xfrm>
            <a:off x="5791200" y="0"/>
            <a:ext cx="3352800" cy="6858000"/>
          </a:xfrm>
          <a:prstGeom prst="rect">
            <a:avLst/>
          </a:prstGeom>
          <a:solidFill>
            <a:schemeClr val="tx2">
              <a:lumMod val="20000"/>
              <a:lumOff val="80000"/>
            </a:schemeClr>
          </a:solidFill>
        </p:spPr>
        <p:txBody>
          <a:bodyPr wrap="square">
            <a:spAutoFit/>
          </a:bodyPr>
          <a:lstStyle/>
          <a:p>
            <a:r>
              <a:rPr lang="ar-SY" sz="2400" b="1" dirty="0" smtClean="0">
                <a:solidFill>
                  <a:srgbClr val="002060"/>
                </a:solidFill>
              </a:rPr>
              <a:t>لم يخرج المسيح من القبر إنما خرج ” من بين الاموات“.“ فكونه صعد هل يعني الا انه نزل الى اسافل الارض؟ فالذي نزل هو نفسه الذي صعد الى فوق السماوات كلها ليملأ كل شيئ“. </a:t>
            </a:r>
          </a:p>
          <a:p>
            <a:r>
              <a:rPr lang="ar-SY" sz="2400" b="1" dirty="0" smtClean="0">
                <a:solidFill>
                  <a:srgbClr val="002060"/>
                </a:solidFill>
              </a:rPr>
              <a:t>(أفسس 4 ,9 – 10)</a:t>
            </a:r>
          </a:p>
          <a:p>
            <a:r>
              <a:rPr lang="ar-SY" sz="2400" b="1" dirty="0" smtClean="0">
                <a:solidFill>
                  <a:srgbClr val="002060"/>
                </a:solidFill>
              </a:rPr>
              <a:t>فإزاء سر الخلاص هذا يتوقف الشرق مدهوشا: </a:t>
            </a:r>
          </a:p>
          <a:p>
            <a:r>
              <a:rPr lang="ar-SY" sz="2400" b="1" dirty="0" smtClean="0">
                <a:solidFill>
                  <a:srgbClr val="002060"/>
                </a:solidFill>
              </a:rPr>
              <a:t>”لما صعد الى العلى، سبى سبيا وأعطى الناس عطايا“. </a:t>
            </a:r>
          </a:p>
          <a:p>
            <a:r>
              <a:rPr lang="ar-SY" sz="2400" b="1" dirty="0" smtClean="0">
                <a:solidFill>
                  <a:srgbClr val="002060"/>
                </a:solidFill>
              </a:rPr>
              <a:t>والكنيسة تطرب فرحا: لنسبح نحن الأرضيين كافة المسيح المانح الحياة، الذي قام من بين الاموات في اليوم الثالث وسحق أبواب الموت بقدرته ، وأمات الجحيم، وحطم شوكة الموت، وأعتق آدم وحواء، </a:t>
            </a:r>
            <a:endParaRPr lang="ar-SY" sz="24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FMM\Desktop\Jerusalem1\5.jpg"/>
          <p:cNvPicPr>
            <a:picLocks noChangeAspect="1" noChangeArrowheads="1"/>
          </p:cNvPicPr>
          <p:nvPr/>
        </p:nvPicPr>
        <p:blipFill>
          <a:blip r:embed="rId2" cstate="print"/>
          <a:srcRect/>
          <a:stretch>
            <a:fillRect/>
          </a:stretch>
        </p:blipFill>
        <p:spPr bwMode="auto">
          <a:xfrm>
            <a:off x="0" y="1"/>
            <a:ext cx="9144000" cy="5638799"/>
          </a:xfrm>
          <a:prstGeom prst="rect">
            <a:avLst/>
          </a:prstGeom>
          <a:noFill/>
        </p:spPr>
      </p:pic>
      <p:sp>
        <p:nvSpPr>
          <p:cNvPr id="5" name="Rectangle 4"/>
          <p:cNvSpPr/>
          <p:nvPr/>
        </p:nvSpPr>
        <p:spPr>
          <a:xfrm>
            <a:off x="0" y="5638800"/>
            <a:ext cx="9144000" cy="1219200"/>
          </a:xfrm>
          <a:prstGeom prst="rect">
            <a:avLst/>
          </a:prstGeom>
          <a:solidFill>
            <a:schemeClr val="accent2">
              <a:lumMod val="60000"/>
              <a:lumOff val="40000"/>
            </a:schemeClr>
          </a:solidFill>
        </p:spPr>
        <p:txBody>
          <a:bodyPr wrap="square">
            <a:spAutoFit/>
          </a:bodyPr>
          <a:lstStyle/>
          <a:p>
            <a:r>
              <a:rPr lang="ar-SY" sz="2400" b="1" dirty="0" smtClean="0">
                <a:solidFill>
                  <a:srgbClr val="002060"/>
                </a:solidFill>
              </a:rPr>
              <a:t>هوذا الباب الذي يقال له باب دمشق وهو أحد مداخل المدينة القديمة المسوّرة. لقد بني سنة 1537 إبّان حكم السلطان سليمان الثاني في الموضع الذي كان الملك هيرودس أغريبا قد بنى فيه سورا لتوسيع أورشليم سنة 42.</a:t>
            </a:r>
            <a:endParaRPr lang="ar-SY" sz="24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FMM\Desktop\Jerusalem1\6.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5" name="Rectangle 4"/>
          <p:cNvSpPr/>
          <p:nvPr/>
        </p:nvSpPr>
        <p:spPr>
          <a:xfrm>
            <a:off x="0" y="5791200"/>
            <a:ext cx="9144000" cy="954107"/>
          </a:xfrm>
          <a:prstGeom prst="rect">
            <a:avLst/>
          </a:prstGeom>
        </p:spPr>
        <p:txBody>
          <a:bodyPr wrap="square">
            <a:spAutoFit/>
          </a:bodyPr>
          <a:lstStyle/>
          <a:p>
            <a:r>
              <a:rPr lang="ar-SY" sz="2800" b="1" dirty="0" smtClean="0">
                <a:solidFill>
                  <a:schemeClr val="bg1"/>
                </a:solidFill>
              </a:rPr>
              <a:t>ما إن نجتاز الباب حتى نطل على طريق تعجّ بالمارة، إنها أول الأسواق المغطاة التي يؤمها السكان العرب والسائحون باستمرار .</a:t>
            </a:r>
            <a:endParaRPr lang="ar-SY" sz="28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FMM\Desktop\Jerusalem1\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Rectangle 4"/>
          <p:cNvSpPr/>
          <p:nvPr/>
        </p:nvSpPr>
        <p:spPr>
          <a:xfrm>
            <a:off x="3581400" y="990600"/>
            <a:ext cx="2514600" cy="954107"/>
          </a:xfrm>
          <a:prstGeom prst="rect">
            <a:avLst/>
          </a:prstGeom>
        </p:spPr>
        <p:txBody>
          <a:bodyPr wrap="square">
            <a:spAutoFit/>
          </a:bodyPr>
          <a:lstStyle/>
          <a:p>
            <a:r>
              <a:rPr lang="ar-SY" sz="2800" b="1" dirty="0" smtClean="0">
                <a:solidFill>
                  <a:schemeClr val="bg1"/>
                </a:solidFill>
              </a:rPr>
              <a:t>وهناك أزقة مكشوفة تعلوها القناطر...</a:t>
            </a:r>
            <a:endParaRPr lang="ar-SY" sz="28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FMM\Desktop\Jerusalem1\8.jpg"/>
          <p:cNvPicPr>
            <a:picLocks noChangeAspect="1" noChangeArrowheads="1"/>
          </p:cNvPicPr>
          <p:nvPr/>
        </p:nvPicPr>
        <p:blipFill>
          <a:blip r:embed="rId2" cstate="print"/>
          <a:srcRect/>
          <a:stretch>
            <a:fillRect/>
          </a:stretch>
        </p:blipFill>
        <p:spPr bwMode="auto">
          <a:xfrm>
            <a:off x="0" y="3312"/>
            <a:ext cx="9144000" cy="6854687"/>
          </a:xfrm>
          <a:prstGeom prst="rect">
            <a:avLst/>
          </a:prstGeom>
          <a:noFill/>
        </p:spPr>
      </p:pic>
      <p:sp>
        <p:nvSpPr>
          <p:cNvPr id="5" name="Rectangle 4"/>
          <p:cNvSpPr/>
          <p:nvPr/>
        </p:nvSpPr>
        <p:spPr>
          <a:xfrm>
            <a:off x="1066800" y="228601"/>
            <a:ext cx="8077200" cy="954107"/>
          </a:xfrm>
          <a:prstGeom prst="rect">
            <a:avLst/>
          </a:prstGeom>
        </p:spPr>
        <p:txBody>
          <a:bodyPr wrap="square">
            <a:spAutoFit/>
          </a:bodyPr>
          <a:lstStyle/>
          <a:p>
            <a:r>
              <a:rPr lang="ar-SY" sz="2800" b="1" dirty="0" smtClean="0">
                <a:solidFill>
                  <a:schemeClr val="bg1"/>
                </a:solidFill>
              </a:rPr>
              <a:t>وأخرى مدرجة تعطينا فكرة واضحة عن اختلاف المستويات الأرضية داخل المدينة القديمة.</a:t>
            </a:r>
            <a:endParaRPr lang="ar-SY" sz="28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1450</TotalTime>
  <Words>1713</Words>
  <Application>Microsoft Office PowerPoint</Application>
  <PresentationFormat>On-screen Show (4:3)</PresentationFormat>
  <Paragraphs>76</Paragraphs>
  <Slides>54</Slides>
  <Notes>0</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vector>
  </TitlesOfParts>
  <Company>By DR.Ahmed Saker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HANANIA FMM</dc:creator>
  <cp:lastModifiedBy>HANANIA FMM</cp:lastModifiedBy>
  <cp:revision>84</cp:revision>
  <dcterms:created xsi:type="dcterms:W3CDTF">2014-10-28T23:18:51Z</dcterms:created>
  <dcterms:modified xsi:type="dcterms:W3CDTF">2015-06-06T03:21:00Z</dcterms:modified>
</cp:coreProperties>
</file>