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79" r:id="rId3"/>
    <p:sldId id="256" r:id="rId4"/>
    <p:sldId id="258" r:id="rId5"/>
    <p:sldId id="260" r:id="rId6"/>
    <p:sldId id="259" r:id="rId7"/>
    <p:sldId id="261" r:id="rId8"/>
    <p:sldId id="262" r:id="rId9"/>
    <p:sldId id="281" r:id="rId10"/>
    <p:sldId id="28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83" r:id="rId24"/>
    <p:sldId id="275" r:id="rId25"/>
    <p:sldId id="276" r:id="rId26"/>
    <p:sldId id="277" r:id="rId27"/>
    <p:sldId id="27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594" y="-3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C72FD3-0085-4570-B261-A5A6FF94C4D1}" type="datetimeFigureOut">
              <a:rPr lang="en-US" smtClean="0"/>
              <a:pPr/>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72FD3-0085-4570-B261-A5A6FF94C4D1}" type="datetimeFigureOut">
              <a:rPr lang="en-US" smtClean="0"/>
              <a:pPr/>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72FD3-0085-4570-B261-A5A6FF94C4D1}" type="datetimeFigureOut">
              <a:rPr lang="en-US" smtClean="0"/>
              <a:pPr/>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72FD3-0085-4570-B261-A5A6FF94C4D1}" type="datetimeFigureOut">
              <a:rPr lang="en-US" smtClean="0"/>
              <a:pPr/>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C72FD3-0085-4570-B261-A5A6FF94C4D1}" type="datetimeFigureOut">
              <a:rPr lang="en-US" smtClean="0"/>
              <a:pPr/>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C72FD3-0085-4570-B261-A5A6FF94C4D1}" type="datetimeFigureOut">
              <a:rPr lang="en-US" smtClean="0"/>
              <a:pPr/>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C72FD3-0085-4570-B261-A5A6FF94C4D1}" type="datetimeFigureOut">
              <a:rPr lang="en-US" smtClean="0"/>
              <a:pPr/>
              <a:t>6/5/2015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C72FD3-0085-4570-B261-A5A6FF94C4D1}" type="datetimeFigureOut">
              <a:rPr lang="en-US" smtClean="0"/>
              <a:pPr/>
              <a:t>6/5/2015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72FD3-0085-4570-B261-A5A6FF94C4D1}" type="datetimeFigureOut">
              <a:rPr lang="en-US" smtClean="0"/>
              <a:pPr/>
              <a:t>6/5/2015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72FD3-0085-4570-B261-A5A6FF94C4D1}" type="datetimeFigureOut">
              <a:rPr lang="en-US" smtClean="0"/>
              <a:pPr/>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72FD3-0085-4570-B261-A5A6FF94C4D1}" type="datetimeFigureOut">
              <a:rPr lang="en-US" smtClean="0"/>
              <a:pPr/>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5CD6-8509-43EB-B7C9-81BA423F9FB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C72FD3-0085-4570-B261-A5A6FF94C4D1}" type="datetimeFigureOut">
              <a:rPr lang="en-US" smtClean="0"/>
              <a:pPr/>
              <a:t>6/5/2015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AE5CD6-8509-43EB-B7C9-81BA423F9F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066800" y="762000"/>
            <a:ext cx="6705600" cy="5257800"/>
          </a:xfrm>
          <a:prstGeom prst="ellipse">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b="1" dirty="0" smtClean="0">
                <a:solidFill>
                  <a:srgbClr val="FFFF00"/>
                </a:solidFill>
              </a:rPr>
              <a:t>الخزاف</a:t>
            </a:r>
            <a:endParaRPr lang="en-US" sz="9600" b="1" dirty="0">
              <a:solidFill>
                <a:srgbClr val="FFFF00"/>
              </a:solidFill>
            </a:endParaRP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rot="16200000">
            <a:off x="1638300" y="-1638300"/>
            <a:ext cx="5867400" cy="9144000"/>
          </a:xfrm>
          <a:prstGeom prst="rect">
            <a:avLst/>
          </a:prstGeom>
        </p:spPr>
      </p:pic>
      <p:sp>
        <p:nvSpPr>
          <p:cNvPr id="3" name="TextBox 2"/>
          <p:cNvSpPr txBox="1"/>
          <p:nvPr/>
        </p:nvSpPr>
        <p:spPr>
          <a:xfrm>
            <a:off x="0" y="5867400"/>
            <a:ext cx="9144000" cy="990600"/>
          </a:xfrm>
          <a:prstGeom prst="rect">
            <a:avLst/>
          </a:prstGeom>
          <a:solidFill>
            <a:srgbClr val="7030A0"/>
          </a:solidFill>
        </p:spPr>
        <p:txBody>
          <a:bodyPr wrap="square" rtlCol="0">
            <a:spAutoFit/>
          </a:bodyPr>
          <a:lstStyle/>
          <a:p>
            <a:pPr algn="r" rtl="1"/>
            <a:r>
              <a:rPr lang="ar-SY" sz="2800" b="1" dirty="0" smtClean="0">
                <a:solidFill>
                  <a:schemeClr val="bg1"/>
                </a:solidFill>
              </a:rPr>
              <a:t>ان الرب الاله جبل الانسان ترابا من الارض... كل الناس يأتون من التراب، ومن التراب كون آدم.</a:t>
            </a:r>
            <a:endParaRPr lang="en-US"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67400"/>
            <a:ext cx="9144000" cy="990600"/>
          </a:xfrm>
          <a:prstGeom prst="rect">
            <a:avLst/>
          </a:prstGeom>
          <a:solidFill>
            <a:srgbClr val="002060"/>
          </a:solidFill>
        </p:spPr>
        <p:txBody>
          <a:bodyPr wrap="square">
            <a:spAutoFit/>
          </a:bodyPr>
          <a:lstStyle/>
          <a:p>
            <a:pPr algn="r" rtl="1"/>
            <a:r>
              <a:rPr lang="ar-SY" sz="2800" b="1" dirty="0" smtClean="0">
                <a:solidFill>
                  <a:schemeClr val="bg1"/>
                </a:solidFill>
              </a:rPr>
              <a:t>كما أن الفخار يكون في يد الفخاري الذي يكيفه حسبما يحب هكذا يكون الناس في يد خالقهم </a:t>
            </a:r>
            <a:endParaRPr lang="en-US" sz="2800" b="1" dirty="0">
              <a:solidFill>
                <a:schemeClr val="bg1"/>
              </a:solidFill>
            </a:endParaRPr>
          </a:p>
        </p:txBody>
      </p:sp>
      <p:pic>
        <p:nvPicPr>
          <p:cNvPr id="8194" name="Picture 2" descr="C:\Users\FMM\Desktop\Potier\09.JPEG"/>
          <p:cNvPicPr>
            <a:picLocks noChangeAspect="1" noChangeArrowheads="1"/>
          </p:cNvPicPr>
          <p:nvPr/>
        </p:nvPicPr>
        <p:blipFill>
          <a:blip r:embed="rId2" cstate="print"/>
          <a:srcRect/>
          <a:stretch>
            <a:fillRect/>
          </a:stretch>
        </p:blipFill>
        <p:spPr bwMode="auto">
          <a:xfrm>
            <a:off x="0" y="0"/>
            <a:ext cx="9144000" cy="5867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00800" y="0"/>
            <a:ext cx="2743200" cy="6986528"/>
          </a:xfrm>
          <a:prstGeom prst="rect">
            <a:avLst/>
          </a:prstGeom>
          <a:solidFill>
            <a:srgbClr val="002060"/>
          </a:solidFill>
        </p:spPr>
        <p:txBody>
          <a:bodyPr wrap="square" rtlCol="0">
            <a:spAutoFit/>
          </a:bodyPr>
          <a:lstStyle/>
          <a:p>
            <a:pPr algn="r" rtl="1"/>
            <a:endParaRPr lang="ar-SY" sz="3200" b="1" dirty="0" smtClean="0">
              <a:solidFill>
                <a:srgbClr val="FFFF00"/>
              </a:solidFill>
            </a:endParaRPr>
          </a:p>
          <a:p>
            <a:pPr algn="r" rtl="1"/>
            <a:r>
              <a:rPr lang="ar-SY" sz="3200" b="1" smtClean="0">
                <a:solidFill>
                  <a:srgbClr val="FFFF00"/>
                </a:solidFill>
              </a:rPr>
              <a:t>ترى </a:t>
            </a:r>
            <a:r>
              <a:rPr lang="ar-SY" sz="3200" b="1" dirty="0" smtClean="0">
                <a:solidFill>
                  <a:srgbClr val="FFFF00"/>
                </a:solidFill>
              </a:rPr>
              <a:t>من أنت أيها الانسان المجاوب لله؟ ألعل الجبلة تقول لجابلها لم صنعتني هكذا ؟ أليس للخزاف سلطان على الطين فيصنع من كتلة واحدة إناء للكرامة وإناء </a:t>
            </a:r>
            <a:r>
              <a:rPr lang="ar-SY" sz="3200" b="1" smtClean="0">
                <a:solidFill>
                  <a:srgbClr val="FFFF00"/>
                </a:solidFill>
              </a:rPr>
              <a:t>للهوان </a:t>
            </a:r>
            <a:r>
              <a:rPr lang="ar-SY" sz="3200" b="1" smtClean="0">
                <a:solidFill>
                  <a:srgbClr val="FFFF00"/>
                </a:solidFill>
              </a:rPr>
              <a:t>؟</a:t>
            </a:r>
          </a:p>
          <a:p>
            <a:pPr algn="r" rtl="1"/>
            <a:endParaRPr lang="ar-SY" sz="3200" b="1" dirty="0" smtClean="0">
              <a:solidFill>
                <a:srgbClr val="FFFF00"/>
              </a:solidFill>
            </a:endParaRPr>
          </a:p>
          <a:p>
            <a:pPr algn="r" rtl="1"/>
            <a:endParaRPr lang="ar-SY" sz="3200" b="1" dirty="0" smtClean="0">
              <a:solidFill>
                <a:srgbClr val="FFFF00"/>
              </a:solidFill>
            </a:endParaRPr>
          </a:p>
          <a:p>
            <a:pPr algn="r" rtl="1"/>
            <a:endParaRPr lang="en-US" sz="3200" b="1" dirty="0">
              <a:solidFill>
                <a:srgbClr val="FFFF00"/>
              </a:solidFill>
            </a:endParaRPr>
          </a:p>
        </p:txBody>
      </p:sp>
      <p:pic>
        <p:nvPicPr>
          <p:cNvPr id="9218" name="Picture 2" descr="C:\Users\FMM\Desktop\Potier\10.JPEG"/>
          <p:cNvPicPr>
            <a:picLocks noChangeAspect="1" noChangeArrowheads="1"/>
          </p:cNvPicPr>
          <p:nvPr/>
        </p:nvPicPr>
        <p:blipFill>
          <a:blip r:embed="rId2" cstate="print"/>
          <a:srcRect/>
          <a:stretch>
            <a:fillRect/>
          </a:stretch>
        </p:blipFill>
        <p:spPr bwMode="auto">
          <a:xfrm>
            <a:off x="0" y="0"/>
            <a:ext cx="6400800" cy="6858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0" y="228600"/>
            <a:ext cx="2286000" cy="369332"/>
          </a:xfrm>
          <a:prstGeom prst="rect">
            <a:avLst/>
          </a:prstGeom>
          <a:noFill/>
        </p:spPr>
        <p:txBody>
          <a:bodyPr wrap="square" rtlCol="0">
            <a:spAutoFit/>
          </a:bodyPr>
          <a:lstStyle/>
          <a:p>
            <a:endParaRPr lang="en-US"/>
          </a:p>
        </p:txBody>
      </p:sp>
      <p:sp>
        <p:nvSpPr>
          <p:cNvPr id="4" name="TextBox 3"/>
          <p:cNvSpPr txBox="1"/>
          <p:nvPr/>
        </p:nvSpPr>
        <p:spPr>
          <a:xfrm>
            <a:off x="0" y="5486401"/>
            <a:ext cx="9144000" cy="1384995"/>
          </a:xfrm>
          <a:prstGeom prst="rect">
            <a:avLst/>
          </a:prstGeom>
          <a:solidFill>
            <a:srgbClr val="002060"/>
          </a:solidFill>
        </p:spPr>
        <p:txBody>
          <a:bodyPr wrap="square" rtlCol="0">
            <a:spAutoFit/>
          </a:bodyPr>
          <a:lstStyle/>
          <a:p>
            <a:pPr algn="r" rtl="1"/>
            <a:r>
              <a:rPr lang="ar-SY" sz="2800" b="1" dirty="0" smtClean="0">
                <a:solidFill>
                  <a:schemeClr val="bg1"/>
                </a:solidFill>
              </a:rPr>
              <a:t>ان الخزاف يعنى بعجن الطين الليين ويصنع منه كل إناء مما نستخدمه فيصنع من الطين الواحد الآنية المستخدمة في الاعمال الطاهرة والمستخدمة في عكس ذلك .</a:t>
            </a:r>
            <a:endParaRPr lang="en-US" sz="2800" b="1" dirty="0">
              <a:solidFill>
                <a:schemeClr val="bg1"/>
              </a:solidFill>
            </a:endParaRPr>
          </a:p>
        </p:txBody>
      </p:sp>
      <p:pic>
        <p:nvPicPr>
          <p:cNvPr id="10242" name="Picture 2" descr="C:\Users\FMM\Desktop\Potier\11.JPEG"/>
          <p:cNvPicPr>
            <a:picLocks noChangeAspect="1" noChangeArrowheads="1"/>
          </p:cNvPicPr>
          <p:nvPr/>
        </p:nvPicPr>
        <p:blipFill>
          <a:blip r:embed="rId2" cstate="print"/>
          <a:srcRect/>
          <a:stretch>
            <a:fillRect/>
          </a:stretch>
        </p:blipFill>
        <p:spPr bwMode="auto">
          <a:xfrm>
            <a:off x="0" y="0"/>
            <a:ext cx="9144000" cy="548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324600"/>
            <a:ext cx="9144000" cy="533400"/>
          </a:xfrm>
          <a:prstGeom prst="rect">
            <a:avLst/>
          </a:prstGeom>
          <a:solidFill>
            <a:srgbClr val="002060"/>
          </a:solidFill>
        </p:spPr>
        <p:txBody>
          <a:bodyPr wrap="square">
            <a:spAutoFit/>
          </a:bodyPr>
          <a:lstStyle/>
          <a:p>
            <a:pPr algn="r" rtl="1"/>
            <a:r>
              <a:rPr lang="ar-SY" sz="2800" b="1" dirty="0" smtClean="0">
                <a:solidFill>
                  <a:schemeClr val="bg1"/>
                </a:solidFill>
              </a:rPr>
              <a:t>وأما تخصيص كل اناء بواحدة من الخدمتين فأنما يرجع الى حكم صانع الطين.</a:t>
            </a:r>
            <a:endParaRPr lang="en-US" sz="2800" b="1" dirty="0">
              <a:solidFill>
                <a:schemeClr val="bg1"/>
              </a:solidFill>
            </a:endParaRPr>
          </a:p>
        </p:txBody>
      </p:sp>
      <p:pic>
        <p:nvPicPr>
          <p:cNvPr id="11267" name="Picture 3" descr="C:\Users\FMM\Desktop\Potier\12.JPEG"/>
          <p:cNvPicPr>
            <a:picLocks noChangeAspect="1" noChangeArrowheads="1"/>
          </p:cNvPicPr>
          <p:nvPr/>
        </p:nvPicPr>
        <p:blipFill>
          <a:blip r:embed="rId2" cstate="print"/>
          <a:srcRect/>
          <a:stretch>
            <a:fillRect/>
          </a:stretch>
        </p:blipFill>
        <p:spPr bwMode="auto">
          <a:xfrm>
            <a:off x="0" y="-1"/>
            <a:ext cx="9144000" cy="6324601"/>
          </a:xfrm>
          <a:prstGeom prst="rect">
            <a:avLst/>
          </a:prstGeom>
          <a:noFill/>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486400"/>
            <a:ext cx="9144000" cy="1384995"/>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تماثيل صغيرة دقيقة قوارير خفيفة جرار محدبة أباريق قروية .في الكتاب المقدس نرى أن هذه الأواني قد شهدت لقاءات ومحادثات حفظتها في أعماق كيانها الترابي.</a:t>
            </a:r>
            <a:endParaRPr lang="en-US" sz="2800" b="1" dirty="0">
              <a:solidFill>
                <a:schemeClr val="accent2">
                  <a:lumMod val="60000"/>
                  <a:lumOff val="40000"/>
                </a:schemeClr>
              </a:solidFill>
            </a:endParaRPr>
          </a:p>
        </p:txBody>
      </p:sp>
      <p:pic>
        <p:nvPicPr>
          <p:cNvPr id="12290" name="Picture 2" descr="C:\Users\FMM\Desktop\Potier\13.JPEG"/>
          <p:cNvPicPr>
            <a:picLocks noChangeAspect="1" noChangeArrowheads="1"/>
          </p:cNvPicPr>
          <p:nvPr/>
        </p:nvPicPr>
        <p:blipFill>
          <a:blip r:embed="rId2" cstate="print"/>
          <a:srcRect/>
          <a:stretch>
            <a:fillRect/>
          </a:stretch>
        </p:blipFill>
        <p:spPr bwMode="auto">
          <a:xfrm>
            <a:off x="0" y="1"/>
            <a:ext cx="9144000" cy="5486399"/>
          </a:xfrm>
          <a:prstGeom prst="rect">
            <a:avLst/>
          </a:prstGeom>
          <a:noFill/>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MM\Desktop\Potier\14.JPEG"/>
          <p:cNvPicPr>
            <a:picLocks noChangeAspect="1" noChangeArrowheads="1"/>
          </p:cNvPicPr>
          <p:nvPr/>
        </p:nvPicPr>
        <p:blipFill>
          <a:blip r:embed="rId2" cstate="print"/>
          <a:srcRect/>
          <a:stretch>
            <a:fillRect/>
          </a:stretch>
        </p:blipFill>
        <p:spPr bwMode="auto">
          <a:xfrm>
            <a:off x="0" y="1"/>
            <a:ext cx="9144000" cy="6857999"/>
          </a:xfrm>
          <a:prstGeom prst="rect">
            <a:avLst/>
          </a:prstGeom>
          <a:noFill/>
        </p:spPr>
      </p:pic>
      <p:sp>
        <p:nvSpPr>
          <p:cNvPr id="5" name="Rectangle 4"/>
          <p:cNvSpPr/>
          <p:nvPr/>
        </p:nvSpPr>
        <p:spPr>
          <a:xfrm>
            <a:off x="0" y="4572000"/>
            <a:ext cx="9144000" cy="2246769"/>
          </a:xfrm>
          <a:prstGeom prst="rect">
            <a:avLst/>
          </a:prstGeom>
        </p:spPr>
        <p:txBody>
          <a:bodyPr wrap="square">
            <a:spAutoFit/>
          </a:bodyPr>
          <a:lstStyle/>
          <a:p>
            <a:pPr algn="r" rtl="1"/>
            <a:r>
              <a:rPr lang="ar-SY" sz="2800" b="1" dirty="0" smtClean="0">
                <a:solidFill>
                  <a:schemeClr val="bg1"/>
                </a:solidFill>
              </a:rPr>
              <a:t>هوذا اليعازر في ناحور...وقال :“ ايها الرب اله مولاي ابراهيم يسر لي اليوم واصنع رحمة الى مولاي هاءنذا واقف على عين الماء وبنات اهل المدينة خارجات لتستقين ماء .فليكن ان الفتاة التي اقول لها :“ اميلي جرتك حتى اشرب فتقول :“ اشرب وانا اسقي جمالك ايضا“. تكون هي التي عينتها لعبدك اسحق وبها أعلم أنك صنعت رحمة الى مولاي.</a:t>
            </a:r>
            <a:endParaRPr lang="en-US"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05600" y="0"/>
            <a:ext cx="2438400" cy="6858000"/>
          </a:xfrm>
          <a:prstGeom prst="rect">
            <a:avLst/>
          </a:prstGeom>
          <a:solidFill>
            <a:schemeClr val="accent2">
              <a:lumMod val="75000"/>
            </a:schemeClr>
          </a:solidFill>
        </p:spPr>
        <p:txBody>
          <a:bodyPr wrap="square" rtlCol="0">
            <a:spAutoFit/>
          </a:bodyPr>
          <a:lstStyle/>
          <a:p>
            <a:pPr algn="r" rtl="1"/>
            <a:endParaRPr lang="ar-SY" sz="2400" b="1" dirty="0" smtClean="0">
              <a:solidFill>
                <a:schemeClr val="bg1"/>
              </a:solidFill>
            </a:endParaRPr>
          </a:p>
          <a:p>
            <a:pPr algn="r" rtl="1"/>
            <a:endParaRPr lang="ar-SY" sz="2400" b="1" dirty="0" smtClean="0">
              <a:solidFill>
                <a:schemeClr val="bg1"/>
              </a:solidFill>
            </a:endParaRPr>
          </a:p>
          <a:p>
            <a:pPr algn="r" rtl="1"/>
            <a:r>
              <a:rPr lang="ar-SY" sz="2400" b="1" dirty="0" smtClean="0">
                <a:solidFill>
                  <a:schemeClr val="bg1"/>
                </a:solidFill>
              </a:rPr>
              <a:t>فكان قبل فراغه من كلامه أن خرجت رفقة التي ولدت لبتوئيل ابن ملكة امرأة ناحور أخي ابراهيم ، وجرتها على كتفها . وكانت الفتاة حسنة المنظر جدا. فنزلت الى العين وملأت جرتها وصعدت. فأسرع العبد للقائها وقال :“ اسقيني قليلا من ماء جرتك“ فقالت : ” اشرب يا سيدي </a:t>
            </a:r>
          </a:p>
          <a:p>
            <a:pPr algn="r" rtl="1"/>
            <a:endParaRPr lang="ar-SY" sz="2400" b="1" dirty="0" smtClean="0">
              <a:solidFill>
                <a:schemeClr val="bg1"/>
              </a:solidFill>
            </a:endParaRPr>
          </a:p>
          <a:p>
            <a:pPr algn="r" rtl="1"/>
            <a:endParaRPr lang="ar-SY" sz="2400" b="1" dirty="0" smtClean="0">
              <a:solidFill>
                <a:schemeClr val="bg1"/>
              </a:solidFill>
            </a:endParaRPr>
          </a:p>
          <a:p>
            <a:pPr algn="r" rtl="1"/>
            <a:r>
              <a:rPr lang="ar-SY" sz="2400" b="1" dirty="0" smtClean="0">
                <a:solidFill>
                  <a:schemeClr val="bg1"/>
                </a:solidFill>
              </a:rPr>
              <a:t>  </a:t>
            </a:r>
            <a:endParaRPr lang="en-US" sz="2400" b="1" dirty="0">
              <a:solidFill>
                <a:schemeClr val="bg1"/>
              </a:solidFill>
            </a:endParaRPr>
          </a:p>
        </p:txBody>
      </p:sp>
      <p:pic>
        <p:nvPicPr>
          <p:cNvPr id="14338" name="Picture 2" descr="C:\Users\FMM\Desktop\Potier\15.JPEG"/>
          <p:cNvPicPr>
            <a:picLocks noChangeAspect="1" noChangeArrowheads="1"/>
          </p:cNvPicPr>
          <p:nvPr/>
        </p:nvPicPr>
        <p:blipFill>
          <a:blip r:embed="rId2" cstate="print"/>
          <a:srcRect/>
          <a:stretch>
            <a:fillRect/>
          </a:stretch>
        </p:blipFill>
        <p:spPr bwMode="auto">
          <a:xfrm>
            <a:off x="0" y="-1"/>
            <a:ext cx="6705600" cy="6858001"/>
          </a:xfrm>
          <a:prstGeom prst="rect">
            <a:avLst/>
          </a:prstGeom>
          <a:noFill/>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943600"/>
            <a:ext cx="9144000" cy="954107"/>
          </a:xfrm>
          <a:prstGeom prst="rect">
            <a:avLst/>
          </a:prstGeom>
          <a:solidFill>
            <a:schemeClr val="accent2">
              <a:lumMod val="50000"/>
            </a:schemeClr>
          </a:solidFill>
        </p:spPr>
        <p:txBody>
          <a:bodyPr wrap="square" rtlCol="0">
            <a:spAutoFit/>
          </a:bodyPr>
          <a:lstStyle/>
          <a:p>
            <a:pPr algn="ctr" rtl="1"/>
            <a:r>
              <a:rPr lang="ar-SY" sz="2800" b="1" dirty="0" smtClean="0">
                <a:solidFill>
                  <a:schemeClr val="bg1"/>
                </a:solidFill>
              </a:rPr>
              <a:t>وأسرعت فأنزلت جرتها على يدها وسقته. ولما فرغت من سقيه قالت:</a:t>
            </a:r>
          </a:p>
          <a:p>
            <a:pPr algn="ctr" rtl="1"/>
            <a:r>
              <a:rPr lang="ar-SY" sz="2800" b="1" dirty="0" smtClean="0">
                <a:solidFill>
                  <a:schemeClr val="bg1"/>
                </a:solidFill>
              </a:rPr>
              <a:t>“ أستقي لجمالك أيضا حتى تفرغ من الشرب“.</a:t>
            </a:r>
            <a:endParaRPr lang="en-US" sz="2800" b="1" dirty="0">
              <a:solidFill>
                <a:schemeClr val="accent2">
                  <a:lumMod val="60000"/>
                  <a:lumOff val="40000"/>
                </a:schemeClr>
              </a:solidFill>
            </a:endParaRPr>
          </a:p>
        </p:txBody>
      </p:sp>
      <p:pic>
        <p:nvPicPr>
          <p:cNvPr id="15362" name="Picture 2" descr="C:\Users\FMM\Desktop\Potier\16.JPEG"/>
          <p:cNvPicPr>
            <a:picLocks noChangeAspect="1" noChangeArrowheads="1"/>
          </p:cNvPicPr>
          <p:nvPr/>
        </p:nvPicPr>
        <p:blipFill>
          <a:blip r:embed="rId2" cstate="print"/>
          <a:srcRect/>
          <a:stretch>
            <a:fillRect/>
          </a:stretch>
        </p:blipFill>
        <p:spPr bwMode="auto">
          <a:xfrm>
            <a:off x="0" y="1"/>
            <a:ext cx="9144000" cy="59436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867400"/>
            <a:ext cx="9144000" cy="990600"/>
          </a:xfrm>
          <a:prstGeom prst="rect">
            <a:avLst/>
          </a:prstGeom>
          <a:solidFill>
            <a:srgbClr val="002060"/>
          </a:solidFill>
        </p:spPr>
        <p:txBody>
          <a:bodyPr wrap="square" rtlCol="0">
            <a:spAutoFit/>
          </a:bodyPr>
          <a:lstStyle/>
          <a:p>
            <a:pPr algn="r" rtl="1"/>
            <a:r>
              <a:rPr lang="ar-SY" sz="2400" b="1" dirty="0" smtClean="0">
                <a:solidFill>
                  <a:schemeClr val="bg1"/>
                </a:solidFill>
              </a:rPr>
              <a:t>   </a:t>
            </a:r>
            <a:r>
              <a:rPr lang="ar-SY" sz="2800" b="1" dirty="0" smtClean="0">
                <a:solidFill>
                  <a:schemeClr val="bg1"/>
                </a:solidFill>
              </a:rPr>
              <a:t>فأسرعت وأفرغت جرتها في المسقاة وأسرعت أيضا الى  البئر لتستقي فاستقت لجميع جماله.</a:t>
            </a:r>
            <a:endParaRPr lang="en-US" sz="2800" b="1" dirty="0">
              <a:solidFill>
                <a:schemeClr val="bg1"/>
              </a:solidFill>
            </a:endParaRPr>
          </a:p>
        </p:txBody>
      </p:sp>
      <p:pic>
        <p:nvPicPr>
          <p:cNvPr id="16386" name="Picture 2" descr="C:\Users\FMM\Desktop\Potier\17.JPEG"/>
          <p:cNvPicPr>
            <a:picLocks noChangeAspect="1" noChangeArrowheads="1"/>
          </p:cNvPicPr>
          <p:nvPr/>
        </p:nvPicPr>
        <p:blipFill>
          <a:blip r:embed="rId2" cstate="print"/>
          <a:srcRect/>
          <a:stretch>
            <a:fillRect/>
          </a:stretch>
        </p:blipFill>
        <p:spPr bwMode="auto">
          <a:xfrm>
            <a:off x="0" y="0"/>
            <a:ext cx="9144000" cy="5867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evel 2"/>
          <p:cNvSpPr/>
          <p:nvPr/>
        </p:nvSpPr>
        <p:spPr>
          <a:xfrm>
            <a:off x="609600" y="304800"/>
            <a:ext cx="7848600" cy="6248400"/>
          </a:xfrm>
          <a:prstGeom prst="bevel">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371600" y="1981200"/>
            <a:ext cx="6324600" cy="3046988"/>
          </a:xfrm>
          <a:prstGeom prst="rect">
            <a:avLst/>
          </a:prstGeom>
          <a:noFill/>
        </p:spPr>
        <p:txBody>
          <a:bodyPr wrap="square" rtlCol="0">
            <a:spAutoFit/>
          </a:bodyPr>
          <a:lstStyle/>
          <a:p>
            <a:pPr algn="ctr" rtl="1"/>
            <a:r>
              <a:rPr lang="ar-SY" sz="4800" b="1" dirty="0" smtClean="0">
                <a:solidFill>
                  <a:srgbClr val="FFFF00"/>
                </a:solidFill>
              </a:rPr>
              <a:t>الكلمة التي كانت الى إرميا من لدن الرب قائلا: </a:t>
            </a:r>
          </a:p>
          <a:p>
            <a:pPr algn="ctr" rtl="1"/>
            <a:r>
              <a:rPr lang="ar-SY" sz="4800" b="1" dirty="0" smtClean="0">
                <a:solidFill>
                  <a:srgbClr val="FFFF00"/>
                </a:solidFill>
              </a:rPr>
              <a:t>” قم وانزل الى بيت الخزاف وهناك أسمعك كلامي“</a:t>
            </a:r>
            <a:endParaRPr lang="en-US" sz="4800" b="1" dirty="0">
              <a:solidFill>
                <a:srgbClr val="FFFF00"/>
              </a:solidFill>
            </a:endParaRPr>
          </a:p>
        </p:txBody>
      </p:sp>
    </p:spTree>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05600" y="0"/>
            <a:ext cx="2438400" cy="6986528"/>
          </a:xfrm>
          <a:prstGeom prst="rect">
            <a:avLst/>
          </a:prstGeom>
          <a:solidFill>
            <a:srgbClr val="002060"/>
          </a:solidFill>
        </p:spPr>
        <p:txBody>
          <a:bodyPr wrap="square" rtlCol="0">
            <a:spAutoFit/>
          </a:bodyPr>
          <a:lstStyle/>
          <a:p>
            <a:pPr algn="r" rtl="1"/>
            <a:r>
              <a:rPr lang="ar-SY" sz="2800" b="1" dirty="0" smtClean="0">
                <a:solidFill>
                  <a:schemeClr val="bg1"/>
                </a:solidFill>
              </a:rPr>
              <a:t>وبقي الرجل متأملا لها صامتا ليعلم هل أنجح الله طريقه أم لا ” أنا ابنة بتوئيل ابن ملكة الذي ولدته لناحور ”.فخر الرجل وسجد للرب وقال:“ تبارك الرب اله مولاي ابراهيم الذي لم ينزع رحمته ووفاءه عن مولاي وهداني في طريقي الى بيت أخي مولاي“.</a:t>
            </a:r>
          </a:p>
          <a:p>
            <a:pPr algn="r" rtl="1"/>
            <a:endParaRPr lang="en-US" sz="2800" b="1" dirty="0">
              <a:solidFill>
                <a:schemeClr val="bg1"/>
              </a:solidFill>
            </a:endParaRPr>
          </a:p>
        </p:txBody>
      </p:sp>
      <p:pic>
        <p:nvPicPr>
          <p:cNvPr id="17410" name="Picture 2" descr="C:\Users\FMM\Desktop\Potier\18.JPEG"/>
          <p:cNvPicPr>
            <a:picLocks noChangeAspect="1" noChangeArrowheads="1"/>
          </p:cNvPicPr>
          <p:nvPr/>
        </p:nvPicPr>
        <p:blipFill>
          <a:blip r:embed="rId2" cstate="print"/>
          <a:srcRect/>
          <a:stretch>
            <a:fillRect/>
          </a:stretch>
        </p:blipFill>
        <p:spPr bwMode="auto">
          <a:xfrm>
            <a:off x="0" y="0"/>
            <a:ext cx="6705599" cy="6858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00800" y="0"/>
            <a:ext cx="2743200" cy="6986528"/>
          </a:xfrm>
          <a:prstGeom prst="rect">
            <a:avLst/>
          </a:prstGeom>
          <a:solidFill>
            <a:schemeClr val="accent6">
              <a:lumMod val="50000"/>
            </a:schemeClr>
          </a:solidFill>
        </p:spPr>
        <p:txBody>
          <a:bodyPr wrap="square" rtlCol="0">
            <a:spAutoFit/>
          </a:bodyPr>
          <a:lstStyle/>
          <a:p>
            <a:pPr algn="r" rtl="1"/>
            <a:r>
              <a:rPr lang="ar-SY" sz="2800" b="1" dirty="0" smtClean="0">
                <a:solidFill>
                  <a:schemeClr val="bg1"/>
                </a:solidFill>
              </a:rPr>
              <a:t>لقاءات كثيرة حدثت قرب الآبار لقاءات مع يعقوب ومع موسى وهذه واحدة من تلك اللقاءات: وصل يسوع الى مدينة  من السامرة اسمها سيخار على مقربة من الارض التي كان يعقوب قد أعطاها ليوسف ابنه وهناك كانت بئر يعقوب. وكان يسوع قد تعب من المسير فجلس على البئر. وكان نحو الساعة السادسة.</a:t>
            </a:r>
            <a:endParaRPr lang="en-US" sz="2800" b="1" dirty="0">
              <a:solidFill>
                <a:schemeClr val="bg1"/>
              </a:solidFill>
            </a:endParaRPr>
          </a:p>
        </p:txBody>
      </p:sp>
      <p:pic>
        <p:nvPicPr>
          <p:cNvPr id="18434" name="Picture 2" descr="C:\Users\FMM\Desktop\Potier\19.JPEG"/>
          <p:cNvPicPr>
            <a:picLocks noChangeAspect="1" noChangeArrowheads="1"/>
          </p:cNvPicPr>
          <p:nvPr/>
        </p:nvPicPr>
        <p:blipFill>
          <a:blip r:embed="rId2" cstate="print"/>
          <a:srcRect/>
          <a:stretch>
            <a:fillRect/>
          </a:stretch>
        </p:blipFill>
        <p:spPr bwMode="auto">
          <a:xfrm>
            <a:off x="-381000" y="0"/>
            <a:ext cx="6781800" cy="6857999"/>
          </a:xfrm>
          <a:prstGeom prst="rect">
            <a:avLst/>
          </a:prstGeom>
          <a:noFill/>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MM\Desktop\Potier\20.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0"/>
            <a:ext cx="9144000" cy="1938992"/>
          </a:xfrm>
          <a:prstGeom prst="rect">
            <a:avLst/>
          </a:prstGeom>
        </p:spPr>
        <p:txBody>
          <a:bodyPr wrap="square">
            <a:spAutoFit/>
          </a:bodyPr>
          <a:lstStyle/>
          <a:p>
            <a:pPr algn="r" rtl="1"/>
            <a:r>
              <a:rPr lang="ar-SY" sz="2400" b="1" dirty="0" smtClean="0">
                <a:solidFill>
                  <a:schemeClr val="bg1"/>
                </a:solidFill>
              </a:rPr>
              <a:t>فأقبلت امرأة من السامرة لتستقي ماء. فقال لها يسوع:“ أعطيني لأشرب“  كيف ؟ أنت اليهودي تطلب أن تشرب مني، أنا المرأة السامرية؟” لو كنت تعرفين عطية الله ، ومن ذا الذي يقول لك أعطيني لأشرب !  اذن لكنت أنت تسألينه فيعطيك ماء حيا“. -“ يا سيدي ليس لك ما تستقي به والبئر عميقة، فمن أين يكون لك هذا الماء الحي ؟.او تكون أعظم من ابينا يعقوب الذي اعطانا هذه البئر ومنها شرب هو وبنوه وماشيته ” ؟</a:t>
            </a: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MM\Desktop\Potier\21.JPEG"/>
          <p:cNvPicPr>
            <a:picLocks noChangeAspect="1" noChangeArrowheads="1"/>
          </p:cNvPicPr>
          <p:nvPr/>
        </p:nvPicPr>
        <p:blipFill>
          <a:blip r:embed="rId2" cstate="print"/>
          <a:srcRect/>
          <a:stretch>
            <a:fillRect/>
          </a:stretch>
        </p:blipFill>
        <p:spPr bwMode="auto">
          <a:xfrm>
            <a:off x="0" y="0"/>
            <a:ext cx="9144000" cy="5486400"/>
          </a:xfrm>
          <a:prstGeom prst="rect">
            <a:avLst/>
          </a:prstGeom>
          <a:noFill/>
        </p:spPr>
      </p:pic>
      <p:sp>
        <p:nvSpPr>
          <p:cNvPr id="5" name="Rectangle 4"/>
          <p:cNvSpPr/>
          <p:nvPr/>
        </p:nvSpPr>
        <p:spPr>
          <a:xfrm>
            <a:off x="0" y="5486400"/>
            <a:ext cx="9144000" cy="1384995"/>
          </a:xfrm>
          <a:prstGeom prst="rect">
            <a:avLst/>
          </a:prstGeom>
        </p:spPr>
        <p:txBody>
          <a:bodyPr wrap="square">
            <a:spAutoFit/>
          </a:bodyPr>
          <a:lstStyle/>
          <a:p>
            <a:pPr algn="r" rtl="1"/>
            <a:r>
              <a:rPr lang="ar-SY" sz="2800" b="1" dirty="0" smtClean="0">
                <a:solidFill>
                  <a:srgbClr val="002060"/>
                </a:solidFill>
              </a:rPr>
              <a:t>من يشرب من هذه الماء يعطش ولكن من يشرب من الماء الذي اعطيه لا يعطش ابدا بل تتفجر فيه نبع ماء حي للحياة الأبدية فقالت له المرأة يا سيدي اعطيني من هذه الماء كي لا اعطش ولا اعود الى النبع استقي . </a:t>
            </a:r>
            <a:endParaRPr lang="ar-SY" sz="2800" b="1" dirty="0">
              <a:solidFill>
                <a:srgbClr val="002060"/>
              </a:solidFill>
            </a:endParaRPr>
          </a:p>
        </p:txBody>
      </p:sp>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943600"/>
            <a:ext cx="9144000" cy="954107"/>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حينئذ تركت المرأة جرتها وانطلقت الى المدينة ... وبقيت الجرة هناك مع يسوع وفي عرس قانا استوفت هذه الجرار كل معناها.</a:t>
            </a:r>
            <a:endParaRPr lang="en-US" sz="2800" b="1" dirty="0">
              <a:solidFill>
                <a:schemeClr val="bg1"/>
              </a:solidFill>
            </a:endParaRPr>
          </a:p>
        </p:txBody>
      </p:sp>
      <p:pic>
        <p:nvPicPr>
          <p:cNvPr id="21506" name="Picture 2" descr="C:\Users\FMM\Desktop\Potier\22.JPEG"/>
          <p:cNvPicPr>
            <a:picLocks noChangeAspect="1" noChangeArrowheads="1"/>
          </p:cNvPicPr>
          <p:nvPr/>
        </p:nvPicPr>
        <p:blipFill>
          <a:blip r:embed="rId2" cstate="print"/>
          <a:srcRect/>
          <a:stretch>
            <a:fillRect/>
          </a:stretch>
        </p:blipFill>
        <p:spPr bwMode="auto">
          <a:xfrm>
            <a:off x="0" y="0"/>
            <a:ext cx="9164574" cy="59436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cstate="print"/>
          <a:stretch>
            <a:fillRect/>
          </a:stretch>
        </p:blipFill>
        <p:spPr>
          <a:xfrm rot="16200000">
            <a:off x="76200" y="-76200"/>
            <a:ext cx="6858000" cy="7010400"/>
          </a:xfrm>
          <a:prstGeom prst="rect">
            <a:avLst/>
          </a:prstGeom>
        </p:spPr>
      </p:pic>
      <p:sp>
        <p:nvSpPr>
          <p:cNvPr id="3" name="TextBox 2"/>
          <p:cNvSpPr txBox="1"/>
          <p:nvPr/>
        </p:nvSpPr>
        <p:spPr>
          <a:xfrm>
            <a:off x="6096000" y="228600"/>
            <a:ext cx="3048000" cy="369332"/>
          </a:xfrm>
          <a:prstGeom prst="rect">
            <a:avLst/>
          </a:prstGeom>
          <a:noFill/>
        </p:spPr>
        <p:txBody>
          <a:bodyPr wrap="square" rtlCol="0">
            <a:spAutoFit/>
          </a:bodyPr>
          <a:lstStyle/>
          <a:p>
            <a:endParaRPr lang="en-US"/>
          </a:p>
        </p:txBody>
      </p:sp>
      <p:sp>
        <p:nvSpPr>
          <p:cNvPr id="4" name="TextBox 3"/>
          <p:cNvSpPr txBox="1"/>
          <p:nvPr/>
        </p:nvSpPr>
        <p:spPr>
          <a:xfrm>
            <a:off x="7010400" y="1"/>
            <a:ext cx="2133600" cy="6986528"/>
          </a:xfrm>
          <a:prstGeom prst="rect">
            <a:avLst/>
          </a:prstGeom>
          <a:solidFill>
            <a:srgbClr val="002060"/>
          </a:solidFill>
        </p:spPr>
        <p:txBody>
          <a:bodyPr wrap="square" rtlCol="0">
            <a:spAutoFit/>
          </a:bodyPr>
          <a:lstStyle/>
          <a:p>
            <a:pPr algn="r" rtl="1"/>
            <a:endParaRPr lang="ar-SY" sz="2800" b="1" dirty="0" smtClean="0">
              <a:solidFill>
                <a:schemeClr val="bg1"/>
              </a:solidFill>
            </a:endParaRPr>
          </a:p>
          <a:p>
            <a:pPr algn="r" rtl="1"/>
            <a:r>
              <a:rPr lang="ar-SY" sz="2800" b="1" dirty="0" smtClean="0">
                <a:solidFill>
                  <a:schemeClr val="bg1"/>
                </a:solidFill>
              </a:rPr>
              <a:t>وكان هناك ست أجاجين موضوعة لغسول اليهود تسع كل واحدة منها كيلين أو ثلاثة .فقال يسوع للخدام:“ املأوا الأجاجين ماء“. فملأوها الى فوق وصار الماء خمرا.</a:t>
            </a:r>
          </a:p>
          <a:p>
            <a:pPr algn="r" rtl="1"/>
            <a:endParaRPr lang="ar-SY" sz="2800" b="1" dirty="0" smtClean="0">
              <a:solidFill>
                <a:schemeClr val="bg1"/>
              </a:solidFill>
            </a:endParaRPr>
          </a:p>
          <a:p>
            <a:pPr algn="r" rtl="1"/>
            <a:endParaRPr lang="ar-SY" sz="2800" b="1" dirty="0" smtClean="0">
              <a:solidFill>
                <a:schemeClr val="bg1"/>
              </a:solidFill>
            </a:endParaRPr>
          </a:p>
          <a:p>
            <a:pPr algn="r" rtl="1"/>
            <a:endParaRPr lang="en-US" sz="28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867400"/>
            <a:ext cx="9144000" cy="990600"/>
          </a:xfrm>
          <a:prstGeom prst="rect">
            <a:avLst/>
          </a:prstGeom>
          <a:solidFill>
            <a:schemeClr val="accent4">
              <a:lumMod val="50000"/>
            </a:schemeClr>
          </a:solidFill>
        </p:spPr>
        <p:txBody>
          <a:bodyPr wrap="square" rtlCol="0">
            <a:spAutoFit/>
          </a:bodyPr>
          <a:lstStyle/>
          <a:p>
            <a:pPr algn="r" rtl="1"/>
            <a:r>
              <a:rPr lang="ar-SY" sz="2800" b="1" dirty="0" smtClean="0">
                <a:solidFill>
                  <a:schemeClr val="bg1"/>
                </a:solidFill>
              </a:rPr>
              <a:t>فخاريون بسطاء جرار متواضعة شهدت أول معجزة من يسوع لأنها مثلت دور الجرار ببساطة...</a:t>
            </a:r>
            <a:endParaRPr lang="en-US" sz="2800" b="1" dirty="0">
              <a:solidFill>
                <a:schemeClr val="bg1"/>
              </a:solidFill>
            </a:endParaRPr>
          </a:p>
        </p:txBody>
      </p:sp>
      <p:pic>
        <p:nvPicPr>
          <p:cNvPr id="23554" name="Picture 2" descr="C:\Users\FMM\Desktop\Potier\24.JPEG"/>
          <p:cNvPicPr>
            <a:picLocks noChangeAspect="1" noChangeArrowheads="1"/>
          </p:cNvPicPr>
          <p:nvPr/>
        </p:nvPicPr>
        <p:blipFill>
          <a:blip r:embed="rId2" cstate="print"/>
          <a:srcRect/>
          <a:stretch>
            <a:fillRect/>
          </a:stretch>
        </p:blipFill>
        <p:spPr bwMode="auto">
          <a:xfrm>
            <a:off x="0" y="0"/>
            <a:ext cx="9144000" cy="58674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FMM\Desktop\Potier\25.JPEG"/>
          <p:cNvPicPr>
            <a:picLocks noChangeAspect="1" noChangeArrowheads="1"/>
          </p:cNvPicPr>
          <p:nvPr/>
        </p:nvPicPr>
        <p:blipFill>
          <a:blip r:embed="rId2" cstate="print"/>
          <a:srcRect/>
          <a:stretch>
            <a:fillRect/>
          </a:stretch>
        </p:blipFill>
        <p:spPr bwMode="auto">
          <a:xfrm>
            <a:off x="0" y="-1667"/>
            <a:ext cx="9144000" cy="6859667"/>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172200"/>
            <a:ext cx="9144000" cy="707886"/>
          </a:xfrm>
          <a:prstGeom prst="rect">
            <a:avLst/>
          </a:prstGeom>
          <a:solidFill>
            <a:srgbClr val="002060"/>
          </a:solidFill>
        </p:spPr>
        <p:txBody>
          <a:bodyPr wrap="square" rtlCol="0">
            <a:spAutoFit/>
          </a:bodyPr>
          <a:lstStyle/>
          <a:p>
            <a:pPr algn="ctr" rtl="1"/>
            <a:r>
              <a:rPr lang="ar-SY" sz="4000" b="1" dirty="0" smtClean="0">
                <a:solidFill>
                  <a:srgbClr val="FFFF00"/>
                </a:solidFill>
              </a:rPr>
              <a:t>فنزلت الى بيت الخزاف</a:t>
            </a:r>
            <a:endParaRPr lang="en-US" sz="4000" b="1" dirty="0">
              <a:solidFill>
                <a:srgbClr val="FFFF00"/>
              </a:solidFill>
            </a:endParaRPr>
          </a:p>
        </p:txBody>
      </p:sp>
      <p:pic>
        <p:nvPicPr>
          <p:cNvPr id="1026" name="Picture 2" descr="C:\Users\FMM\Desktop\Potier\01.JPEG"/>
          <p:cNvPicPr>
            <a:picLocks noChangeAspect="1" noChangeArrowheads="1"/>
          </p:cNvPicPr>
          <p:nvPr/>
        </p:nvPicPr>
        <p:blipFill>
          <a:blip r:embed="rId2" cstate="print"/>
          <a:srcRect/>
          <a:stretch>
            <a:fillRect/>
          </a:stretch>
        </p:blipFill>
        <p:spPr bwMode="auto">
          <a:xfrm>
            <a:off x="0" y="0"/>
            <a:ext cx="9144000" cy="61722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172200"/>
            <a:ext cx="9144000" cy="707886"/>
          </a:xfrm>
          <a:prstGeom prst="rect">
            <a:avLst/>
          </a:prstGeom>
          <a:solidFill>
            <a:schemeClr val="accent2">
              <a:lumMod val="50000"/>
            </a:schemeClr>
          </a:solidFill>
        </p:spPr>
        <p:txBody>
          <a:bodyPr wrap="square">
            <a:spAutoFit/>
          </a:bodyPr>
          <a:lstStyle/>
          <a:p>
            <a:pPr algn="ctr" rtl="1"/>
            <a:r>
              <a:rPr lang="ar-SY" sz="4000" b="1" dirty="0" smtClean="0">
                <a:solidFill>
                  <a:srgbClr val="FFFF00"/>
                </a:solidFill>
              </a:rPr>
              <a:t>فإذا هو يعمل عملا على دولابه</a:t>
            </a:r>
            <a:endParaRPr lang="ar-SY" sz="3200" b="1" dirty="0" smtClean="0">
              <a:solidFill>
                <a:srgbClr val="FFFF00"/>
              </a:solidFill>
            </a:endParaRPr>
          </a:p>
        </p:txBody>
      </p:sp>
      <p:pic>
        <p:nvPicPr>
          <p:cNvPr id="2050" name="Picture 2" descr="C:\Users\FMM\Desktop\Potier\02.JPEG"/>
          <p:cNvPicPr>
            <a:picLocks noChangeAspect="1" noChangeArrowheads="1"/>
          </p:cNvPicPr>
          <p:nvPr/>
        </p:nvPicPr>
        <p:blipFill>
          <a:blip r:embed="rId2" cstate="print"/>
          <a:srcRect/>
          <a:stretch>
            <a:fillRect/>
          </a:stretch>
        </p:blipFill>
        <p:spPr bwMode="auto">
          <a:xfrm>
            <a:off x="0" y="0"/>
            <a:ext cx="9144000" cy="61722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715000"/>
            <a:ext cx="9144000" cy="1200329"/>
          </a:xfrm>
          <a:prstGeom prst="rect">
            <a:avLst/>
          </a:prstGeom>
          <a:solidFill>
            <a:srgbClr val="002060"/>
          </a:solidFill>
        </p:spPr>
        <p:txBody>
          <a:bodyPr wrap="square" rtlCol="0">
            <a:spAutoFit/>
          </a:bodyPr>
          <a:lstStyle/>
          <a:p>
            <a:pPr algn="r" rtl="1"/>
            <a:r>
              <a:rPr lang="ar-SY" sz="2400" b="1" dirty="0" smtClean="0">
                <a:solidFill>
                  <a:schemeClr val="bg1"/>
                </a:solidFill>
              </a:rPr>
              <a:t>واذا لم ينجح في صنع الاناء كما يحدث عادة في جبل الفخار باليد عاد وصنع إناء آخر كما حسن في عيني الفخاري أن يصنعه. فكانت كلمة الرب الي قائلا: ” أما أستطيع أن أصنع بكم كهذا الخزاف يا آل اسرائيل ، يقول الرب.</a:t>
            </a:r>
            <a:endParaRPr lang="en-US" sz="2400" b="1" dirty="0">
              <a:solidFill>
                <a:schemeClr val="bg1"/>
              </a:solidFill>
            </a:endParaRPr>
          </a:p>
        </p:txBody>
      </p:sp>
      <p:pic>
        <p:nvPicPr>
          <p:cNvPr id="3074" name="Picture 2" descr="C:\Users\FMM\Desktop\Potier\03.JPEG"/>
          <p:cNvPicPr>
            <a:picLocks noChangeAspect="1" noChangeArrowheads="1"/>
          </p:cNvPicPr>
          <p:nvPr/>
        </p:nvPicPr>
        <p:blipFill>
          <a:blip r:embed="rId2" cstate="print"/>
          <a:srcRect/>
          <a:stretch>
            <a:fillRect/>
          </a:stretch>
        </p:blipFill>
        <p:spPr bwMode="auto">
          <a:xfrm>
            <a:off x="0" y="0"/>
            <a:ext cx="9144000" cy="5715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486400"/>
            <a:ext cx="9144000" cy="1384995"/>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هوذا مثل الطين في يد الخزاف مثلكم في يدي يا آل إسرائيل . ويل للذين يتهربون ليكتموا عن الرب مشورتهم فأعمالهم في الظلام وهم يقولون:“ من يرانا ومن يعلم بنا ؟“ </a:t>
            </a:r>
            <a:endParaRPr lang="en-US" sz="2800" b="1" dirty="0">
              <a:solidFill>
                <a:schemeClr val="bg1"/>
              </a:solidFill>
            </a:endParaRPr>
          </a:p>
        </p:txBody>
      </p:sp>
      <p:pic>
        <p:nvPicPr>
          <p:cNvPr id="4098" name="Picture 2" descr="C:\Users\FMM\Desktop\Potier\04.JPEG"/>
          <p:cNvPicPr>
            <a:picLocks noChangeAspect="1" noChangeArrowheads="1"/>
          </p:cNvPicPr>
          <p:nvPr/>
        </p:nvPicPr>
        <p:blipFill>
          <a:blip r:embed="rId2" cstate="print"/>
          <a:srcRect/>
          <a:stretch>
            <a:fillRect/>
          </a:stretch>
        </p:blipFill>
        <p:spPr bwMode="auto">
          <a:xfrm>
            <a:off x="0" y="1"/>
            <a:ext cx="9144000" cy="5486399"/>
          </a:xfrm>
          <a:prstGeom prst="rect">
            <a:avLst/>
          </a:prstGeom>
          <a:noFill/>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943600"/>
            <a:ext cx="9144000" cy="954107"/>
          </a:xfrm>
          <a:prstGeom prst="rect">
            <a:avLst/>
          </a:prstGeom>
          <a:solidFill>
            <a:srgbClr val="002060"/>
          </a:solidFill>
        </p:spPr>
        <p:txBody>
          <a:bodyPr wrap="square" rtlCol="0">
            <a:spAutoFit/>
          </a:bodyPr>
          <a:lstStyle/>
          <a:p>
            <a:pPr algn="r" rtl="1"/>
            <a:r>
              <a:rPr lang="ar-SY" sz="2800" b="1" dirty="0" smtClean="0">
                <a:solidFill>
                  <a:srgbClr val="FFFF00"/>
                </a:solidFill>
              </a:rPr>
              <a:t>يا لعوجكم أيحسب الجابل كالطين حتى يقول المصنوع عن صانعه:“ لم يصنعني“ ويقول المجبول عن جابله :“ لا عقل له“ ؟</a:t>
            </a:r>
            <a:endParaRPr lang="en-US" sz="2800" b="1" dirty="0">
              <a:solidFill>
                <a:srgbClr val="FFFF00"/>
              </a:solidFill>
            </a:endParaRPr>
          </a:p>
        </p:txBody>
      </p:sp>
      <p:pic>
        <p:nvPicPr>
          <p:cNvPr id="5122" name="Picture 2" descr="C:\Users\FMM\Desktop\Potier\05.JPEG"/>
          <p:cNvPicPr>
            <a:picLocks noChangeAspect="1" noChangeArrowheads="1"/>
          </p:cNvPicPr>
          <p:nvPr/>
        </p:nvPicPr>
        <p:blipFill>
          <a:blip r:embed="rId2" cstate="print"/>
          <a:srcRect/>
          <a:stretch>
            <a:fillRect/>
          </a:stretch>
        </p:blipFill>
        <p:spPr bwMode="auto">
          <a:xfrm>
            <a:off x="0" y="0"/>
            <a:ext cx="9144000" cy="5943599"/>
          </a:xfrm>
          <a:prstGeom prst="rect">
            <a:avLst/>
          </a:prstGeom>
          <a:noFill/>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867401"/>
            <a:ext cx="9144000" cy="990599"/>
          </a:xfrm>
          <a:prstGeom prst="rect">
            <a:avLst/>
          </a:prstGeom>
          <a:solidFill>
            <a:schemeClr val="accent2">
              <a:lumMod val="50000"/>
            </a:schemeClr>
          </a:solidFill>
        </p:spPr>
        <p:txBody>
          <a:bodyPr wrap="square" rtlCol="0">
            <a:spAutoFit/>
          </a:bodyPr>
          <a:lstStyle/>
          <a:p>
            <a:pPr algn="ctr" rtl="1"/>
            <a:r>
              <a:rPr lang="ar-SY" sz="2800" b="1" dirty="0" smtClean="0">
                <a:solidFill>
                  <a:schemeClr val="bg1"/>
                </a:solidFill>
              </a:rPr>
              <a:t>ويل لمن يخاصم جابله وهو خزفة من تراب الأرض . أيقول الطين لجابله </a:t>
            </a:r>
          </a:p>
          <a:p>
            <a:pPr algn="ctr" rtl="1"/>
            <a:r>
              <a:rPr lang="ar-SY" sz="2800" b="1" dirty="0" smtClean="0">
                <a:solidFill>
                  <a:schemeClr val="bg1"/>
                </a:solidFill>
              </a:rPr>
              <a:t>“ ماذا تصنع ؟“  أو يقول المصنوع لصانعه : “ ليس لك يدان ”؟</a:t>
            </a:r>
            <a:endParaRPr lang="en-US" sz="2800" b="1" dirty="0">
              <a:solidFill>
                <a:schemeClr val="accent2">
                  <a:lumMod val="60000"/>
                  <a:lumOff val="40000"/>
                </a:schemeClr>
              </a:solidFill>
            </a:endParaRPr>
          </a:p>
        </p:txBody>
      </p:sp>
      <p:pic>
        <p:nvPicPr>
          <p:cNvPr id="6146" name="Picture 2" descr="C:\Users\FMM\Desktop\Potier\06.JPEG"/>
          <p:cNvPicPr>
            <a:picLocks noChangeAspect="1" noChangeArrowheads="1"/>
          </p:cNvPicPr>
          <p:nvPr/>
        </p:nvPicPr>
        <p:blipFill>
          <a:blip r:embed="rId2" cstate="print"/>
          <a:srcRect/>
          <a:stretch>
            <a:fillRect/>
          </a:stretch>
        </p:blipFill>
        <p:spPr bwMode="auto">
          <a:xfrm>
            <a:off x="1" y="0"/>
            <a:ext cx="9144000" cy="5867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5029200"/>
            <a:ext cx="9144000" cy="1828800"/>
          </a:xfrm>
          <a:prstGeom prst="rect">
            <a:avLst/>
          </a:prstGeom>
          <a:solidFill>
            <a:srgbClr val="002060"/>
          </a:solidFill>
        </p:spPr>
        <p:txBody>
          <a:bodyPr wrap="square" rtlCol="0">
            <a:spAutoFit/>
          </a:bodyPr>
          <a:lstStyle/>
          <a:p>
            <a:pPr algn="r" rtl="1"/>
            <a:r>
              <a:rPr lang="ar-SY" sz="2800" b="1" dirty="0" smtClean="0">
                <a:solidFill>
                  <a:srgbClr val="FFFF00"/>
                </a:solidFill>
              </a:rPr>
              <a:t>أنا مبدع النور وخالق الظلمة ... أنا الرب صانع هذه كلها... هكذا قال الرب قدوس اسرائيل وجابله . هكذا قال الرب خالق السماوات. الله جابل الارض وصانعها ... ان الرب اله عظيم هو الذي بيده أعماق الأرض ... ويداه جبلتا اليبس.</a:t>
            </a:r>
            <a:endParaRPr lang="en-US" sz="2800" b="1" dirty="0">
              <a:solidFill>
                <a:srgbClr val="FFFF00"/>
              </a:solidFill>
            </a:endParaRPr>
          </a:p>
        </p:txBody>
      </p:sp>
      <p:pic>
        <p:nvPicPr>
          <p:cNvPr id="7170" name="Picture 2" descr="C:\Users\FMM\Desktop\Potier\07.JPEG"/>
          <p:cNvPicPr>
            <a:picLocks noChangeAspect="1" noChangeArrowheads="1"/>
          </p:cNvPicPr>
          <p:nvPr/>
        </p:nvPicPr>
        <p:blipFill>
          <a:blip r:embed="rId2" cstate="print"/>
          <a:srcRect/>
          <a:stretch>
            <a:fillRect/>
          </a:stretch>
        </p:blipFill>
        <p:spPr bwMode="auto">
          <a:xfrm>
            <a:off x="0" y="1"/>
            <a:ext cx="9143999" cy="5029199"/>
          </a:xfrm>
          <a:prstGeom prst="rect">
            <a:avLst/>
          </a:prstGeom>
          <a:noFill/>
        </p:spPr>
      </p:pic>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1300</TotalTime>
  <Words>789</Words>
  <Application>Microsoft Office PowerPoint</Application>
  <PresentationFormat>On-screen Show (4:3)</PresentationFormat>
  <Paragraphs>38</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Fm.m</dc:creator>
  <cp:lastModifiedBy>HANANIA FMM</cp:lastModifiedBy>
  <cp:revision>56</cp:revision>
  <dcterms:created xsi:type="dcterms:W3CDTF">2014-05-20T00:28:27Z</dcterms:created>
  <dcterms:modified xsi:type="dcterms:W3CDTF">2015-06-06T03:12:06Z</dcterms:modified>
</cp:coreProperties>
</file>