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04"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1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32B94B-5040-44DE-B7D8-B7270AB1E5C8}" type="datetimeFigureOut">
              <a:rPr lang="en-US" smtClean="0"/>
              <a:pPr/>
              <a:t>12/2/2012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F71ED-10EE-4443-B0E4-10DEC73A1F4C}"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F4F71ED-10EE-4443-B0E4-10DEC73A1F4C}" type="slidenum">
              <a:rPr lang="en-GB" smtClean="0"/>
              <a:pPr/>
              <a:t>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8CB9D4-5492-4DA3-8F2B-CB3456CDB8B4}" type="datetimeFigureOut">
              <a:rPr lang="en-US" smtClean="0"/>
              <a:pPr/>
              <a:t>12/2/2012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08CB9D4-5492-4DA3-8F2B-CB3456CDB8B4}"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08CB9D4-5492-4DA3-8F2B-CB3456CDB8B4}" type="datetimeFigureOut">
              <a:rPr lang="en-US" smtClean="0"/>
              <a:pPr/>
              <a:t>12/2/2012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08CB9D4-5492-4DA3-8F2B-CB3456CDB8B4}" type="datetimeFigureOut">
              <a:rPr lang="en-US" smtClean="0"/>
              <a:pPr/>
              <a:t>12/2/2012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8CB9D4-5492-4DA3-8F2B-CB3456CDB8B4}" type="datetimeFigureOut">
              <a:rPr lang="en-US" smtClean="0"/>
              <a:pPr/>
              <a:t>12/2/2012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8CB9D4-5492-4DA3-8F2B-CB3456CDB8B4}"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8CB9D4-5492-4DA3-8F2B-CB3456CDB8B4}" type="datetimeFigureOut">
              <a:rPr lang="en-US" smtClean="0"/>
              <a:pPr/>
              <a:t>12/2/2012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8CB9D4-5492-4DA3-8F2B-CB3456CDB8B4}" type="datetimeFigureOut">
              <a:rPr lang="en-US" smtClean="0"/>
              <a:pPr/>
              <a:t>12/2/2012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77B182-0DE7-4D66-B1C1-CC173073361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pezoid 2"/>
          <p:cNvSpPr/>
          <p:nvPr/>
        </p:nvSpPr>
        <p:spPr>
          <a:xfrm>
            <a:off x="1142976" y="1643050"/>
            <a:ext cx="6858048" cy="3929090"/>
          </a:xfrm>
          <a:prstGeom prst="trapezoid">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rgbClr val="FFFF00"/>
                </a:solidFill>
              </a:rPr>
              <a:t>نوح</a:t>
            </a:r>
            <a:endParaRPr lang="en-GB" sz="96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3"/>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9.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200329"/>
          </a:xfrm>
          <a:prstGeom prst="rect">
            <a:avLst/>
          </a:prstGeom>
          <a:solidFill>
            <a:schemeClr val="accent6">
              <a:lumMod val="50000"/>
            </a:schemeClr>
          </a:solidFill>
        </p:spPr>
        <p:txBody>
          <a:bodyPr wrap="square" rtlCol="0">
            <a:spAutoFit/>
          </a:bodyPr>
          <a:lstStyle/>
          <a:p>
            <a:pPr algn="r" rtl="1"/>
            <a:r>
              <a:rPr lang="ar-SY" sz="3600" dirty="0" smtClean="0">
                <a:solidFill>
                  <a:schemeClr val="bg1"/>
                </a:solidFill>
              </a:rPr>
              <a:t>فقال الرب لنوح قد اقترب أجل البشر جميعا . من أيديهم امتلأت الأرض شرا</a:t>
            </a:r>
            <a:r>
              <a:rPr lang="ar-SY" dirty="0" smtClean="0"/>
              <a:t>.</a:t>
            </a:r>
            <a:endParaRPr lang="en-GB" dirty="0"/>
          </a:p>
        </p:txBody>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0.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dirty="0" smtClean="0"/>
              <a:t>ها أنا آت بطوفان على الأرض, لأهلك كل جسد فيه روح حياة تحت السماء, وكل ما في الأرض يهلك</a:t>
            </a:r>
            <a:endParaRPr lang="en-GB" sz="3600" dirty="0"/>
          </a:p>
        </p:txBody>
      </p:sp>
    </p:spTree>
  </p:cSld>
  <p:clrMapOvr>
    <a:masterClrMapping/>
  </p:clrMapOvr>
  <p:transition spd="slow">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1.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3">
              <a:lumMod val="75000"/>
            </a:schemeClr>
          </a:solidFill>
        </p:spPr>
        <p:txBody>
          <a:bodyPr wrap="square" rtlCol="0">
            <a:spAutoFit/>
          </a:bodyPr>
          <a:lstStyle/>
          <a:p>
            <a:pPr algn="r"/>
            <a:r>
              <a:rPr lang="ar-SY" sz="3600" dirty="0" smtClean="0"/>
              <a:t>اصنع لك سفينة من خشب السرو, فأني سوف أنقذك . ومعك سوف أبدأ انسانية جديدة وأقم عهدي معك.</a:t>
            </a:r>
            <a:endParaRPr lang="en-GB" sz="3600" dirty="0"/>
          </a:p>
        </p:txBody>
      </p:sp>
    </p:spTree>
  </p:cSld>
  <p:clrMapOvr>
    <a:masterClrMapping/>
  </p:clrMapOvr>
  <p:transition spd="slow">
    <p:spli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2.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1669"/>
            <a:ext cx="9144000" cy="646331"/>
          </a:xfrm>
          <a:prstGeom prst="rect">
            <a:avLst/>
          </a:prstGeom>
          <a:solidFill>
            <a:srgbClr val="7030A0"/>
          </a:solidFill>
        </p:spPr>
        <p:txBody>
          <a:bodyPr wrap="square" rtlCol="0">
            <a:spAutoFit/>
          </a:bodyPr>
          <a:lstStyle/>
          <a:p>
            <a:pPr algn="ctr"/>
            <a:r>
              <a:rPr lang="ar-SY" sz="3600" dirty="0" smtClean="0">
                <a:solidFill>
                  <a:schemeClr val="bg1"/>
                </a:solidFill>
              </a:rPr>
              <a:t>سمع نوح كلام الرب وأخذ في تنفيذ ما أمره به.</a:t>
            </a:r>
            <a:endParaRPr lang="en-GB" sz="3600"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3.jpg"/>
          <p:cNvPicPr>
            <a:picLocks noChangeAspect="1"/>
          </p:cNvPicPr>
          <p:nvPr/>
        </p:nvPicPr>
        <p:blipFill>
          <a:blip r:embed="rId2"/>
          <a:stretch>
            <a:fillRect/>
          </a:stretch>
        </p:blipFill>
        <p:spPr>
          <a:xfrm>
            <a:off x="0" y="0"/>
            <a:ext cx="9144000" cy="5500702"/>
          </a:xfrm>
          <a:prstGeom prst="rect">
            <a:avLst/>
          </a:prstGeom>
        </p:spPr>
      </p:pic>
      <p:sp>
        <p:nvSpPr>
          <p:cNvPr id="4" name="TextBox 3"/>
          <p:cNvSpPr txBox="1"/>
          <p:nvPr/>
        </p:nvSpPr>
        <p:spPr>
          <a:xfrm>
            <a:off x="0" y="5500702"/>
            <a:ext cx="9144000" cy="1384995"/>
          </a:xfrm>
          <a:prstGeom prst="rect">
            <a:avLst/>
          </a:prstGeom>
          <a:solidFill>
            <a:schemeClr val="accent6">
              <a:lumMod val="50000"/>
            </a:schemeClr>
          </a:solidFill>
        </p:spPr>
        <p:txBody>
          <a:bodyPr wrap="square" rtlCol="0">
            <a:spAutoFit/>
          </a:bodyPr>
          <a:lstStyle/>
          <a:p>
            <a:pPr algn="r"/>
            <a:r>
              <a:rPr lang="ar-SY" sz="2800" dirty="0" smtClean="0">
                <a:solidFill>
                  <a:schemeClr val="bg1"/>
                </a:solidFill>
              </a:rPr>
              <a:t>وهكذا تصنع السفينة من خشب السرو وتطليه من الداخل والخارج بالقار. وتصنعه 300 ذراع طوله و50 عرضه و30 ارتفاعه  وتجعل طاقة الى حد ذراع من فوق واجعل بها باب على جانبها ومساكن في ثلاثة طوابق.</a:t>
            </a:r>
            <a:r>
              <a:rPr lang="ar-SY" sz="2800" dirty="0" smtClean="0"/>
              <a:t> </a:t>
            </a:r>
            <a:endParaRPr lang="en-GB" sz="2800" dirty="0"/>
          </a:p>
        </p:txBody>
      </p:sp>
    </p:spTree>
  </p:cSld>
  <p:clrMapOvr>
    <a:masterClrMapping/>
  </p:clrMapOvr>
  <p:transition spd="slow">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4.jpg"/>
          <p:cNvPicPr>
            <a:picLocks noChangeAspect="1"/>
          </p:cNvPicPr>
          <p:nvPr/>
        </p:nvPicPr>
        <p:blipFill>
          <a:blip r:embed="rId2"/>
          <a:stretch>
            <a:fillRect/>
          </a:stretch>
        </p:blipFill>
        <p:spPr>
          <a:xfrm>
            <a:off x="0" y="1"/>
            <a:ext cx="5929322" cy="6857999"/>
          </a:xfrm>
          <a:prstGeom prst="rect">
            <a:avLst/>
          </a:prstGeom>
        </p:spPr>
      </p:pic>
      <p:sp>
        <p:nvSpPr>
          <p:cNvPr id="4" name="TextBox 3"/>
          <p:cNvSpPr txBox="1"/>
          <p:nvPr/>
        </p:nvSpPr>
        <p:spPr>
          <a:xfrm>
            <a:off x="5929322" y="0"/>
            <a:ext cx="3214678"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تدخل السفينة أنت وبنوك وامرأتك ونسوة بنيك معك. ومن كل حي ومن كل ذي جسد ذكرا وأنثى. تدخلهم ليعيشوا معك . أما أنت فخذ من الطعام فيكون لك ولهم مأكلا .وبينما كان نوح يتحضر , كان مواطنوه يسخرون منه ومن سفينته . ولم يفهموا, بأن الرب قد أعطاهم اشارة من أجل أن يفهموا.</a:t>
            </a:r>
            <a:endParaRPr lang="en-GB" sz="3200" b="1"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5.jpg"/>
          <p:cNvPicPr>
            <a:picLocks noChangeAspect="1"/>
          </p:cNvPicPr>
          <p:nvPr/>
        </p:nvPicPr>
        <p:blipFill>
          <a:blip r:embed="rId2"/>
          <a:stretch>
            <a:fillRect/>
          </a:stretch>
        </p:blipFill>
        <p:spPr>
          <a:xfrm>
            <a:off x="0" y="0"/>
            <a:ext cx="9144000" cy="5143512"/>
          </a:xfrm>
          <a:prstGeom prst="rect">
            <a:avLst/>
          </a:prstGeom>
        </p:spPr>
      </p:pic>
      <p:sp>
        <p:nvSpPr>
          <p:cNvPr id="5" name="TextBox 4"/>
          <p:cNvSpPr txBox="1"/>
          <p:nvPr/>
        </p:nvSpPr>
        <p:spPr>
          <a:xfrm>
            <a:off x="0" y="5143512"/>
            <a:ext cx="9144000" cy="1754326"/>
          </a:xfrm>
          <a:prstGeom prst="rect">
            <a:avLst/>
          </a:prstGeom>
          <a:solidFill>
            <a:schemeClr val="accent2">
              <a:lumMod val="50000"/>
            </a:schemeClr>
          </a:solidFill>
        </p:spPr>
        <p:txBody>
          <a:bodyPr wrap="square" rtlCol="0">
            <a:spAutoFit/>
          </a:bodyPr>
          <a:lstStyle/>
          <a:p>
            <a:pPr algn="r"/>
            <a:r>
              <a:rPr lang="ar-SY" sz="3600" dirty="0" smtClean="0">
                <a:solidFill>
                  <a:schemeClr val="bg1"/>
                </a:solidFill>
              </a:rPr>
              <a:t>عندما أصبحت السفينة جاهزة. قال الرب لنوح:“ أدخل الى السفينة أنت وعائلتك لأني تأكدت بأنك الوحيد صالح أمام عيني من بين هذه الخليقة.</a:t>
            </a:r>
            <a:endParaRPr lang="en-GB" sz="3600" dirty="0">
              <a:solidFill>
                <a:schemeClr val="bg1"/>
              </a:solidFill>
            </a:endParaRPr>
          </a:p>
        </p:txBody>
      </p:sp>
    </p:spTree>
  </p:cSld>
  <p:clrMapOvr>
    <a:masterClrMapping/>
  </p:clrMapOvr>
  <p:transition spd="slow">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6.jpg"/>
          <p:cNvPicPr>
            <a:picLocks noChangeAspect="1"/>
          </p:cNvPicPr>
          <p:nvPr/>
        </p:nvPicPr>
        <p:blipFill>
          <a:blip r:embed="rId2"/>
          <a:stretch>
            <a:fillRect/>
          </a:stretch>
        </p:blipFill>
        <p:spPr>
          <a:xfrm>
            <a:off x="0" y="0"/>
            <a:ext cx="9124524" cy="5143512"/>
          </a:xfrm>
          <a:prstGeom prst="rect">
            <a:avLst/>
          </a:prstGeom>
        </p:spPr>
      </p:pic>
      <p:sp>
        <p:nvSpPr>
          <p:cNvPr id="4" name="TextBox 3"/>
          <p:cNvSpPr txBox="1"/>
          <p:nvPr/>
        </p:nvSpPr>
        <p:spPr>
          <a:xfrm>
            <a:off x="0" y="5103674"/>
            <a:ext cx="9144000" cy="1754326"/>
          </a:xfrm>
          <a:prstGeom prst="rect">
            <a:avLst/>
          </a:prstGeom>
          <a:solidFill>
            <a:schemeClr val="accent6">
              <a:lumMod val="75000"/>
            </a:schemeClr>
          </a:solidFill>
        </p:spPr>
        <p:txBody>
          <a:bodyPr wrap="square" rtlCol="0">
            <a:spAutoFit/>
          </a:bodyPr>
          <a:lstStyle/>
          <a:p>
            <a:pPr algn="r"/>
            <a:r>
              <a:rPr lang="ar-SY" sz="3600" b="1" dirty="0" smtClean="0"/>
              <a:t>ادخل أيضا الى السفينة زوجا من كل نوع من حيوانات الأرض ذكرا وأنثى , من أجل أن يتكاثروا ناشرين نوعهم على كل الأرض </a:t>
            </a:r>
            <a:endParaRPr lang="en-GB" sz="3600" b="1" dirty="0"/>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7.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أدخل أيضا الى السفينة زوجا من كل نوع من عصافير السماء نفذ نوح كل ما أمره به الرب, ثم أغلق الرب باب السفينة.</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8.jpg"/>
          <p:cNvPicPr>
            <a:picLocks noChangeAspect="1"/>
          </p:cNvPicPr>
          <p:nvPr/>
        </p:nvPicPr>
        <p:blipFill>
          <a:blip r:embed="rId2"/>
          <a:stretch>
            <a:fillRect/>
          </a:stretch>
        </p:blipFill>
        <p:spPr>
          <a:xfrm>
            <a:off x="1" y="0"/>
            <a:ext cx="9144000" cy="5715016"/>
          </a:xfrm>
          <a:prstGeom prst="rect">
            <a:avLst/>
          </a:prstGeom>
        </p:spPr>
      </p:pic>
      <p:sp>
        <p:nvSpPr>
          <p:cNvPr id="4" name="TextBox 3"/>
          <p:cNvSpPr txBox="1"/>
          <p:nvPr/>
        </p:nvSpPr>
        <p:spPr>
          <a:xfrm>
            <a:off x="0" y="5715016"/>
            <a:ext cx="9144000" cy="1200329"/>
          </a:xfrm>
          <a:prstGeom prst="rect">
            <a:avLst/>
          </a:prstGeom>
          <a:solidFill>
            <a:srgbClr val="002060"/>
          </a:solidFill>
        </p:spPr>
        <p:txBody>
          <a:bodyPr wrap="square" rtlCol="0">
            <a:spAutoFit/>
          </a:bodyPr>
          <a:lstStyle/>
          <a:p>
            <a:pPr algn="r"/>
            <a:r>
              <a:rPr lang="ar-SY" sz="3600" dirty="0" smtClean="0">
                <a:solidFill>
                  <a:schemeClr val="bg1"/>
                </a:solidFill>
              </a:rPr>
              <a:t>بعد سبعة أيام كانت مياه الطوفان على الأرض. كل ينابيع الأرض تفتحت  والسماء سكبت مياه الأمطار بكميات كبيرة</a:t>
            </a:r>
            <a:r>
              <a:rPr lang="ar-SY" dirty="0" smtClean="0"/>
              <a:t>.</a:t>
            </a:r>
            <a:endParaRPr lang="en-GB" dirty="0"/>
          </a:p>
        </p:txBody>
      </p:sp>
    </p:spTree>
  </p:cSld>
  <p:clrMapOvr>
    <a:masterClrMapping/>
  </p:clrMapOvr>
  <p:transition spd="slow">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01.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1928794" y="3143248"/>
            <a:ext cx="7000924" cy="1200329"/>
          </a:xfrm>
          <a:prstGeom prst="rect">
            <a:avLst/>
          </a:prstGeom>
          <a:noFill/>
        </p:spPr>
        <p:txBody>
          <a:bodyPr wrap="square" rtlCol="0">
            <a:spAutoFit/>
          </a:bodyPr>
          <a:lstStyle/>
          <a:p>
            <a:pPr algn="ctr"/>
            <a:r>
              <a:rPr lang="ar-SY" sz="7200" dirty="0" smtClean="0"/>
              <a:t>انقاذ نوح من الطوفان</a:t>
            </a:r>
            <a:endParaRPr lang="en-GB" sz="7200" dirty="0"/>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p:val>
                                            <p:fltVal val="0"/>
                                          </p:val>
                                        </p:tav>
                                        <p:tav tm="100000">
                                          <p:val>
                                            <p:strVal val="#ppt_w"/>
                                          </p:val>
                                        </p:tav>
                                      </p:tavLst>
                                    </p:anim>
                                    <p:anim calcmode="lin" valueType="num">
                                      <p:cBhvr>
                                        <p:cTn id="8" dur="5000" fill="hold"/>
                                        <p:tgtEl>
                                          <p:spTgt spid="3"/>
                                        </p:tgtEl>
                                        <p:attrNameLst>
                                          <p:attrName>ppt_h</p:attrName>
                                        </p:attrNameLst>
                                      </p:cBhvr>
                                      <p:tavLst>
                                        <p:tav tm="0">
                                          <p:val>
                                            <p:fltVal val="0"/>
                                          </p:val>
                                        </p:tav>
                                        <p:tav tm="100000">
                                          <p:val>
                                            <p:strVal val="#ppt_h"/>
                                          </p:val>
                                        </p:tav>
                                      </p:tavLst>
                                    </p:anim>
                                    <p:animEffect transition="in" filter="fade">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9.jpg"/>
          <p:cNvPicPr>
            <a:picLocks noChangeAspect="1"/>
          </p:cNvPicPr>
          <p:nvPr/>
        </p:nvPicPr>
        <p:blipFill>
          <a:blip r:embed="rId2"/>
          <a:stretch>
            <a:fillRect/>
          </a:stretch>
        </p:blipFill>
        <p:spPr>
          <a:xfrm>
            <a:off x="0" y="0"/>
            <a:ext cx="9144000" cy="6286520"/>
          </a:xfrm>
          <a:prstGeom prst="rect">
            <a:avLst/>
          </a:prstGeom>
        </p:spPr>
      </p:pic>
      <p:sp>
        <p:nvSpPr>
          <p:cNvPr id="4" name="TextBox 3"/>
          <p:cNvSpPr txBox="1"/>
          <p:nvPr/>
        </p:nvSpPr>
        <p:spPr>
          <a:xfrm>
            <a:off x="0" y="6286520"/>
            <a:ext cx="9144000" cy="584775"/>
          </a:xfrm>
          <a:prstGeom prst="rect">
            <a:avLst/>
          </a:prstGeom>
          <a:solidFill>
            <a:schemeClr val="accent6">
              <a:lumMod val="50000"/>
            </a:schemeClr>
          </a:solidFill>
        </p:spPr>
        <p:txBody>
          <a:bodyPr wrap="square" rtlCol="0">
            <a:spAutoFit/>
          </a:bodyPr>
          <a:lstStyle/>
          <a:p>
            <a:pPr algn="r"/>
            <a:r>
              <a:rPr lang="ar-SY" sz="3200" b="1" dirty="0" smtClean="0">
                <a:solidFill>
                  <a:schemeClr val="bg1"/>
                </a:solidFill>
              </a:rPr>
              <a:t>واستمرت الأمطار تهطل على الأرض  اربعين يوما وأربعين ليلة</a:t>
            </a:r>
            <a:endParaRPr lang="en-GB" sz="3200" b="1"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0.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rgbClr val="002060"/>
          </a:solidFill>
        </p:spPr>
        <p:txBody>
          <a:bodyPr wrap="square" rtlCol="0">
            <a:spAutoFit/>
          </a:bodyPr>
          <a:lstStyle/>
          <a:p>
            <a:pPr algn="r"/>
            <a:r>
              <a:rPr lang="ar-SY" sz="3200" b="1" dirty="0" smtClean="0">
                <a:solidFill>
                  <a:schemeClr val="bg1"/>
                </a:solidFill>
              </a:rPr>
              <a:t>ارتفعت المياه ورفعت السفينة عن سطح الأرض واستمر مستوى المياه بالأرتفاع. ولكن السفينة أخذت تطفو على سطح المياه</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1.jpg"/>
          <p:cNvPicPr>
            <a:picLocks noChangeAspect="1"/>
          </p:cNvPicPr>
          <p:nvPr/>
        </p:nvPicPr>
        <p:blipFill>
          <a:blip r:embed="rId2"/>
          <a:stretch>
            <a:fillRect/>
          </a:stretch>
        </p:blipFill>
        <p:spPr>
          <a:xfrm>
            <a:off x="1" y="0"/>
            <a:ext cx="9143999" cy="6286520"/>
          </a:xfrm>
          <a:prstGeom prst="rect">
            <a:avLst/>
          </a:prstGeom>
        </p:spPr>
      </p:pic>
      <p:sp>
        <p:nvSpPr>
          <p:cNvPr id="4" name="TextBox 3"/>
          <p:cNvSpPr txBox="1"/>
          <p:nvPr/>
        </p:nvSpPr>
        <p:spPr>
          <a:xfrm>
            <a:off x="0" y="6286520"/>
            <a:ext cx="9144000" cy="584775"/>
          </a:xfrm>
          <a:prstGeom prst="rect">
            <a:avLst/>
          </a:prstGeom>
          <a:solidFill>
            <a:schemeClr val="accent2">
              <a:lumMod val="50000"/>
            </a:schemeClr>
          </a:solidFill>
        </p:spPr>
        <p:txBody>
          <a:bodyPr wrap="square" rtlCol="0">
            <a:spAutoFit/>
          </a:bodyPr>
          <a:lstStyle/>
          <a:p>
            <a:pPr algn="r"/>
            <a:r>
              <a:rPr lang="ar-SY" sz="3200" b="1" dirty="0" smtClean="0">
                <a:solidFill>
                  <a:schemeClr val="bg1"/>
                </a:solidFill>
              </a:rPr>
              <a:t>غطت المياه كل سطح الأرض من السهل المنبسط حتى أعالي الجبال.</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2.jpg"/>
          <p:cNvPicPr>
            <a:picLocks noChangeAspect="1"/>
          </p:cNvPicPr>
          <p:nvPr/>
        </p:nvPicPr>
        <p:blipFill>
          <a:blip r:embed="rId2"/>
          <a:stretch>
            <a:fillRect/>
          </a:stretch>
        </p:blipFill>
        <p:spPr>
          <a:xfrm>
            <a:off x="0" y="1"/>
            <a:ext cx="9144000" cy="5857891"/>
          </a:xfrm>
          <a:prstGeom prst="rect">
            <a:avLst/>
          </a:prstGeom>
        </p:spPr>
      </p:pic>
      <p:sp>
        <p:nvSpPr>
          <p:cNvPr id="4" name="TextBox 3"/>
          <p:cNvSpPr txBox="1"/>
          <p:nvPr/>
        </p:nvSpPr>
        <p:spPr>
          <a:xfrm>
            <a:off x="0" y="5857892"/>
            <a:ext cx="9144000" cy="1077218"/>
          </a:xfrm>
          <a:prstGeom prst="rect">
            <a:avLst/>
          </a:prstGeom>
          <a:solidFill>
            <a:srgbClr val="7030A0"/>
          </a:solidFill>
        </p:spPr>
        <p:txBody>
          <a:bodyPr wrap="square" rtlCol="0">
            <a:spAutoFit/>
          </a:bodyPr>
          <a:lstStyle/>
          <a:p>
            <a:pPr algn="r"/>
            <a:r>
              <a:rPr lang="ar-SY" sz="3200" b="1" dirty="0" smtClean="0">
                <a:solidFill>
                  <a:schemeClr val="bg1"/>
                </a:solidFill>
              </a:rPr>
              <a:t>ومحا الله كل قائم على وجه الأرض , من الناس والبهائم والغابات وحتى طير السماء. </a:t>
            </a:r>
            <a:endParaRPr lang="en-GB" sz="3200" b="1" dirty="0">
              <a:solidFill>
                <a:schemeClr val="bg1"/>
              </a:solidFill>
            </a:endParaRPr>
          </a:p>
        </p:txBody>
      </p:sp>
    </p:spTree>
  </p:cSld>
  <p:clrMapOvr>
    <a:masterClrMapping/>
  </p:clrMapOvr>
  <p:transition spd="slow">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3.jpg"/>
          <p:cNvPicPr>
            <a:picLocks noChangeAspect="1"/>
          </p:cNvPicPr>
          <p:nvPr/>
        </p:nvPicPr>
        <p:blipFill>
          <a:blip r:embed="rId2"/>
          <a:stretch>
            <a:fillRect/>
          </a:stretch>
        </p:blipFill>
        <p:spPr>
          <a:xfrm>
            <a:off x="0" y="0"/>
            <a:ext cx="9143999" cy="5786454"/>
          </a:xfrm>
          <a:prstGeom prst="rect">
            <a:avLst/>
          </a:prstGeom>
        </p:spPr>
      </p:pic>
      <p:sp>
        <p:nvSpPr>
          <p:cNvPr id="5" name="TextBox 4"/>
          <p:cNvSpPr txBox="1"/>
          <p:nvPr/>
        </p:nvSpPr>
        <p:spPr>
          <a:xfrm>
            <a:off x="0" y="5786454"/>
            <a:ext cx="9144000" cy="1077218"/>
          </a:xfrm>
          <a:prstGeom prst="rect">
            <a:avLst/>
          </a:prstGeom>
          <a:solidFill>
            <a:srgbClr val="002060"/>
          </a:solidFill>
        </p:spPr>
        <p:txBody>
          <a:bodyPr wrap="square" rtlCol="0">
            <a:spAutoFit/>
          </a:bodyPr>
          <a:lstStyle/>
          <a:p>
            <a:pPr algn="r"/>
            <a:r>
              <a:rPr lang="ar-SY" sz="3200" b="1" dirty="0" smtClean="0">
                <a:solidFill>
                  <a:schemeClr val="bg1"/>
                </a:solidFill>
              </a:rPr>
              <a:t>وبقي نوح ومن معه في السفينة وبقيت المياه على الأرض مدة 150 يوما . وتذكر الرب نوحا وكل من معه في السفينة.</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4.jpg"/>
          <p:cNvPicPr>
            <a:picLocks noChangeAspect="1"/>
          </p:cNvPicPr>
          <p:nvPr/>
        </p:nvPicPr>
        <p:blipFill>
          <a:blip r:embed="rId2"/>
          <a:stretch>
            <a:fillRect/>
          </a:stretch>
        </p:blipFill>
        <p:spPr>
          <a:xfrm>
            <a:off x="0" y="0"/>
            <a:ext cx="9124524" cy="6000768"/>
          </a:xfrm>
          <a:prstGeom prst="rect">
            <a:avLst/>
          </a:prstGeom>
        </p:spPr>
      </p:pic>
      <p:sp>
        <p:nvSpPr>
          <p:cNvPr id="4" name="TextBox 3"/>
          <p:cNvSpPr txBox="1"/>
          <p:nvPr/>
        </p:nvSpPr>
        <p:spPr>
          <a:xfrm>
            <a:off x="0" y="6000768"/>
            <a:ext cx="9144000" cy="954107"/>
          </a:xfrm>
          <a:prstGeom prst="rect">
            <a:avLst/>
          </a:prstGeom>
          <a:solidFill>
            <a:schemeClr val="accent6">
              <a:lumMod val="75000"/>
            </a:schemeClr>
          </a:solidFill>
        </p:spPr>
        <p:txBody>
          <a:bodyPr wrap="square" rtlCol="0">
            <a:spAutoFit/>
          </a:bodyPr>
          <a:lstStyle/>
          <a:p>
            <a:pPr algn="r"/>
            <a:r>
              <a:rPr lang="ar-SY" sz="2800" b="1" dirty="0" smtClean="0">
                <a:solidFill>
                  <a:schemeClr val="bg1"/>
                </a:solidFill>
              </a:rPr>
              <a:t>فأرسل الله ريحا على الأرض فتناقص مستوى المياه واستقرت السفينة على قمة أرارات . وبعد عدة أسابيع بدأت قمم الجبال بالظهور</a:t>
            </a:r>
            <a:endParaRPr lang="en-GB" sz="28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5.jpg"/>
          <p:cNvPicPr>
            <a:picLocks noChangeAspect="1"/>
          </p:cNvPicPr>
          <p:nvPr/>
        </p:nvPicPr>
        <p:blipFill>
          <a:blip r:embed="rId2"/>
          <a:stretch>
            <a:fillRect/>
          </a:stretch>
        </p:blipFill>
        <p:spPr>
          <a:xfrm>
            <a:off x="0" y="1"/>
            <a:ext cx="9144000" cy="5357825"/>
          </a:xfrm>
          <a:prstGeom prst="rect">
            <a:avLst/>
          </a:prstGeom>
        </p:spPr>
      </p:pic>
      <p:sp>
        <p:nvSpPr>
          <p:cNvPr id="3" name="TextBox 2"/>
          <p:cNvSpPr txBox="1"/>
          <p:nvPr/>
        </p:nvSpPr>
        <p:spPr>
          <a:xfrm>
            <a:off x="0" y="5357826"/>
            <a:ext cx="9144000" cy="1569660"/>
          </a:xfrm>
          <a:prstGeom prst="rect">
            <a:avLst/>
          </a:prstGeom>
          <a:solidFill>
            <a:schemeClr val="accent6"/>
          </a:solidFill>
        </p:spPr>
        <p:txBody>
          <a:bodyPr wrap="square" rtlCol="0">
            <a:spAutoFit/>
          </a:bodyPr>
          <a:lstStyle/>
          <a:p>
            <a:pPr algn="r"/>
            <a:r>
              <a:rPr lang="ar-SY" sz="3200" b="1" dirty="0" smtClean="0"/>
              <a:t>وكان بعد 40 يوما ان فتح نوح كوة السفينة وترك غرابا يخرج ليعود بعد عدة ساعات . فكان يجب الأنتظار أيضا حتى تتسرب المياه الى باطن الأرض</a:t>
            </a:r>
            <a:endParaRPr lang="en-GB" sz="3200" b="1" dirty="0"/>
          </a:p>
        </p:txBody>
      </p:sp>
    </p:spTree>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6.jpg"/>
          <p:cNvPicPr>
            <a:picLocks noChangeAspect="1"/>
          </p:cNvPicPr>
          <p:nvPr/>
        </p:nvPicPr>
        <p:blipFill>
          <a:blip r:embed="rId2"/>
          <a:stretch>
            <a:fillRect/>
          </a:stretch>
        </p:blipFill>
        <p:spPr>
          <a:xfrm>
            <a:off x="0" y="0"/>
            <a:ext cx="9144000" cy="6143644"/>
          </a:xfrm>
          <a:prstGeom prst="rect">
            <a:avLst/>
          </a:prstGeom>
        </p:spPr>
      </p:pic>
      <p:sp>
        <p:nvSpPr>
          <p:cNvPr id="6" name="TextBox 5"/>
          <p:cNvSpPr txBox="1"/>
          <p:nvPr/>
        </p:nvSpPr>
        <p:spPr>
          <a:xfrm>
            <a:off x="0" y="6143644"/>
            <a:ext cx="9144000" cy="707886"/>
          </a:xfrm>
          <a:prstGeom prst="rect">
            <a:avLst/>
          </a:prstGeom>
          <a:solidFill>
            <a:srgbClr val="FFC000"/>
          </a:solidFill>
        </p:spPr>
        <p:txBody>
          <a:bodyPr wrap="square" rtlCol="0">
            <a:spAutoFit/>
          </a:bodyPr>
          <a:lstStyle/>
          <a:p>
            <a:pPr algn="ctr"/>
            <a:r>
              <a:rPr lang="ar-SY" sz="4000" dirty="0" smtClean="0"/>
              <a:t>ثم أطلق حمامة ليعرف اذا ما انخفض مستوى المياه</a:t>
            </a:r>
            <a:endParaRPr lang="en-GB" sz="4000" dirty="0"/>
          </a:p>
        </p:txBody>
      </p:sp>
    </p:spTree>
  </p:cSld>
  <p:clrMapOvr>
    <a:masterClrMapping/>
  </p:clrMapOvr>
  <p:transition spd="slow">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7.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6">
              <a:lumMod val="75000"/>
            </a:schemeClr>
          </a:solidFill>
        </p:spPr>
        <p:txBody>
          <a:bodyPr wrap="square" rtlCol="0">
            <a:spAutoFit/>
          </a:bodyPr>
          <a:lstStyle/>
          <a:p>
            <a:pPr algn="r"/>
            <a:r>
              <a:rPr lang="ar-SY" sz="3200" b="1" dirty="0" smtClean="0"/>
              <a:t>فلم تجد الحمامة مكانا تضع فيه قدميها فعادت في المساء لأن المياه كانت ما تزال تغمر كل الأرض . فمد نوح يده وأدخلها الى السفينة.</a:t>
            </a:r>
            <a:endParaRPr lang="en-GB" sz="3200" b="1" dirty="0"/>
          </a:p>
        </p:txBody>
      </p:sp>
    </p:spTree>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8.jpg"/>
          <p:cNvPicPr>
            <a:picLocks noChangeAspect="1"/>
          </p:cNvPicPr>
          <p:nvPr/>
        </p:nvPicPr>
        <p:blipFill>
          <a:blip r:embed="rId2"/>
          <a:stretch>
            <a:fillRect/>
          </a:stretch>
        </p:blipFill>
        <p:spPr>
          <a:xfrm>
            <a:off x="0" y="0"/>
            <a:ext cx="9143999" cy="5643578"/>
          </a:xfrm>
          <a:prstGeom prst="rect">
            <a:avLst/>
          </a:prstGeom>
        </p:spPr>
      </p:pic>
      <p:sp>
        <p:nvSpPr>
          <p:cNvPr id="4" name="TextBox 3"/>
          <p:cNvSpPr txBox="1"/>
          <p:nvPr/>
        </p:nvSpPr>
        <p:spPr>
          <a:xfrm>
            <a:off x="0" y="5643578"/>
            <a:ext cx="9144000" cy="1261884"/>
          </a:xfrm>
          <a:prstGeom prst="rect">
            <a:avLst/>
          </a:prstGeom>
          <a:solidFill>
            <a:schemeClr val="accent2">
              <a:lumMod val="50000"/>
            </a:schemeClr>
          </a:solidFill>
        </p:spPr>
        <p:txBody>
          <a:bodyPr wrap="square" rtlCol="0">
            <a:spAutoFit/>
          </a:bodyPr>
          <a:lstStyle/>
          <a:p>
            <a:pPr algn="r"/>
            <a:r>
              <a:rPr lang="ar-SY" sz="3600" b="1" dirty="0" smtClean="0">
                <a:solidFill>
                  <a:schemeClr val="bg1"/>
                </a:solidFill>
              </a:rPr>
              <a:t>انتظر نوح 7 أيام قبل أن يرسل الحمامة من جديد. فعادت الحمامة نحو المساء حاملة في منقارها غصن </a:t>
            </a:r>
            <a:r>
              <a:rPr lang="ar-SY" sz="4000" b="1" dirty="0" smtClean="0">
                <a:solidFill>
                  <a:schemeClr val="bg1"/>
                </a:solidFill>
              </a:rPr>
              <a:t>زيتون نضر.</a:t>
            </a:r>
            <a:endParaRPr lang="en-GB" sz="40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jpg"/>
          <p:cNvPicPr>
            <a:picLocks noChangeAspect="1"/>
          </p:cNvPicPr>
          <p:nvPr/>
        </p:nvPicPr>
        <p:blipFill>
          <a:blip r:embed="rId2"/>
          <a:stretch>
            <a:fillRect/>
          </a:stretch>
        </p:blipFill>
        <p:spPr>
          <a:xfrm>
            <a:off x="0" y="0"/>
            <a:ext cx="9156744" cy="5715016"/>
          </a:xfrm>
          <a:prstGeom prst="rect">
            <a:avLst/>
          </a:prstGeom>
        </p:spPr>
      </p:pic>
      <p:sp>
        <p:nvSpPr>
          <p:cNvPr id="4" name="TextBox 3"/>
          <p:cNvSpPr txBox="1"/>
          <p:nvPr/>
        </p:nvSpPr>
        <p:spPr>
          <a:xfrm>
            <a:off x="0" y="5715016"/>
            <a:ext cx="9144000" cy="1200329"/>
          </a:xfrm>
          <a:prstGeom prst="rect">
            <a:avLst/>
          </a:prstGeom>
          <a:solidFill>
            <a:schemeClr val="accent6">
              <a:lumMod val="50000"/>
            </a:schemeClr>
          </a:solidFill>
        </p:spPr>
        <p:txBody>
          <a:bodyPr wrap="square" rtlCol="0">
            <a:spAutoFit/>
          </a:bodyPr>
          <a:lstStyle/>
          <a:p>
            <a:pPr algn="r"/>
            <a:r>
              <a:rPr lang="ar-SY" sz="3600" dirty="0" smtClean="0">
                <a:solidFill>
                  <a:schemeClr val="bg1"/>
                </a:solidFill>
              </a:rPr>
              <a:t>في البدء خلق الله السماء والأرض الحيوانات العشب والنباتات فقد حضر الرب مسكنا مريحا وجميلا للأنسان</a:t>
            </a:r>
            <a:r>
              <a:rPr lang="ar-SY" dirty="0" smtClean="0">
                <a:solidFill>
                  <a:schemeClr val="bg1"/>
                </a:solidFill>
              </a:rPr>
              <a:t> </a:t>
            </a:r>
            <a:endParaRPr lang="en-GB"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9.jpg"/>
          <p:cNvPicPr>
            <a:picLocks noChangeAspect="1"/>
          </p:cNvPicPr>
          <p:nvPr/>
        </p:nvPicPr>
        <p:blipFill>
          <a:blip r:embed="rId2"/>
          <a:stretch>
            <a:fillRect/>
          </a:stretch>
        </p:blipFill>
        <p:spPr>
          <a:xfrm>
            <a:off x="1899" y="0"/>
            <a:ext cx="9142101" cy="5857892"/>
          </a:xfrm>
          <a:prstGeom prst="rect">
            <a:avLst/>
          </a:prstGeom>
        </p:spPr>
      </p:pic>
      <p:sp>
        <p:nvSpPr>
          <p:cNvPr id="4" name="TextBox 3"/>
          <p:cNvSpPr txBox="1"/>
          <p:nvPr/>
        </p:nvSpPr>
        <p:spPr>
          <a:xfrm>
            <a:off x="0" y="5857892"/>
            <a:ext cx="9144000" cy="1077218"/>
          </a:xfrm>
          <a:prstGeom prst="rect">
            <a:avLst/>
          </a:prstGeom>
          <a:solidFill>
            <a:schemeClr val="accent6">
              <a:lumMod val="50000"/>
            </a:schemeClr>
          </a:solidFill>
        </p:spPr>
        <p:txBody>
          <a:bodyPr wrap="square" rtlCol="0">
            <a:spAutoFit/>
          </a:bodyPr>
          <a:lstStyle/>
          <a:p>
            <a:pPr algn="r"/>
            <a:r>
              <a:rPr lang="ar-SY" sz="3200" b="1" dirty="0" smtClean="0">
                <a:solidFill>
                  <a:schemeClr val="bg1"/>
                </a:solidFill>
              </a:rPr>
              <a:t>ففهم نوح أن مستوى المياه انخفض .فانتظر 7 أيام أخر قبل أن يدع الحمامة تذهب مرة ثالثة . ولكنها هذه المرة لم تعد اليه. </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0.jpg"/>
          <p:cNvPicPr>
            <a:picLocks noChangeAspect="1"/>
          </p:cNvPicPr>
          <p:nvPr/>
        </p:nvPicPr>
        <p:blipFill>
          <a:blip r:embed="rId2"/>
          <a:stretch>
            <a:fillRect/>
          </a:stretch>
        </p:blipFill>
        <p:spPr>
          <a:xfrm>
            <a:off x="0" y="0"/>
            <a:ext cx="9144000" cy="6143644"/>
          </a:xfrm>
          <a:prstGeom prst="rect">
            <a:avLst/>
          </a:prstGeom>
        </p:spPr>
      </p:pic>
      <p:sp>
        <p:nvSpPr>
          <p:cNvPr id="4" name="TextBox 3"/>
          <p:cNvSpPr txBox="1"/>
          <p:nvPr/>
        </p:nvSpPr>
        <p:spPr>
          <a:xfrm>
            <a:off x="0" y="6143644"/>
            <a:ext cx="9144000" cy="707886"/>
          </a:xfrm>
          <a:prstGeom prst="rect">
            <a:avLst/>
          </a:prstGeom>
          <a:solidFill>
            <a:schemeClr val="accent6">
              <a:lumMod val="75000"/>
            </a:schemeClr>
          </a:solidFill>
        </p:spPr>
        <p:txBody>
          <a:bodyPr wrap="square" rtlCol="0">
            <a:spAutoFit/>
          </a:bodyPr>
          <a:lstStyle/>
          <a:p>
            <a:pPr algn="r"/>
            <a:r>
              <a:rPr lang="ar-SY" sz="2800" b="1" dirty="0" smtClean="0">
                <a:solidFill>
                  <a:schemeClr val="bg1"/>
                </a:solidFill>
              </a:rPr>
              <a:t>رفع نوح غطاء السفينة ونظر حوله وتأكد فاذا بكل سطح الأرض قد نشف</a:t>
            </a:r>
            <a:r>
              <a:rPr lang="ar-SY" sz="4000" dirty="0" smtClean="0"/>
              <a:t>.</a:t>
            </a:r>
            <a:endParaRPr lang="en-GB" sz="4000" dirty="0"/>
          </a:p>
        </p:txBody>
      </p:sp>
    </p:spTree>
  </p:cSld>
  <p:clrMapOvr>
    <a:masterClrMapping/>
  </p:clrMapOvr>
  <p:transition spd="slow">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1.jpg"/>
          <p:cNvPicPr>
            <a:picLocks noChangeAspect="1"/>
          </p:cNvPicPr>
          <p:nvPr/>
        </p:nvPicPr>
        <p:blipFill>
          <a:blip r:embed="rId2"/>
          <a:stretch>
            <a:fillRect/>
          </a:stretch>
        </p:blipFill>
        <p:spPr>
          <a:xfrm>
            <a:off x="0" y="0"/>
            <a:ext cx="9143999" cy="6357958"/>
          </a:xfrm>
          <a:prstGeom prst="rect">
            <a:avLst/>
          </a:prstGeom>
        </p:spPr>
      </p:pic>
      <p:sp>
        <p:nvSpPr>
          <p:cNvPr id="5" name="TextBox 4"/>
          <p:cNvSpPr txBox="1"/>
          <p:nvPr/>
        </p:nvSpPr>
        <p:spPr>
          <a:xfrm>
            <a:off x="0" y="6357958"/>
            <a:ext cx="9144000" cy="523220"/>
          </a:xfrm>
          <a:prstGeom prst="rect">
            <a:avLst/>
          </a:prstGeom>
          <a:solidFill>
            <a:schemeClr val="accent6">
              <a:lumMod val="75000"/>
            </a:schemeClr>
          </a:solidFill>
        </p:spPr>
        <p:txBody>
          <a:bodyPr wrap="square" rtlCol="0">
            <a:spAutoFit/>
          </a:bodyPr>
          <a:lstStyle/>
          <a:p>
            <a:pPr algn="r"/>
            <a:r>
              <a:rPr lang="ar-SY" sz="2800" b="1" dirty="0" smtClean="0">
                <a:solidFill>
                  <a:schemeClr val="bg1"/>
                </a:solidFill>
              </a:rPr>
              <a:t>فخاطب الرب نوح : أخرج من السفينة أنت وأمرأتك وبنيك ونسوة بنيك معك</a:t>
            </a:r>
            <a:endParaRPr lang="en-GB" sz="2800" b="1" dirty="0">
              <a:solidFill>
                <a:schemeClr val="bg1"/>
              </a:solidFill>
            </a:endParaRPr>
          </a:p>
        </p:txBody>
      </p:sp>
    </p:spTree>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2.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b="1" dirty="0" smtClean="0"/>
              <a:t>أخرج أيضا كل أنواع البهائم التي معك. كل أصناف الطيور والحيوانات الصغيرة وكل الداب الزاحف على الأرض</a:t>
            </a:r>
            <a:r>
              <a:rPr lang="ar-SY" b="1" dirty="0" smtClean="0"/>
              <a:t>.</a:t>
            </a:r>
            <a:endParaRPr lang="en-GB" b="1" dirty="0"/>
          </a:p>
        </p:txBody>
      </p:sp>
    </p:spTree>
  </p:cSld>
  <p:clrMapOvr>
    <a:masterClrMapping/>
  </p:clrMapOvr>
  <p:transition spd="slow">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3.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dirty="0" smtClean="0"/>
              <a:t>فبنى نوح مذبحا للرب وأخذ كل الحيوانات الطاهرة والعصافير الطاهرة وقدم أضحية للرب فأكلتها النار جميعها.</a:t>
            </a:r>
            <a:endParaRPr lang="en-GB" sz="3600" dirty="0"/>
          </a:p>
        </p:txBody>
      </p:sp>
    </p:spTree>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4.jpg"/>
          <p:cNvPicPr>
            <a:picLocks noChangeAspect="1"/>
          </p:cNvPicPr>
          <p:nvPr/>
        </p:nvPicPr>
        <p:blipFill>
          <a:blip r:embed="rId2"/>
          <a:stretch>
            <a:fillRect/>
          </a:stretch>
        </p:blipFill>
        <p:spPr>
          <a:xfrm>
            <a:off x="0" y="0"/>
            <a:ext cx="9144000" cy="5715016"/>
          </a:xfrm>
          <a:prstGeom prst="rect">
            <a:avLst/>
          </a:prstGeom>
        </p:spPr>
      </p:pic>
      <p:sp>
        <p:nvSpPr>
          <p:cNvPr id="5" name="TextBox 4"/>
          <p:cNvSpPr txBox="1"/>
          <p:nvPr/>
        </p:nvSpPr>
        <p:spPr>
          <a:xfrm>
            <a:off x="0" y="5715016"/>
            <a:ext cx="9144000" cy="1200329"/>
          </a:xfrm>
          <a:prstGeom prst="rect">
            <a:avLst/>
          </a:prstGeom>
          <a:solidFill>
            <a:schemeClr val="accent4">
              <a:lumMod val="60000"/>
              <a:lumOff val="40000"/>
            </a:schemeClr>
          </a:solidFill>
        </p:spPr>
        <p:txBody>
          <a:bodyPr wrap="square" rtlCol="0">
            <a:spAutoFit/>
          </a:bodyPr>
          <a:lstStyle/>
          <a:p>
            <a:pPr algn="r" rtl="1"/>
            <a:r>
              <a:rPr lang="ar-SY" sz="3600" b="1" dirty="0" smtClean="0"/>
              <a:t>بارك الرب نوحا مع أولاده وقال لهم :“ أنموا واكثروا املئوا </a:t>
            </a:r>
            <a:r>
              <a:rPr lang="ar-SY" sz="3600" b="1" dirty="0" smtClean="0"/>
              <a:t>الأرض</a:t>
            </a:r>
            <a:endParaRPr lang="en-GB" sz="3600" b="1" dirty="0"/>
          </a:p>
        </p:txBody>
      </p:sp>
    </p:spTree>
  </p:cSld>
  <p:clrMapOvr>
    <a:masterClrMapping/>
  </p:clrMapOvr>
  <p:transition spd="slow">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5.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2">
              <a:lumMod val="75000"/>
            </a:schemeClr>
          </a:solidFill>
        </p:spPr>
        <p:txBody>
          <a:bodyPr wrap="square" rtlCol="0">
            <a:spAutoFit/>
          </a:bodyPr>
          <a:lstStyle/>
          <a:p>
            <a:pPr algn="r"/>
            <a:r>
              <a:rPr lang="ar-SY" sz="3200" b="1" dirty="0" smtClean="0">
                <a:solidFill>
                  <a:srgbClr val="FFFF00"/>
                </a:solidFill>
              </a:rPr>
              <a:t>خوفكم وذعركم يكونان على كل حيوانات الأرض وعصافير السماء, وستعطيكم الأرض بقولها وأسماك البحر , كل ذلك تضعوا يدكم عليهم</a:t>
            </a:r>
            <a:r>
              <a:rPr lang="en-US" sz="3200" b="1" dirty="0" smtClean="0">
                <a:solidFill>
                  <a:srgbClr val="FFFF00"/>
                </a:solidFill>
              </a:rPr>
              <a:t> </a:t>
            </a:r>
            <a:endParaRPr lang="en-GB" sz="3200" b="1" dirty="0">
              <a:solidFill>
                <a:srgbClr val="FFFF00"/>
              </a:solidFill>
            </a:endParaRPr>
          </a:p>
        </p:txBody>
      </p:sp>
    </p:spTree>
  </p:cSld>
  <p:clrMapOvr>
    <a:masterClrMapping/>
  </p:clrMapOvr>
  <p:transition spd="slow">
    <p:randomBa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6.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200329"/>
          </a:xfrm>
          <a:prstGeom prst="rect">
            <a:avLst/>
          </a:prstGeom>
          <a:solidFill>
            <a:schemeClr val="accent2">
              <a:lumMod val="60000"/>
              <a:lumOff val="40000"/>
            </a:schemeClr>
          </a:solidFill>
        </p:spPr>
        <p:txBody>
          <a:bodyPr wrap="square" rtlCol="0">
            <a:spAutoFit/>
          </a:bodyPr>
          <a:lstStyle/>
          <a:p>
            <a:pPr algn="r"/>
            <a:r>
              <a:rPr lang="ar-SY" sz="3600" b="1" dirty="0" smtClean="0">
                <a:solidFill>
                  <a:srgbClr val="002060"/>
                </a:solidFill>
              </a:rPr>
              <a:t>ولكن تذكروا , ذاك الذي </a:t>
            </a:r>
            <a:r>
              <a:rPr lang="ar-SY" sz="3600" b="1" dirty="0" smtClean="0">
                <a:solidFill>
                  <a:srgbClr val="002060"/>
                </a:solidFill>
              </a:rPr>
              <a:t>يقتل </a:t>
            </a:r>
            <a:r>
              <a:rPr lang="ar-SY" sz="3600" b="1" dirty="0" smtClean="0">
                <a:solidFill>
                  <a:srgbClr val="002060"/>
                </a:solidFill>
              </a:rPr>
              <a:t>رجلا ويسيل دمه سيكون مصيره الموت . لأني خلقت الأنسان على صورتي.</a:t>
            </a:r>
            <a:endParaRPr lang="en-GB" sz="3600" b="1" dirty="0">
              <a:solidFill>
                <a:srgbClr val="002060"/>
              </a:solidFill>
            </a:endParaRPr>
          </a:p>
        </p:txBody>
      </p:sp>
    </p:spTree>
  </p:cSld>
  <p:clrMapOvr>
    <a:masterClrMapping/>
  </p:clrMapOvr>
  <p:transition spd="slow">
    <p:blind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7.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rgbClr val="FFFF00"/>
          </a:solidFill>
        </p:spPr>
        <p:txBody>
          <a:bodyPr wrap="square" rtlCol="0">
            <a:spAutoFit/>
          </a:bodyPr>
          <a:lstStyle/>
          <a:p>
            <a:pPr algn="r"/>
            <a:r>
              <a:rPr lang="ar-SY" sz="3600" dirty="0" smtClean="0"/>
              <a:t>أنا الهكم وسأقيم معكم عهدا جديدا ومع بنيكم من بعدكم. لن يكون هناك طوفان بعد الآن ليجتاح الأرض.</a:t>
            </a:r>
            <a:endParaRPr lang="en-GB" sz="3600" dirty="0"/>
          </a:p>
        </p:txBody>
      </p:sp>
    </p:spTree>
  </p:cSld>
  <p:clrMapOvr>
    <a:masterClrMapping/>
  </p:clrMapOvr>
  <p:transition spd="slow">
    <p:blinds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8.jpg"/>
          <p:cNvPicPr>
            <a:picLocks noChangeAspect="1"/>
          </p:cNvPicPr>
          <p:nvPr/>
        </p:nvPicPr>
        <p:blipFill>
          <a:blip r:embed="rId2"/>
          <a:stretch>
            <a:fillRect/>
          </a:stretch>
        </p:blipFill>
        <p:spPr>
          <a:xfrm>
            <a:off x="0" y="0"/>
            <a:ext cx="9144000" cy="5214950"/>
          </a:xfrm>
          <a:prstGeom prst="rect">
            <a:avLst/>
          </a:prstGeom>
        </p:spPr>
      </p:pic>
      <p:sp>
        <p:nvSpPr>
          <p:cNvPr id="4" name="TextBox 3"/>
          <p:cNvSpPr txBox="1"/>
          <p:nvPr/>
        </p:nvSpPr>
        <p:spPr>
          <a:xfrm>
            <a:off x="0" y="5214950"/>
            <a:ext cx="9144000" cy="1754326"/>
          </a:xfrm>
          <a:prstGeom prst="rect">
            <a:avLst/>
          </a:prstGeom>
          <a:solidFill>
            <a:srgbClr val="FF0000"/>
          </a:solidFill>
        </p:spPr>
        <p:txBody>
          <a:bodyPr wrap="square" rtlCol="0">
            <a:spAutoFit/>
          </a:bodyPr>
          <a:lstStyle/>
          <a:p>
            <a:pPr algn="r"/>
            <a:r>
              <a:rPr lang="ar-SY" sz="3600" b="1" dirty="0" smtClean="0">
                <a:solidFill>
                  <a:srgbClr val="002060"/>
                </a:solidFill>
              </a:rPr>
              <a:t>هذه علامة العهد الذي وضعته بيني وبينكم وبين كل الكائنات </a:t>
            </a:r>
            <a:r>
              <a:rPr lang="ar-SY" sz="3600" b="1" dirty="0" smtClean="0">
                <a:solidFill>
                  <a:srgbClr val="FFFF00"/>
                </a:solidFill>
              </a:rPr>
              <a:t>الحية التي معكم وللأجيال القادمة سأضع قوسي في السحب </a:t>
            </a:r>
            <a:r>
              <a:rPr lang="ar-SY" sz="3600" b="1" dirty="0" smtClean="0">
                <a:solidFill>
                  <a:srgbClr val="0070C0"/>
                </a:solidFill>
              </a:rPr>
              <a:t>ليكون اشارة للعهد الذي بيني وبين الأرض</a:t>
            </a:r>
            <a:endParaRPr lang="en-GB" sz="3600" b="1" dirty="0">
              <a:solidFill>
                <a:srgbClr val="0070C0"/>
              </a:solidFill>
            </a:endParaRP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2">
              <a:lumMod val="60000"/>
              <a:lumOff val="40000"/>
            </a:schemeClr>
          </a:solidFill>
        </p:spPr>
        <p:txBody>
          <a:bodyPr wrap="square" rtlCol="0">
            <a:spAutoFit/>
          </a:bodyPr>
          <a:lstStyle/>
          <a:p>
            <a:pPr algn="r"/>
            <a:r>
              <a:rPr lang="ar-SY" sz="3200" dirty="0" smtClean="0"/>
              <a:t>خلق الرب الرجل والمرأة على صورته ومثاله لكي يعيشا في </a:t>
            </a:r>
            <a:r>
              <a:rPr lang="ar-SY" sz="3200" dirty="0" smtClean="0"/>
              <a:t>السلام </a:t>
            </a:r>
            <a:r>
              <a:rPr lang="ar-SY" sz="3200" dirty="0" smtClean="0"/>
              <a:t>والحب كأصدقاء لله. لكن الرجل والمرأة قالا ”لا“ للرب ولم يطيعا كلامه.</a:t>
            </a:r>
            <a:endParaRPr lang="en-GB" sz="3200" dirty="0"/>
          </a:p>
        </p:txBody>
      </p:sp>
    </p:spTree>
  </p:cSld>
  <p:clrMapOvr>
    <a:masterClrMapping/>
  </p:clrMapOvr>
  <p:transition spd="slow">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9.jpg"/>
          <p:cNvPicPr>
            <a:picLocks noChangeAspect="1"/>
          </p:cNvPicPr>
          <p:nvPr/>
        </p:nvPicPr>
        <p:blipFill>
          <a:blip r:embed="rId2"/>
          <a:stretch>
            <a:fillRect/>
          </a:stretch>
        </p:blipFill>
        <p:spPr>
          <a:xfrm>
            <a:off x="0" y="0"/>
            <a:ext cx="9144000" cy="5143511"/>
          </a:xfrm>
          <a:prstGeom prst="rect">
            <a:avLst/>
          </a:prstGeom>
        </p:spPr>
      </p:pic>
      <p:sp>
        <p:nvSpPr>
          <p:cNvPr id="4" name="TextBox 3"/>
          <p:cNvSpPr txBox="1"/>
          <p:nvPr/>
        </p:nvSpPr>
        <p:spPr>
          <a:xfrm>
            <a:off x="0" y="5143512"/>
            <a:ext cx="9144000" cy="1754326"/>
          </a:xfrm>
          <a:prstGeom prst="rect">
            <a:avLst/>
          </a:prstGeom>
          <a:solidFill>
            <a:srgbClr val="FF0000"/>
          </a:solidFill>
        </p:spPr>
        <p:txBody>
          <a:bodyPr wrap="square" rtlCol="0">
            <a:spAutoFit/>
          </a:bodyPr>
          <a:lstStyle/>
          <a:p>
            <a:pPr algn="r"/>
            <a:r>
              <a:rPr lang="ar-SY" sz="3600" b="1" dirty="0" smtClean="0">
                <a:solidFill>
                  <a:srgbClr val="92D050"/>
                </a:solidFill>
              </a:rPr>
              <a:t>قوس قزح هو اشارة للعهد الذي اتخذته بالنسبة للكائنات الحية </a:t>
            </a:r>
            <a:r>
              <a:rPr lang="ar-SY" sz="3600" b="1" dirty="0" smtClean="0">
                <a:solidFill>
                  <a:srgbClr val="FFFF00"/>
                </a:solidFill>
              </a:rPr>
              <a:t>على الأرض . وكلما رأيتم قوس قزح على الغيوم قولوا اذن : </a:t>
            </a:r>
            <a:r>
              <a:rPr lang="ar-SY" sz="3600" b="1" dirty="0" smtClean="0">
                <a:solidFill>
                  <a:schemeClr val="tx2">
                    <a:lumMod val="60000"/>
                    <a:lumOff val="40000"/>
                  </a:schemeClr>
                </a:solidFill>
              </a:rPr>
              <a:t>ان الرب هو قوتنا وملجأنا وهو دوما مخلصنا</a:t>
            </a:r>
            <a:r>
              <a:rPr lang="ar-SY" sz="3600" dirty="0" smtClean="0">
                <a:solidFill>
                  <a:schemeClr val="tx2">
                    <a:lumMod val="60000"/>
                    <a:lumOff val="40000"/>
                  </a:schemeClr>
                </a:solidFill>
              </a:rPr>
              <a:t>.</a:t>
            </a:r>
            <a:endParaRPr lang="en-GB" sz="3600" dirty="0">
              <a:solidFill>
                <a:schemeClr val="tx2">
                  <a:lumMod val="60000"/>
                  <a:lumOff val="40000"/>
                </a:schemeClr>
              </a:solidFill>
            </a:endParaRPr>
          </a:p>
        </p:txBody>
      </p:sp>
    </p:spTree>
  </p:cSld>
  <p:clrMapOvr>
    <a:masterClrMapping/>
  </p:clrMapOvr>
  <p:transition spd="slow">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0.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2">
              <a:lumMod val="60000"/>
              <a:lumOff val="40000"/>
            </a:schemeClr>
          </a:solidFill>
        </p:spPr>
        <p:txBody>
          <a:bodyPr wrap="square" rtlCol="0">
            <a:spAutoFit/>
          </a:bodyPr>
          <a:lstStyle/>
          <a:p>
            <a:pPr algn="r"/>
            <a:r>
              <a:rPr lang="ar-SY" sz="3600" dirty="0" smtClean="0">
                <a:solidFill>
                  <a:srgbClr val="002060"/>
                </a:solidFill>
              </a:rPr>
              <a:t>أ</a:t>
            </a:r>
            <a:r>
              <a:rPr lang="ar-SY" sz="3600" b="1" dirty="0" smtClean="0">
                <a:solidFill>
                  <a:srgbClr val="002060"/>
                </a:solidFill>
              </a:rPr>
              <a:t>ولا نوح , سام , حام ويافت بذرية كثيرة. ومنهم الى كامل البشرية. وكان كل البشر يتكلمون نفس اللغة ويستعملون نفس الكلمات</a:t>
            </a:r>
            <a:endParaRPr lang="en-GB" sz="36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1.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5082"/>
            <a:ext cx="9144000" cy="646331"/>
          </a:xfrm>
          <a:prstGeom prst="rect">
            <a:avLst/>
          </a:prstGeom>
          <a:solidFill>
            <a:schemeClr val="accent2">
              <a:lumMod val="75000"/>
            </a:schemeClr>
          </a:solidFill>
        </p:spPr>
        <p:txBody>
          <a:bodyPr wrap="square" rtlCol="0">
            <a:spAutoFit/>
          </a:bodyPr>
          <a:lstStyle/>
          <a:p>
            <a:pPr algn="ctr"/>
            <a:r>
              <a:rPr lang="ar-SY" sz="3600" b="1" dirty="0" smtClean="0">
                <a:solidFill>
                  <a:schemeClr val="bg1"/>
                </a:solidFill>
              </a:rPr>
              <a:t>اتجه البشر نحو الشرق فوجدوا سهلا فسكنوه</a:t>
            </a:r>
            <a:endParaRPr lang="en-GB" sz="3600"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2.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rgbClr val="7030A0"/>
          </a:solidFill>
        </p:spPr>
        <p:txBody>
          <a:bodyPr wrap="square" rtlCol="0">
            <a:spAutoFit/>
          </a:bodyPr>
          <a:lstStyle/>
          <a:p>
            <a:pPr algn="r"/>
            <a:r>
              <a:rPr lang="ar-SY" sz="3600" b="1" dirty="0" smtClean="0">
                <a:solidFill>
                  <a:schemeClr val="accent6">
                    <a:lumMod val="40000"/>
                    <a:lumOff val="60000"/>
                  </a:schemeClr>
                </a:solidFill>
              </a:rPr>
              <a:t>قال الناس لبعضهم ” هيا بنا نعمل لبنا نشويه على النار نستعمله للبناء“. بدل الطين وكان الزفت مادة الطلاء.</a:t>
            </a:r>
            <a:r>
              <a:rPr lang="ar-SY" sz="3600" b="1" dirty="0" smtClean="0"/>
              <a:t> </a:t>
            </a:r>
            <a:endParaRPr lang="en-GB" sz="3600" b="1" dirty="0"/>
          </a:p>
        </p:txBody>
      </p:sp>
    </p:spTree>
  </p:cSld>
  <p:clrMapOvr>
    <a:masterClrMapping/>
  </p:clrMapOvr>
  <p:transition spd="slow">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3.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rtl="1"/>
            <a:r>
              <a:rPr lang="ar-SY" sz="3600" b="1" dirty="0" smtClean="0">
                <a:solidFill>
                  <a:schemeClr val="bg1"/>
                </a:solidFill>
              </a:rPr>
              <a:t>”تعالوا نبني لنا مدينة وفيها برج رأسه الى السماء, فنقم لنا اسما كي لا نتبدد على وجه الأرض كلها“</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4.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rgbClr val="7030A0"/>
          </a:solidFill>
        </p:spPr>
        <p:txBody>
          <a:bodyPr wrap="square" rtlCol="0">
            <a:spAutoFit/>
          </a:bodyPr>
          <a:lstStyle/>
          <a:p>
            <a:pPr algn="r" rtl="1"/>
            <a:r>
              <a:rPr lang="ar-SY" sz="3200" b="1" dirty="0" smtClean="0">
                <a:solidFill>
                  <a:schemeClr val="bg1"/>
                </a:solidFill>
              </a:rPr>
              <a:t>نزل الرب من السماء لينظر المدينة والبرج الذي كان بنو آدم بنوهما . فقال الرب هوذا هم شعب واحد ولغة واحدة.وهذا ما    أخذوا يفعلونه . والآن لا يكفوا عما يفعلونه حتى يحققون مرادهم.</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5.jpg"/>
          <p:cNvPicPr>
            <a:picLocks noChangeAspect="1"/>
          </p:cNvPicPr>
          <p:nvPr/>
        </p:nvPicPr>
        <p:blipFill>
          <a:blip r:embed="rId2"/>
          <a:stretch>
            <a:fillRect/>
          </a:stretch>
        </p:blipFill>
        <p:spPr>
          <a:xfrm>
            <a:off x="0" y="1"/>
            <a:ext cx="9144000" cy="5715015"/>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rtl="1"/>
            <a:r>
              <a:rPr lang="ar-SY" sz="3600" dirty="0" smtClean="0"/>
              <a:t>هلم نهبط ونبلبل لغتهم حتى لا يفهم بعضهم لغة بعض . فبددهم الرب من هناك على وجه الأرض كلها.</a:t>
            </a:r>
            <a:endParaRPr lang="en-GB" sz="3600" dirty="0"/>
          </a:p>
        </p:txBody>
      </p:sp>
    </p:spTree>
  </p:cSld>
  <p:clrMapOvr>
    <a:masterClrMapping/>
  </p:clrMapOvr>
  <p:transition spd="slow">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6.jpg"/>
          <p:cNvPicPr>
            <a:picLocks noChangeAspect="1"/>
          </p:cNvPicPr>
          <p:nvPr/>
        </p:nvPicPr>
        <p:blipFill>
          <a:blip r:embed="rId2"/>
          <a:stretch>
            <a:fillRect/>
          </a:stretch>
        </p:blipFill>
        <p:spPr>
          <a:xfrm>
            <a:off x="0" y="0"/>
            <a:ext cx="9144000" cy="5786454"/>
          </a:xfrm>
          <a:prstGeom prst="rect">
            <a:avLst/>
          </a:prstGeom>
        </p:spPr>
      </p:pic>
      <p:sp>
        <p:nvSpPr>
          <p:cNvPr id="5" name="TextBox 4"/>
          <p:cNvSpPr txBox="1"/>
          <p:nvPr/>
        </p:nvSpPr>
        <p:spPr>
          <a:xfrm>
            <a:off x="0" y="5786454"/>
            <a:ext cx="9144000" cy="1200329"/>
          </a:xfrm>
          <a:prstGeom prst="rect">
            <a:avLst/>
          </a:prstGeom>
          <a:solidFill>
            <a:schemeClr val="accent3">
              <a:lumMod val="75000"/>
            </a:schemeClr>
          </a:solidFill>
        </p:spPr>
        <p:txBody>
          <a:bodyPr wrap="square" rtlCol="0">
            <a:spAutoFit/>
          </a:bodyPr>
          <a:lstStyle/>
          <a:p>
            <a:pPr algn="r"/>
            <a:r>
              <a:rPr lang="ar-SY" sz="3600" b="1" dirty="0" smtClean="0"/>
              <a:t>كف الناس عن بناء المدينة وتشتتوا في كل المعمورة كلها ولذلك سميت المدينة بابل لأن الرب بلبل لغة الأرض كلها </a:t>
            </a:r>
            <a:endParaRPr lang="en-GB" sz="3600" b="1" dirty="0"/>
          </a:p>
        </p:txBody>
      </p:sp>
    </p:spTree>
  </p:cSld>
  <p:clrMapOvr>
    <a:masterClrMapping/>
  </p:clrMapOvr>
  <p:transition spd="slow">
    <p:comb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7.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50000"/>
            </a:schemeClr>
          </a:solidFill>
        </p:spPr>
        <p:txBody>
          <a:bodyPr wrap="square" rtlCol="0">
            <a:spAutoFit/>
          </a:bodyPr>
          <a:lstStyle/>
          <a:p>
            <a:pPr algn="r"/>
            <a:r>
              <a:rPr lang="ar-SY" sz="3600" dirty="0" smtClean="0">
                <a:solidFill>
                  <a:schemeClr val="bg1"/>
                </a:solidFill>
              </a:rPr>
              <a:t>ذرية نوح سكنت في خيام نحو الجنوب في السهل الفسيح وكانوا وكانوا رعيان ومربي ماشية.</a:t>
            </a:r>
            <a:endParaRPr lang="en-GB" sz="3600" dirty="0">
              <a:solidFill>
                <a:schemeClr val="bg1"/>
              </a:solidFill>
            </a:endParaRPr>
          </a:p>
        </p:txBody>
      </p:sp>
    </p:spTree>
  </p:cSld>
  <p:clrMapOvr>
    <a:masterClrMapping/>
  </p:clrMapOvr>
  <p:transition spd="slow">
    <p:split orient="vert" dir="in"/>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8.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6286512" y="3786190"/>
            <a:ext cx="2214578" cy="1323439"/>
          </a:xfrm>
          <a:prstGeom prst="rect">
            <a:avLst/>
          </a:prstGeom>
          <a:noFill/>
        </p:spPr>
        <p:txBody>
          <a:bodyPr wrap="square" rtlCol="0">
            <a:spAutoFit/>
          </a:bodyPr>
          <a:lstStyle/>
          <a:p>
            <a:pPr algn="r"/>
            <a:r>
              <a:rPr lang="ar-SY" sz="8000" dirty="0" smtClean="0"/>
              <a:t>النهاية</a:t>
            </a:r>
            <a:endParaRPr lang="en-GB" sz="8000" dirty="0"/>
          </a:p>
        </p:txBody>
      </p:sp>
    </p:spTree>
  </p:cSld>
  <p:clrMapOvr>
    <a:masterClrMapping/>
  </p:clrMapOvr>
  <p:transition spd="slow">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jpg"/>
          <p:cNvPicPr>
            <a:picLocks noChangeAspect="1"/>
          </p:cNvPicPr>
          <p:nvPr/>
        </p:nvPicPr>
        <p:blipFill>
          <a:blip r:embed="rId2"/>
          <a:stretch>
            <a:fillRect/>
          </a:stretch>
        </p:blipFill>
        <p:spPr>
          <a:xfrm>
            <a:off x="0" y="0"/>
            <a:ext cx="9144000" cy="5716581"/>
          </a:xfrm>
          <a:prstGeom prst="rect">
            <a:avLst/>
          </a:prstGeom>
        </p:spPr>
      </p:pic>
      <p:sp>
        <p:nvSpPr>
          <p:cNvPr id="4" name="TextBox 3"/>
          <p:cNvSpPr txBox="1"/>
          <p:nvPr/>
        </p:nvSpPr>
        <p:spPr>
          <a:xfrm>
            <a:off x="0" y="5715016"/>
            <a:ext cx="9144000" cy="1200329"/>
          </a:xfrm>
          <a:prstGeom prst="rect">
            <a:avLst/>
          </a:prstGeom>
          <a:solidFill>
            <a:srgbClr val="7030A0"/>
          </a:solidFill>
        </p:spPr>
        <p:txBody>
          <a:bodyPr wrap="square" rtlCol="0">
            <a:spAutoFit/>
          </a:bodyPr>
          <a:lstStyle/>
          <a:p>
            <a:pPr algn="ctr"/>
            <a:r>
              <a:rPr lang="ar-SY" sz="3600" b="1" dirty="0" smtClean="0">
                <a:solidFill>
                  <a:schemeClr val="accent6">
                    <a:lumMod val="60000"/>
                    <a:lumOff val="40000"/>
                  </a:schemeClr>
                </a:solidFill>
              </a:rPr>
              <a:t>وهكذا دخلت الخطيئة الى العالم ومنها جاءت الرغبة</a:t>
            </a:r>
          </a:p>
          <a:p>
            <a:pPr algn="ctr"/>
            <a:r>
              <a:rPr lang="ar-SY" sz="3600" b="1" dirty="0" smtClean="0">
                <a:solidFill>
                  <a:schemeClr val="accent6">
                    <a:lumMod val="60000"/>
                    <a:lumOff val="40000"/>
                  </a:schemeClr>
                </a:solidFill>
              </a:rPr>
              <a:t>الحقد, العنف, الموت.</a:t>
            </a:r>
            <a:endParaRPr lang="en-GB" sz="3600" b="1" dirty="0">
              <a:solidFill>
                <a:schemeClr val="accent6">
                  <a:lumMod val="60000"/>
                  <a:lumOff val="40000"/>
                </a:schemeClr>
              </a:solidFill>
            </a:endParaRPr>
          </a:p>
        </p:txBody>
      </p:sp>
    </p:spTree>
  </p:cSld>
  <p:clrMapOvr>
    <a:masterClrMapping/>
  </p:clrMapOvr>
  <p:transition spd="slow">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5.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chemeClr val="tx1"/>
          </a:solidFill>
        </p:spPr>
        <p:txBody>
          <a:bodyPr wrap="square" rtlCol="0">
            <a:spAutoFit/>
          </a:bodyPr>
          <a:lstStyle/>
          <a:p>
            <a:pPr algn="r"/>
            <a:r>
              <a:rPr lang="ar-SY" sz="3600" dirty="0" smtClean="0">
                <a:solidFill>
                  <a:schemeClr val="bg1"/>
                </a:solidFill>
              </a:rPr>
              <a:t>الأنسان أصبح بعيدا عن الرب . ولم يعودا يستطيعا العيش مع بعضهما في العدل والسلام والمحبة</a:t>
            </a:r>
            <a:endParaRPr lang="en-GB" sz="3600" dirty="0">
              <a:solidFill>
                <a:schemeClr val="bg1"/>
              </a:solidFill>
            </a:endParaRPr>
          </a:p>
        </p:txBody>
      </p:sp>
      <p:pic>
        <p:nvPicPr>
          <p:cNvPr id="5" name="Picture 4" descr="01.jpg"/>
          <p:cNvPicPr>
            <a:picLocks noChangeAspect="1"/>
          </p:cNvPicPr>
          <p:nvPr/>
        </p:nvPicPr>
        <p:blipFill>
          <a:blip r:embed="rId3"/>
          <a:stretch>
            <a:fillRect/>
          </a:stretch>
        </p:blipFill>
        <p:spPr>
          <a:xfrm flipV="1">
            <a:off x="2219160" y="7572404"/>
            <a:ext cx="4705680" cy="142876"/>
          </a:xfrm>
          <a:prstGeom prst="rect">
            <a:avLst/>
          </a:prstGeom>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6.jpg"/>
          <p:cNvPicPr>
            <a:picLocks noChangeAspect="1"/>
          </p:cNvPicPr>
          <p:nvPr/>
        </p:nvPicPr>
        <p:blipFill>
          <a:blip r:embed="rId3"/>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chemeClr val="tx1"/>
          </a:solidFill>
        </p:spPr>
        <p:txBody>
          <a:bodyPr wrap="square" rtlCol="0">
            <a:spAutoFit/>
          </a:bodyPr>
          <a:lstStyle/>
          <a:p>
            <a:pPr algn="r"/>
            <a:r>
              <a:rPr lang="ar-SY" sz="3200" b="1" dirty="0" smtClean="0">
                <a:solidFill>
                  <a:schemeClr val="accent6">
                    <a:lumMod val="60000"/>
                    <a:lumOff val="40000"/>
                  </a:schemeClr>
                </a:solidFill>
              </a:rPr>
              <a:t>رأى الرب أن شر الأنسان والعنف يتزايد على وجه الأرض وان قلب الأنسان لا يعمل سوى السوء طوال النهار . لذلك فان الرب ندم على خلق الأنسان. </a:t>
            </a:r>
            <a:endParaRPr lang="en-GB" sz="3200" b="1" dirty="0">
              <a:solidFill>
                <a:schemeClr val="accent6">
                  <a:lumMod val="60000"/>
                  <a:lumOff val="40000"/>
                </a:schemeClr>
              </a:solidFill>
            </a:endParaRPr>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7.jpg"/>
          <p:cNvPicPr>
            <a:picLocks noChangeAspect="1"/>
          </p:cNvPicPr>
          <p:nvPr/>
        </p:nvPicPr>
        <p:blipFill>
          <a:blip r:embed="rId2"/>
          <a:stretch>
            <a:fillRect/>
          </a:stretch>
        </p:blipFill>
        <p:spPr>
          <a:xfrm>
            <a:off x="1"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b="1" dirty="0" smtClean="0">
                <a:solidFill>
                  <a:srgbClr val="002060"/>
                </a:solidFill>
              </a:rPr>
              <a:t>في وسط هذه الشرور , كان يعيش رجل جيد , صديق للرب . فنال حظوة في عينيه</a:t>
            </a:r>
            <a:r>
              <a:rPr lang="ar-SY" b="1" dirty="0" smtClean="0">
                <a:solidFill>
                  <a:srgbClr val="002060"/>
                </a:solidFill>
              </a:rPr>
              <a:t>.</a:t>
            </a:r>
            <a:endParaRPr lang="en-GB" b="1" dirty="0">
              <a:solidFill>
                <a:srgbClr val="002060"/>
              </a:solidFill>
            </a:endParaRPr>
          </a:p>
        </p:txBody>
      </p:sp>
    </p:spTree>
  </p:cSld>
  <p:clrMapOvr>
    <a:masterClrMapping/>
  </p:clrMapOvr>
  <p:transition spd="slow">
    <p:plu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8.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5082"/>
            <a:ext cx="9144000" cy="707886"/>
          </a:xfrm>
          <a:prstGeom prst="rect">
            <a:avLst/>
          </a:prstGeom>
          <a:solidFill>
            <a:schemeClr val="accent6">
              <a:lumMod val="75000"/>
            </a:schemeClr>
          </a:solidFill>
        </p:spPr>
        <p:txBody>
          <a:bodyPr wrap="square" rtlCol="0">
            <a:spAutoFit/>
          </a:bodyPr>
          <a:lstStyle/>
          <a:p>
            <a:pPr algn="ctr"/>
            <a:r>
              <a:rPr lang="ar-SY" sz="4000" dirty="0" smtClean="0"/>
              <a:t>وولد لنوح ثلاثة بنين : سام وحام ويافت</a:t>
            </a:r>
            <a:endParaRPr lang="en-GB" sz="4000" dirty="0"/>
          </a:p>
        </p:txBody>
      </p:sp>
    </p:spTree>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956</Words>
  <Application>Microsoft Office PowerPoint</Application>
  <PresentationFormat>On-screen Show (4:3)</PresentationFormat>
  <Paragraphs>51</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12</cp:revision>
  <dcterms:created xsi:type="dcterms:W3CDTF">2012-05-15T00:02:48Z</dcterms:created>
  <dcterms:modified xsi:type="dcterms:W3CDTF">2012-12-02T22:49:17Z</dcterms:modified>
</cp:coreProperties>
</file>