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9.xml" ContentType="application/vnd.openxmlformats-officedocument.presentationml.slide+xml"/>
  <Override PartName="/ppt/slides/slide9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9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6"/>
  </p:notesMasterIdLst>
  <p:sldIdLst>
    <p:sldId id="362"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2" r:id="rId56"/>
    <p:sldId id="360" r:id="rId57"/>
    <p:sldId id="361" r:id="rId58"/>
    <p:sldId id="311"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63" r:id="rId98"/>
    <p:sldId id="353" r:id="rId99"/>
    <p:sldId id="354" r:id="rId100"/>
    <p:sldId id="364" r:id="rId101"/>
    <p:sldId id="358" r:id="rId102"/>
    <p:sldId id="356" r:id="rId103"/>
    <p:sldId id="357" r:id="rId104"/>
    <p:sldId id="359" r:id="rId10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8193" autoAdjust="0"/>
    <p:restoredTop sz="94709" autoAdjust="0"/>
  </p:normalViewPr>
  <p:slideViewPr>
    <p:cSldViewPr>
      <p:cViewPr>
        <p:scale>
          <a:sx n="60" d="100"/>
          <a:sy n="60" d="100"/>
        </p:scale>
        <p:origin x="-174" y="-294"/>
      </p:cViewPr>
      <p:guideLst>
        <p:guide orient="horz" pos="2160"/>
        <p:guide pos="2880"/>
      </p:guideLst>
    </p:cSldViewPr>
  </p:slideViewPr>
  <p:outlineViewPr>
    <p:cViewPr>
      <p:scale>
        <a:sx n="33" d="100"/>
        <a:sy n="33" d="100"/>
      </p:scale>
      <p:origin x="0" y="1728"/>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presProps" Target="presProps.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heme" Target="theme/theme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DE3CA6D-1B07-4881-9227-F0DDBF3D7113}" type="datetimeFigureOut">
              <a:rPr lang="en-US" smtClean="0"/>
              <a:pPr/>
              <a:t>12/22/2012</a:t>
            </a:fld>
            <a:endParaRPr lang="en-GB"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50FBDF5-60F7-476F-AA6F-DD04F3A68F57}" type="slidenum">
              <a:rPr lang="en-GB" smtClean="0"/>
              <a:pPr/>
              <a:t>‹#›</a:t>
            </a:fld>
            <a:endParaRPr lang="en-GB"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350FBDF5-60F7-476F-AA6F-DD04F3A68F57}" type="slidenum">
              <a:rPr lang="en-GB" smtClean="0"/>
              <a:pPr/>
              <a:t>10</a:t>
            </a:fld>
            <a:endParaRPr lang="en-GB"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350FBDF5-60F7-476F-AA6F-DD04F3A68F57}" type="slidenum">
              <a:rPr lang="en-GB" smtClean="0"/>
              <a:pPr/>
              <a:t>31</a:t>
            </a:fld>
            <a:endParaRPr lang="en-GB"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350FBDF5-60F7-476F-AA6F-DD04F3A68F57}" type="slidenum">
              <a:rPr lang="en-GB" smtClean="0"/>
              <a:pPr/>
              <a:t>93</a:t>
            </a:fld>
            <a:endParaRPr lang="en-GB"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94CCA431-CD3C-4B55-AE9A-58ACE3B5A625}" type="datetimeFigureOut">
              <a:rPr lang="en-US" smtClean="0"/>
              <a:pPr/>
              <a:t>12/22/2012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EEAB0600-6726-4ECC-85D6-DF284BC7DF11}" type="slidenum">
              <a:rPr lang="en-GB" smtClean="0"/>
              <a:pPr/>
              <a:t>‹#›</a:t>
            </a:fld>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4CCA431-CD3C-4B55-AE9A-58ACE3B5A625}" type="datetimeFigureOut">
              <a:rPr lang="en-US" smtClean="0"/>
              <a:pPr/>
              <a:t>12/22/2012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EEAB0600-6726-4ECC-85D6-DF284BC7DF11}" type="slidenum">
              <a:rPr lang="en-GB" smtClean="0"/>
              <a:pPr/>
              <a:t>‹#›</a:t>
            </a:fld>
            <a:endParaRPr lang="en-GB"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4CCA431-CD3C-4B55-AE9A-58ACE3B5A625}" type="datetimeFigureOut">
              <a:rPr lang="en-US" smtClean="0"/>
              <a:pPr/>
              <a:t>12/22/2012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EEAB0600-6726-4ECC-85D6-DF284BC7DF11}" type="slidenum">
              <a:rPr lang="en-GB" smtClean="0"/>
              <a:pPr/>
              <a:t>‹#›</a:t>
            </a:fld>
            <a:endParaRPr lang="en-GB"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94CCA431-CD3C-4B55-AE9A-58ACE3B5A625}" type="datetimeFigureOut">
              <a:rPr lang="en-US" smtClean="0"/>
              <a:pPr/>
              <a:t>12/22/2012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EEAB0600-6726-4ECC-85D6-DF284BC7DF11}" type="slidenum">
              <a:rPr lang="en-GB" smtClean="0"/>
              <a:pPr/>
              <a:t>‹#›</a:t>
            </a:fld>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4CCA431-CD3C-4B55-AE9A-58ACE3B5A625}" type="datetimeFigureOut">
              <a:rPr lang="en-US" smtClean="0"/>
              <a:pPr/>
              <a:t>12/22/2012</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EEAB0600-6726-4ECC-85D6-DF284BC7DF11}" type="slidenum">
              <a:rPr lang="en-GB" smtClean="0"/>
              <a:pPr/>
              <a:t>‹#›</a:t>
            </a:fld>
            <a:endParaRPr lang="en-GB"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94CCA431-CD3C-4B55-AE9A-58ACE3B5A625}" type="datetimeFigureOut">
              <a:rPr lang="en-US" smtClean="0"/>
              <a:pPr/>
              <a:t>12/22/2012</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EEAB0600-6726-4ECC-85D6-DF284BC7DF11}" type="slidenum">
              <a:rPr lang="en-GB" smtClean="0"/>
              <a:pPr/>
              <a:t>‹#›</a:t>
            </a:fld>
            <a:endParaRPr lang="en-GB"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94CCA431-CD3C-4B55-AE9A-58ACE3B5A625}" type="datetimeFigureOut">
              <a:rPr lang="en-US" smtClean="0"/>
              <a:pPr/>
              <a:t>12/22/2012</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EEAB0600-6726-4ECC-85D6-DF284BC7DF11}" type="slidenum">
              <a:rPr lang="en-GB" smtClean="0"/>
              <a:pPr/>
              <a:t>‹#›</a:t>
            </a:fld>
            <a:endParaRPr lang="en-GB"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94CCA431-CD3C-4B55-AE9A-58ACE3B5A625}" type="datetimeFigureOut">
              <a:rPr lang="en-US" smtClean="0"/>
              <a:pPr/>
              <a:t>12/22/2012</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EEAB0600-6726-4ECC-85D6-DF284BC7DF11}" type="slidenum">
              <a:rPr lang="en-GB" smtClean="0"/>
              <a:pPr/>
              <a:t>‹#›</a:t>
            </a:fld>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CCA431-CD3C-4B55-AE9A-58ACE3B5A625}" type="datetimeFigureOut">
              <a:rPr lang="en-US" smtClean="0"/>
              <a:pPr/>
              <a:t>12/22/2012</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EEAB0600-6726-4ECC-85D6-DF284BC7DF11}" type="slidenum">
              <a:rPr lang="en-GB" smtClean="0"/>
              <a:pPr/>
              <a:t>‹#›</a:t>
            </a:fld>
            <a:endParaRPr lang="en-GB"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4CCA431-CD3C-4B55-AE9A-58ACE3B5A625}" type="datetimeFigureOut">
              <a:rPr lang="en-US" smtClean="0"/>
              <a:pPr/>
              <a:t>12/22/2012</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EEAB0600-6726-4ECC-85D6-DF284BC7DF11}" type="slidenum">
              <a:rPr lang="en-GB" smtClean="0"/>
              <a:pPr/>
              <a:t>‹#›</a:t>
            </a:fld>
            <a:endParaRPr lang="en-GB"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4CCA431-CD3C-4B55-AE9A-58ACE3B5A625}" type="datetimeFigureOut">
              <a:rPr lang="en-US" smtClean="0"/>
              <a:pPr/>
              <a:t>12/22/2012</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EEAB0600-6726-4ECC-85D6-DF284BC7DF11}" type="slidenum">
              <a:rPr lang="en-GB" smtClean="0"/>
              <a:pPr/>
              <a:t>‹#›</a:t>
            </a:fld>
            <a:endParaRPr lang="en-GB"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CCA431-CD3C-4B55-AE9A-58ACE3B5A625}" type="datetimeFigureOut">
              <a:rPr lang="en-US" smtClean="0"/>
              <a:pPr/>
              <a:t>12/22/2012</a:t>
            </a:fld>
            <a:endParaRPr lang="en-GB"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AB0600-6726-4ECC-85D6-DF284BC7DF11}" type="slidenum">
              <a:rPr lang="en-GB" smtClean="0"/>
              <a:pPr/>
              <a:t>‹#›</a:t>
            </a:fld>
            <a:endParaRPr lang="en-GB"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image" Target="../media/image98.jpeg"/><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rt 1"/>
          <p:cNvSpPr/>
          <p:nvPr/>
        </p:nvSpPr>
        <p:spPr>
          <a:xfrm>
            <a:off x="1285852" y="857232"/>
            <a:ext cx="6357982" cy="5143536"/>
          </a:xfrm>
          <a:prstGeom prst="hear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Y" sz="6600" b="1" dirty="0" smtClean="0">
                <a:solidFill>
                  <a:srgbClr val="FF0000"/>
                </a:solidFill>
                <a:cs typeface="Arabic Transparent" pitchFamily="2" charset="-78"/>
              </a:rPr>
              <a:t>الأمير الصغير</a:t>
            </a:r>
            <a:endParaRPr lang="en-GB" sz="6600" b="1" dirty="0">
              <a:solidFill>
                <a:srgbClr val="FF0000"/>
              </a:solidFill>
              <a:cs typeface="Arabic Transparent" pitchFamily="2" charset="-78"/>
            </a:endParaRPr>
          </a:p>
        </p:txBody>
      </p:sp>
    </p:spTree>
  </p:cSld>
  <p:clrMapOvr>
    <a:masterClrMapping/>
  </p:clrMapOvr>
  <p:transition spd="slow">
    <p:wheel spokes="8"/>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09.jpg"/>
          <p:cNvPicPr>
            <a:picLocks noChangeAspect="1"/>
          </p:cNvPicPr>
          <p:nvPr/>
        </p:nvPicPr>
        <p:blipFill>
          <a:blip r:embed="rId3"/>
          <a:stretch>
            <a:fillRect/>
          </a:stretch>
        </p:blipFill>
        <p:spPr>
          <a:xfrm>
            <a:off x="0" y="0"/>
            <a:ext cx="6143636" cy="6858000"/>
          </a:xfrm>
          <a:prstGeom prst="rect">
            <a:avLst/>
          </a:prstGeom>
        </p:spPr>
      </p:pic>
      <p:sp>
        <p:nvSpPr>
          <p:cNvPr id="4" name="TextBox 3"/>
          <p:cNvSpPr txBox="1"/>
          <p:nvPr/>
        </p:nvSpPr>
        <p:spPr>
          <a:xfrm>
            <a:off x="6143636" y="0"/>
            <a:ext cx="3000364" cy="6986528"/>
          </a:xfrm>
          <a:prstGeom prst="rect">
            <a:avLst/>
          </a:prstGeom>
          <a:solidFill>
            <a:schemeClr val="accent1">
              <a:lumMod val="60000"/>
              <a:lumOff val="40000"/>
            </a:schemeClr>
          </a:solidFill>
        </p:spPr>
        <p:txBody>
          <a:bodyPr wrap="square" rtlCol="0">
            <a:spAutoFit/>
          </a:bodyPr>
          <a:lstStyle/>
          <a:p>
            <a:pPr algn="r"/>
            <a:r>
              <a:rPr lang="ar-SY" sz="3200" b="1" dirty="0" smtClean="0">
                <a:solidFill>
                  <a:schemeClr val="accent2">
                    <a:lumMod val="75000"/>
                  </a:schemeClr>
                </a:solidFill>
              </a:rPr>
              <a:t>وهكذا عرفت الأمير الصغير . لقد قضيت مدة طويلة قبل أن أفهم من أين كان مجيئه . فان هذا الأمير الصغير كان يلقي علي من الأسئلة ولا يصغي ابدا الى الأسئلة التي أوجهها له . وما عرفت عنه ما عرفت الا رويدا رويدا خلال الفاظ وكلمات كان ينطق بها صدفة.</a:t>
            </a:r>
            <a:endParaRPr lang="en-GB" sz="3200" b="1" dirty="0">
              <a:solidFill>
                <a:schemeClr val="accent2">
                  <a:lumMod val="75000"/>
                </a:schemeClr>
              </a:solidFill>
            </a:endParaRPr>
          </a:p>
        </p:txBody>
      </p:sp>
    </p:spTree>
  </p:cSld>
  <p:clrMapOvr>
    <a:masterClrMapping/>
  </p:clrMapOvr>
  <p:transition spd="slow">
    <p:zoom dir="in"/>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33.jpg"/>
          <p:cNvPicPr>
            <a:picLocks noChangeAspect="1"/>
          </p:cNvPicPr>
          <p:nvPr/>
        </p:nvPicPr>
        <p:blipFill>
          <a:blip r:embed="rId2"/>
          <a:stretch>
            <a:fillRect/>
          </a:stretch>
        </p:blipFill>
        <p:spPr>
          <a:xfrm>
            <a:off x="1" y="1"/>
            <a:ext cx="9143999" cy="5286388"/>
          </a:xfrm>
          <a:prstGeom prst="rect">
            <a:avLst/>
          </a:prstGeom>
        </p:spPr>
      </p:pic>
      <p:sp>
        <p:nvSpPr>
          <p:cNvPr id="4" name="Rectangle 3"/>
          <p:cNvSpPr/>
          <p:nvPr/>
        </p:nvSpPr>
        <p:spPr>
          <a:xfrm>
            <a:off x="0" y="5286388"/>
            <a:ext cx="9144000" cy="1569660"/>
          </a:xfrm>
          <a:prstGeom prst="rect">
            <a:avLst/>
          </a:prstGeom>
          <a:solidFill>
            <a:srgbClr val="FF0000"/>
          </a:solidFill>
        </p:spPr>
        <p:txBody>
          <a:bodyPr wrap="square">
            <a:spAutoFit/>
          </a:bodyPr>
          <a:lstStyle/>
          <a:p>
            <a:pPr algn="r" rtl="1"/>
            <a:r>
              <a:rPr lang="ar-SY" sz="3200" b="1" dirty="0" smtClean="0">
                <a:solidFill>
                  <a:schemeClr val="bg1"/>
                </a:solidFill>
              </a:rPr>
              <a:t>أنت تعلم أني مسؤول عن زهرتي انها ضعيفة واهنة وعلى غاية من السذاجة </a:t>
            </a:r>
            <a:r>
              <a:rPr lang="ar-SY" sz="3200" b="1" dirty="0" smtClean="0">
                <a:solidFill>
                  <a:schemeClr val="bg1"/>
                </a:solidFill>
              </a:rPr>
              <a:t>وليس </a:t>
            </a:r>
            <a:r>
              <a:rPr lang="ar-SY" sz="3200" b="1" dirty="0" smtClean="0">
                <a:solidFill>
                  <a:schemeClr val="bg1"/>
                </a:solidFill>
              </a:rPr>
              <a:t>ما يحميها من شر هذا العالم سوى أربع أشواك </a:t>
            </a:r>
            <a:r>
              <a:rPr lang="ar-SY" sz="3200" b="1" dirty="0" smtClean="0">
                <a:solidFill>
                  <a:schemeClr val="bg1"/>
                </a:solidFill>
              </a:rPr>
              <a:t>ضئيلة هكذا </a:t>
            </a:r>
            <a:r>
              <a:rPr lang="ar-SY" sz="3200" b="1" dirty="0" smtClean="0">
                <a:solidFill>
                  <a:schemeClr val="bg1"/>
                </a:solidFill>
              </a:rPr>
              <a:t>... انتهى كل شيئ</a:t>
            </a:r>
            <a:endParaRPr lang="en-GB" sz="3200" b="1" dirty="0">
              <a:solidFill>
                <a:schemeClr val="bg1"/>
              </a:solidFill>
            </a:endParaRPr>
          </a:p>
        </p:txBody>
      </p:sp>
    </p:spTree>
  </p:cSld>
  <p:clrMapOvr>
    <a:masterClrMapping/>
  </p:clrMapOvr>
  <p:transition spd="slow">
    <p:diamond/>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02.jpg"/>
          <p:cNvPicPr>
            <a:picLocks noChangeAspect="1"/>
          </p:cNvPicPr>
          <p:nvPr/>
        </p:nvPicPr>
        <p:blipFill>
          <a:blip r:embed="rId2"/>
          <a:stretch>
            <a:fillRect/>
          </a:stretch>
        </p:blipFill>
        <p:spPr>
          <a:xfrm>
            <a:off x="0" y="0"/>
            <a:ext cx="9144000" cy="6858000"/>
          </a:xfrm>
          <a:prstGeom prst="rect">
            <a:avLst/>
          </a:prstGeom>
        </p:spPr>
      </p:pic>
      <p:sp>
        <p:nvSpPr>
          <p:cNvPr id="3" name="Rectangle 2"/>
          <p:cNvSpPr/>
          <p:nvPr/>
        </p:nvSpPr>
        <p:spPr>
          <a:xfrm>
            <a:off x="0" y="0"/>
            <a:ext cx="9144000" cy="2062103"/>
          </a:xfrm>
          <a:prstGeom prst="rect">
            <a:avLst/>
          </a:prstGeom>
          <a:noFill/>
        </p:spPr>
        <p:txBody>
          <a:bodyPr wrap="square">
            <a:spAutoFit/>
          </a:bodyPr>
          <a:lstStyle/>
          <a:p>
            <a:pPr rtl="1"/>
            <a:r>
              <a:rPr lang="ar-SY" sz="3200" b="1" dirty="0" smtClean="0">
                <a:solidFill>
                  <a:srgbClr val="FFFF00"/>
                </a:solidFill>
              </a:rPr>
              <a:t>لم أرى سوى وميض أصفر بالقرب من قدميه فلبث هنيهة في مكانه واقفا دون حراك ولا صراخ ثم سقط برفق كما تهوى الشجرة ولم يحدث سقوطه أدنى حس لأنه هوى على </a:t>
            </a:r>
            <a:r>
              <a:rPr lang="ar-SY" sz="3200" b="1" dirty="0" smtClean="0">
                <a:solidFill>
                  <a:srgbClr val="FFFF00"/>
                </a:solidFill>
              </a:rPr>
              <a:t>الرمل كان </a:t>
            </a:r>
            <a:r>
              <a:rPr lang="ar-SY" sz="3200" b="1" dirty="0" smtClean="0">
                <a:solidFill>
                  <a:srgbClr val="FFFF00"/>
                </a:solidFill>
              </a:rPr>
              <a:t>ذلك منذ ست </a:t>
            </a:r>
            <a:r>
              <a:rPr lang="ar-SY" sz="3200" b="1" dirty="0" smtClean="0">
                <a:solidFill>
                  <a:srgbClr val="FFFF00"/>
                </a:solidFill>
              </a:rPr>
              <a:t>سنوات</a:t>
            </a:r>
            <a:endParaRPr lang="en-GB" sz="3200" b="1" dirty="0">
              <a:solidFill>
                <a:srgbClr val="FFFF00"/>
              </a:solidFill>
            </a:endParaRPr>
          </a:p>
        </p:txBody>
      </p:sp>
    </p:spTree>
  </p:cSld>
  <p:clrMapOvr>
    <a:masterClrMapping/>
  </p:clrMapOvr>
  <p:transition spd="med">
    <p:newsflash/>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00.jpg"/>
          <p:cNvPicPr>
            <a:picLocks noChangeAspect="1"/>
          </p:cNvPicPr>
          <p:nvPr/>
        </p:nvPicPr>
        <p:blipFill>
          <a:blip r:embed="rId2"/>
          <a:stretch>
            <a:fillRect/>
          </a:stretch>
        </p:blipFill>
        <p:spPr>
          <a:xfrm>
            <a:off x="0" y="0"/>
            <a:ext cx="9144000" cy="5357826"/>
          </a:xfrm>
          <a:prstGeom prst="rect">
            <a:avLst/>
          </a:prstGeom>
        </p:spPr>
      </p:pic>
      <p:sp>
        <p:nvSpPr>
          <p:cNvPr id="4" name="TextBox 3"/>
          <p:cNvSpPr txBox="1"/>
          <p:nvPr/>
        </p:nvSpPr>
        <p:spPr>
          <a:xfrm>
            <a:off x="5214942" y="1214422"/>
            <a:ext cx="1357322" cy="369332"/>
          </a:xfrm>
          <a:prstGeom prst="rect">
            <a:avLst/>
          </a:prstGeom>
          <a:noFill/>
        </p:spPr>
        <p:txBody>
          <a:bodyPr wrap="square" rtlCol="0">
            <a:spAutoFit/>
          </a:bodyPr>
          <a:lstStyle/>
          <a:p>
            <a:r>
              <a:rPr lang="ar-SY" dirty="0" smtClean="0"/>
              <a:t> </a:t>
            </a:r>
            <a:endParaRPr lang="en-GB" dirty="0"/>
          </a:p>
        </p:txBody>
      </p:sp>
      <p:sp>
        <p:nvSpPr>
          <p:cNvPr id="7" name="TextBox 6"/>
          <p:cNvSpPr txBox="1"/>
          <p:nvPr/>
        </p:nvSpPr>
        <p:spPr>
          <a:xfrm>
            <a:off x="0" y="5357826"/>
            <a:ext cx="9144000" cy="1569660"/>
          </a:xfrm>
          <a:prstGeom prst="rect">
            <a:avLst/>
          </a:prstGeom>
          <a:blipFill>
            <a:blip r:embed="rId3"/>
            <a:tile tx="0" ty="0" sx="100000" sy="100000" flip="none" algn="tl"/>
          </a:blipFill>
        </p:spPr>
        <p:txBody>
          <a:bodyPr wrap="square" rtlCol="0">
            <a:spAutoFit/>
          </a:bodyPr>
          <a:lstStyle/>
          <a:p>
            <a:pPr algn="r" rtl="1"/>
            <a:r>
              <a:rPr lang="ar-SY" sz="3200" b="1" dirty="0" smtClean="0">
                <a:solidFill>
                  <a:schemeClr val="accent2">
                    <a:lumMod val="50000"/>
                  </a:schemeClr>
                </a:solidFill>
              </a:rPr>
              <a:t>فاذا سافرتم يوما الى أفريقيا وتوغلتم  في صحرائها وصدف ان مررتم في نفس المكان الذي تعطلت طائرتي فأطلب منكم راجيا الا تجتازوا المكان مسرعين بل تمهلوا قليلا</a:t>
            </a:r>
            <a:endParaRPr lang="en-GB" sz="3200" b="1" dirty="0">
              <a:solidFill>
                <a:schemeClr val="accent2">
                  <a:lumMod val="50000"/>
                </a:schemeClr>
              </a:solidFill>
            </a:endParaRPr>
          </a:p>
        </p:txBody>
      </p:sp>
    </p:spTree>
  </p:cSld>
  <p:clrMapOvr>
    <a:masterClrMapping/>
  </p:clrMapOvr>
  <p:transition spd="slow">
    <p:plus/>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01.jpg"/>
          <p:cNvPicPr>
            <a:picLocks noChangeAspect="1"/>
          </p:cNvPicPr>
          <p:nvPr/>
        </p:nvPicPr>
        <p:blipFill>
          <a:blip r:embed="rId2"/>
          <a:stretch>
            <a:fillRect/>
          </a:stretch>
        </p:blipFill>
        <p:spPr>
          <a:xfrm>
            <a:off x="0" y="0"/>
            <a:ext cx="6786578" cy="6858000"/>
          </a:xfrm>
          <a:prstGeom prst="rect">
            <a:avLst/>
          </a:prstGeom>
        </p:spPr>
      </p:pic>
      <p:sp>
        <p:nvSpPr>
          <p:cNvPr id="5" name="TextBox 4"/>
          <p:cNvSpPr txBox="1"/>
          <p:nvPr/>
        </p:nvSpPr>
        <p:spPr>
          <a:xfrm>
            <a:off x="6786578" y="0"/>
            <a:ext cx="2357422" cy="6986528"/>
          </a:xfrm>
          <a:prstGeom prst="rect">
            <a:avLst/>
          </a:prstGeom>
          <a:solidFill>
            <a:srgbClr val="FF0000"/>
          </a:solidFill>
        </p:spPr>
        <p:txBody>
          <a:bodyPr wrap="square" rtlCol="0">
            <a:spAutoFit/>
          </a:bodyPr>
          <a:lstStyle/>
          <a:p>
            <a:pPr algn="r"/>
            <a:r>
              <a:rPr lang="ar-SY" sz="3200" b="1" dirty="0" smtClean="0">
                <a:solidFill>
                  <a:srgbClr val="002060"/>
                </a:solidFill>
              </a:rPr>
              <a:t>فاذا أقبل اليكم ولد وضحك </a:t>
            </a:r>
            <a:r>
              <a:rPr lang="ar-SY" sz="3200" b="1" dirty="0" smtClean="0">
                <a:solidFill>
                  <a:srgbClr val="FFFF00"/>
                </a:solidFill>
              </a:rPr>
              <a:t>وكان شعره أشقرا كالذهب </a:t>
            </a:r>
            <a:r>
              <a:rPr lang="ar-SY" sz="3200" b="1" dirty="0" smtClean="0">
                <a:solidFill>
                  <a:srgbClr val="7030A0"/>
                </a:solidFill>
              </a:rPr>
              <a:t>واذا كان لا يجيب كلما سألتموه </a:t>
            </a:r>
            <a:r>
              <a:rPr lang="ar-SY" sz="3200" b="1" dirty="0" smtClean="0">
                <a:solidFill>
                  <a:srgbClr val="FFFF00"/>
                </a:solidFill>
              </a:rPr>
              <a:t>, عرفتم </a:t>
            </a:r>
            <a:r>
              <a:rPr lang="ar-SY" sz="3200" b="1" dirty="0" smtClean="0">
                <a:solidFill>
                  <a:srgbClr val="00B050"/>
                </a:solidFill>
              </a:rPr>
              <a:t>أنه هو فارفقوا حينئذ بي ولا تتركوني كئيبا </a:t>
            </a:r>
            <a:r>
              <a:rPr lang="ar-SY" sz="3200" b="1" dirty="0" smtClean="0">
                <a:solidFill>
                  <a:srgbClr val="FFFF00"/>
                </a:solidFill>
              </a:rPr>
              <a:t>بل </a:t>
            </a:r>
            <a:r>
              <a:rPr lang="ar-SY" sz="3200" b="1" dirty="0" smtClean="0">
                <a:solidFill>
                  <a:srgbClr val="00B0F0"/>
                </a:solidFill>
              </a:rPr>
              <a:t>بادروا بالكتابة الي </a:t>
            </a:r>
            <a:r>
              <a:rPr lang="ar-SY" sz="3200" b="1" dirty="0" smtClean="0">
                <a:solidFill>
                  <a:srgbClr val="FFFF00"/>
                </a:solidFill>
              </a:rPr>
              <a:t>وأعلامي بعودة الأمير الصغير</a:t>
            </a:r>
            <a:endParaRPr lang="en-GB" sz="3200" b="1" dirty="0">
              <a:solidFill>
                <a:srgbClr val="FFFF00"/>
              </a:solidFill>
            </a:endParaRPr>
          </a:p>
        </p:txBody>
      </p:sp>
    </p:spTree>
  </p:cSld>
  <p:clrMapOvr>
    <a:masterClrMapping/>
  </p:clrMapOvr>
  <p:transition spd="slow">
    <p:dissolve/>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03.jpg"/>
          <p:cNvPicPr>
            <a:picLocks noChangeAspect="1"/>
          </p:cNvPicPr>
          <p:nvPr/>
        </p:nvPicPr>
        <p:blipFill>
          <a:blip r:embed="rId2"/>
          <a:stretch>
            <a:fillRect/>
          </a:stretch>
        </p:blipFill>
        <p:spPr>
          <a:xfrm>
            <a:off x="-89100" y="0"/>
            <a:ext cx="9233100" cy="6858000"/>
          </a:xfrm>
          <a:prstGeom prst="rect">
            <a:avLst/>
          </a:prstGeom>
        </p:spPr>
      </p:pic>
      <p:sp>
        <p:nvSpPr>
          <p:cNvPr id="3" name="TextBox 2"/>
          <p:cNvSpPr txBox="1"/>
          <p:nvPr/>
        </p:nvSpPr>
        <p:spPr>
          <a:xfrm>
            <a:off x="2714612" y="785794"/>
            <a:ext cx="3571900" cy="1446550"/>
          </a:xfrm>
          <a:prstGeom prst="rect">
            <a:avLst/>
          </a:prstGeom>
          <a:noFill/>
        </p:spPr>
        <p:txBody>
          <a:bodyPr wrap="square" rtlCol="0">
            <a:spAutoFit/>
          </a:bodyPr>
          <a:lstStyle/>
          <a:p>
            <a:pPr algn="ctr" rtl="1"/>
            <a:r>
              <a:rPr lang="ar-SY" sz="8800" dirty="0" smtClean="0">
                <a:solidFill>
                  <a:srgbClr val="002060"/>
                </a:solidFill>
              </a:rPr>
              <a:t>النهاية</a:t>
            </a:r>
            <a:endParaRPr lang="en-GB" sz="8800" dirty="0">
              <a:solidFill>
                <a:srgbClr val="002060"/>
              </a:solidFill>
            </a:endParaRPr>
          </a:p>
        </p:txBody>
      </p:sp>
    </p:spTree>
  </p:cSld>
  <p:clrMapOvr>
    <a:masterClrMapping/>
  </p:clrMapOvr>
  <p:transition spd="slow">
    <p:wheel spokes="3"/>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0"/>
                                        <p:tgtEl>
                                          <p:spTgt spid="3"/>
                                        </p:tgtEl>
                                      </p:cBhvr>
                                    </p:animEffect>
                                    <p:anim calcmode="lin" valueType="num">
                                      <p:cBhvr>
                                        <p:cTn id="8" dur="5000" fill="hold"/>
                                        <p:tgtEl>
                                          <p:spTgt spid="3"/>
                                        </p:tgtEl>
                                        <p:attrNameLst>
                                          <p:attrName>ppt_x</p:attrName>
                                        </p:attrNameLst>
                                      </p:cBhvr>
                                      <p:tavLst>
                                        <p:tav tm="0">
                                          <p:val>
                                            <p:strVal val="#ppt_x"/>
                                          </p:val>
                                        </p:tav>
                                        <p:tav tm="100000">
                                          <p:val>
                                            <p:strVal val="#ppt_x"/>
                                          </p:val>
                                        </p:tav>
                                      </p:tavLst>
                                    </p:anim>
                                    <p:anim calcmode="lin" valueType="num">
                                      <p:cBhvr>
                                        <p:cTn id="9" dur="4500" decel="100000" fill="hold"/>
                                        <p:tgtEl>
                                          <p:spTgt spid="3"/>
                                        </p:tgtEl>
                                        <p:attrNameLst>
                                          <p:attrName>ppt_y</p:attrName>
                                        </p:attrNameLst>
                                      </p:cBhvr>
                                      <p:tavLst>
                                        <p:tav tm="0">
                                          <p:val>
                                            <p:strVal val="#ppt_y+1"/>
                                          </p:val>
                                        </p:tav>
                                        <p:tav tm="100000">
                                          <p:val>
                                            <p:strVal val="#ppt_y-.03"/>
                                          </p:val>
                                        </p:tav>
                                      </p:tavLst>
                                    </p:anim>
                                    <p:anim calcmode="lin" valueType="num">
                                      <p:cBhvr>
                                        <p:cTn id="10" dur="500" accel="100000" fill="hold">
                                          <p:stCondLst>
                                            <p:cond delay="45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10.jpg"/>
          <p:cNvPicPr>
            <a:picLocks noChangeAspect="1"/>
          </p:cNvPicPr>
          <p:nvPr/>
        </p:nvPicPr>
        <p:blipFill>
          <a:blip r:embed="rId2"/>
          <a:stretch>
            <a:fillRect/>
          </a:stretch>
        </p:blipFill>
        <p:spPr>
          <a:xfrm>
            <a:off x="0" y="-214338"/>
            <a:ext cx="9144000" cy="7072338"/>
          </a:xfrm>
          <a:prstGeom prst="rect">
            <a:avLst/>
          </a:prstGeom>
        </p:spPr>
      </p:pic>
      <p:sp>
        <p:nvSpPr>
          <p:cNvPr id="4" name="TextBox 3"/>
          <p:cNvSpPr txBox="1"/>
          <p:nvPr/>
        </p:nvSpPr>
        <p:spPr>
          <a:xfrm>
            <a:off x="0" y="0"/>
            <a:ext cx="9144000" cy="1631216"/>
          </a:xfrm>
          <a:prstGeom prst="rect">
            <a:avLst/>
          </a:prstGeom>
          <a:noFill/>
        </p:spPr>
        <p:txBody>
          <a:bodyPr wrap="square" rtlCol="0">
            <a:spAutoFit/>
          </a:bodyPr>
          <a:lstStyle/>
          <a:p>
            <a:pPr algn="r"/>
            <a:r>
              <a:rPr lang="ar-SY" sz="3600" b="1" dirty="0" smtClean="0"/>
              <a:t>وحين شاهد طائرتي لأول مرة سألني :</a:t>
            </a:r>
            <a:endParaRPr lang="ar-SY" sz="3200" b="1" dirty="0" smtClean="0"/>
          </a:p>
          <a:p>
            <a:pPr algn="r" rtl="1"/>
            <a:r>
              <a:rPr lang="ar-SY" sz="3200" b="1" dirty="0" smtClean="0"/>
              <a:t>- ما هذا الذي أرى؟</a:t>
            </a:r>
          </a:p>
          <a:p>
            <a:pPr algn="r" rtl="1"/>
            <a:r>
              <a:rPr lang="ar-SY" sz="3200" b="1" dirty="0" smtClean="0"/>
              <a:t>- ليست شيئ. انها تطير . هذه طائرة. انها طائرتي</a:t>
            </a:r>
            <a:r>
              <a:rPr lang="ar-SY" dirty="0" smtClean="0"/>
              <a:t>.</a:t>
            </a:r>
            <a:endParaRPr lang="en-GB" dirty="0"/>
          </a:p>
        </p:txBody>
      </p:sp>
    </p:spTree>
  </p:cSld>
  <p:clrMapOvr>
    <a:masterClrMapping/>
  </p:clrMapOvr>
  <p:transition spd="slow">
    <p:wheel spokes="8"/>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11.jpg"/>
          <p:cNvPicPr>
            <a:picLocks noChangeAspect="1"/>
          </p:cNvPicPr>
          <p:nvPr/>
        </p:nvPicPr>
        <p:blipFill>
          <a:blip r:embed="rId2"/>
          <a:stretch>
            <a:fillRect/>
          </a:stretch>
        </p:blipFill>
        <p:spPr>
          <a:xfrm>
            <a:off x="-214346" y="0"/>
            <a:ext cx="6072230" cy="6857999"/>
          </a:xfrm>
          <a:prstGeom prst="rect">
            <a:avLst/>
          </a:prstGeom>
        </p:spPr>
      </p:pic>
      <p:sp>
        <p:nvSpPr>
          <p:cNvPr id="5" name="Rectangle 4"/>
          <p:cNvSpPr/>
          <p:nvPr/>
        </p:nvSpPr>
        <p:spPr>
          <a:xfrm>
            <a:off x="5857884" y="0"/>
            <a:ext cx="3286116" cy="6858000"/>
          </a:xfrm>
          <a:prstGeom prst="rect">
            <a:avLst/>
          </a:prstGeom>
          <a:solidFill>
            <a:schemeClr val="tx2">
              <a:lumMod val="40000"/>
              <a:lumOff val="60000"/>
            </a:schemeClr>
          </a:solidFill>
        </p:spPr>
        <p:txBody>
          <a:bodyPr wrap="square">
            <a:spAutoFit/>
          </a:bodyPr>
          <a:lstStyle/>
          <a:p>
            <a:pPr algn="r"/>
            <a:endParaRPr lang="ar-SY" dirty="0" smtClean="0"/>
          </a:p>
          <a:p>
            <a:pPr algn="r"/>
            <a:r>
              <a:rPr lang="ar-SY" sz="3200" b="1" dirty="0" smtClean="0">
                <a:solidFill>
                  <a:srgbClr val="C00000"/>
                </a:solidFill>
              </a:rPr>
              <a:t>ماذا قد  هبطت من السماء؟</a:t>
            </a:r>
          </a:p>
          <a:p>
            <a:pPr algn="r" rtl="1"/>
            <a:r>
              <a:rPr lang="ar-SY" sz="3200" b="1" dirty="0" smtClean="0">
                <a:solidFill>
                  <a:srgbClr val="C00000"/>
                </a:solidFill>
              </a:rPr>
              <a:t>- نعم </a:t>
            </a:r>
          </a:p>
          <a:p>
            <a:pPr algn="r">
              <a:buFontTx/>
              <a:buChar char="-"/>
            </a:pPr>
            <a:r>
              <a:rPr lang="ar-SY" sz="3200" b="1" dirty="0" smtClean="0">
                <a:solidFill>
                  <a:srgbClr val="C00000"/>
                </a:solidFill>
              </a:rPr>
              <a:t>هذا أمر غريب, اذن , أنت أيضا أتيت من السماء . من أي كوكب أنت؟</a:t>
            </a:r>
          </a:p>
          <a:p>
            <a:pPr algn="r"/>
            <a:r>
              <a:rPr lang="ar-SY" sz="3200" b="1" dirty="0" smtClean="0">
                <a:solidFill>
                  <a:srgbClr val="C00000"/>
                </a:solidFill>
              </a:rPr>
              <a:t>- انك أتيت اذن من كوكب آخر ؟</a:t>
            </a:r>
          </a:p>
          <a:p>
            <a:pPr algn="r" rtl="1"/>
            <a:r>
              <a:rPr lang="ar-SY" sz="3200" b="1" dirty="0" smtClean="0">
                <a:solidFill>
                  <a:srgbClr val="C00000"/>
                </a:solidFill>
              </a:rPr>
              <a:t>-  ما أظنك تستطيع المجيئ من مكان</a:t>
            </a:r>
          </a:p>
          <a:p>
            <a:pPr algn="r" rtl="1"/>
            <a:r>
              <a:rPr lang="ar-SY" sz="3200" b="1" dirty="0" smtClean="0">
                <a:solidFill>
                  <a:srgbClr val="C00000"/>
                </a:solidFill>
              </a:rPr>
              <a:t> بعيد على مثل هذه الطائرة... </a:t>
            </a:r>
            <a:endParaRPr lang="en-GB" sz="3200" b="1" dirty="0">
              <a:solidFill>
                <a:srgbClr val="C00000"/>
              </a:solidFill>
            </a:endParaRPr>
          </a:p>
        </p:txBody>
      </p:sp>
      <p:sp>
        <p:nvSpPr>
          <p:cNvPr id="4" name="TextBox 3"/>
          <p:cNvSpPr txBox="1"/>
          <p:nvPr/>
        </p:nvSpPr>
        <p:spPr>
          <a:xfrm>
            <a:off x="4071934" y="785794"/>
            <a:ext cx="184731" cy="369332"/>
          </a:xfrm>
          <a:prstGeom prst="rect">
            <a:avLst/>
          </a:prstGeom>
          <a:noFill/>
        </p:spPr>
        <p:txBody>
          <a:bodyPr wrap="none" rtlCol="0">
            <a:spAutoFit/>
          </a:bodyPr>
          <a:lstStyle/>
          <a:p>
            <a:endParaRPr lang="en-GB" dirty="0"/>
          </a:p>
        </p:txBody>
      </p:sp>
    </p:spTree>
  </p:cSld>
  <p:clrMapOvr>
    <a:masterClrMapping/>
  </p:clrMapOvr>
  <p:transition spd="slow">
    <p:split orient="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12.jpg"/>
          <p:cNvPicPr>
            <a:picLocks noChangeAspect="1"/>
          </p:cNvPicPr>
          <p:nvPr/>
        </p:nvPicPr>
        <p:blipFill>
          <a:blip r:embed="rId2"/>
          <a:stretch>
            <a:fillRect/>
          </a:stretch>
        </p:blipFill>
        <p:spPr>
          <a:xfrm>
            <a:off x="0" y="0"/>
            <a:ext cx="6572264" cy="6858000"/>
          </a:xfrm>
          <a:prstGeom prst="rect">
            <a:avLst/>
          </a:prstGeom>
        </p:spPr>
      </p:pic>
      <p:sp>
        <p:nvSpPr>
          <p:cNvPr id="6" name="TextBox 5"/>
          <p:cNvSpPr txBox="1"/>
          <p:nvPr/>
        </p:nvSpPr>
        <p:spPr>
          <a:xfrm>
            <a:off x="6572264" y="0"/>
            <a:ext cx="2571736" cy="6986528"/>
          </a:xfrm>
          <a:prstGeom prst="rect">
            <a:avLst/>
          </a:prstGeom>
          <a:solidFill>
            <a:schemeClr val="accent2">
              <a:lumMod val="20000"/>
              <a:lumOff val="80000"/>
            </a:schemeClr>
          </a:solidFill>
        </p:spPr>
        <p:txBody>
          <a:bodyPr wrap="square" rtlCol="0">
            <a:spAutoFit/>
          </a:bodyPr>
          <a:lstStyle/>
          <a:p>
            <a:pPr algn="r"/>
            <a:r>
              <a:rPr lang="ar-SY" sz="3200" b="1" dirty="0" smtClean="0">
                <a:solidFill>
                  <a:srgbClr val="C00000"/>
                </a:solidFill>
              </a:rPr>
              <a:t>لكن أنت , من أين جئت يا عزيزي الصغير؟ وأين موطنك؟ </a:t>
            </a:r>
          </a:p>
          <a:p>
            <a:pPr algn="r"/>
            <a:r>
              <a:rPr lang="ar-SY" sz="3200" b="1" dirty="0" smtClean="0">
                <a:solidFill>
                  <a:srgbClr val="C00000"/>
                </a:solidFill>
              </a:rPr>
              <a:t>والى أين تريد أن تذهب بخروفي؟ </a:t>
            </a:r>
          </a:p>
          <a:p>
            <a:pPr algn="r"/>
            <a:endParaRPr lang="ar-SY" sz="3200" b="1" dirty="0" smtClean="0">
              <a:solidFill>
                <a:srgbClr val="C00000"/>
              </a:solidFill>
            </a:endParaRPr>
          </a:p>
          <a:p>
            <a:pPr algn="r" rtl="1"/>
            <a:r>
              <a:rPr lang="ar-SY" sz="3200" b="1" dirty="0" smtClean="0">
                <a:solidFill>
                  <a:srgbClr val="C00000"/>
                </a:solidFill>
              </a:rPr>
              <a:t> - من حسنات هذا الصندوق الذي</a:t>
            </a:r>
          </a:p>
          <a:p>
            <a:pPr algn="r" rtl="1"/>
            <a:r>
              <a:rPr lang="ar-SY" sz="3200" b="1" dirty="0" smtClean="0">
                <a:solidFill>
                  <a:srgbClr val="C00000"/>
                </a:solidFill>
              </a:rPr>
              <a:t>الذي أعطيتني اياه أنه يصلح ان يكون له مأوى في الليل. </a:t>
            </a:r>
            <a:endParaRPr lang="en-US" sz="3200" b="1" dirty="0" smtClean="0">
              <a:solidFill>
                <a:srgbClr val="C00000"/>
              </a:solidFill>
            </a:endParaRPr>
          </a:p>
          <a:p>
            <a:pPr algn="r" rtl="1"/>
            <a:endParaRPr lang="en-GB" sz="3200" b="1" dirty="0">
              <a:solidFill>
                <a:srgbClr val="C00000"/>
              </a:solidFill>
            </a:endParaRPr>
          </a:p>
        </p:txBody>
      </p:sp>
    </p:spTree>
  </p:cSld>
  <p:clrMapOvr>
    <a:masterClrMapping/>
  </p:clrMapOvr>
  <p:transition spd="slow">
    <p:split orient="vert" dir="in"/>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13.jpg"/>
          <p:cNvPicPr>
            <a:picLocks noChangeAspect="1"/>
          </p:cNvPicPr>
          <p:nvPr/>
        </p:nvPicPr>
        <p:blipFill>
          <a:blip r:embed="rId2"/>
          <a:stretch>
            <a:fillRect/>
          </a:stretch>
        </p:blipFill>
        <p:spPr>
          <a:xfrm>
            <a:off x="1" y="0"/>
            <a:ext cx="7000891" cy="6858000"/>
          </a:xfrm>
          <a:prstGeom prst="rect">
            <a:avLst/>
          </a:prstGeom>
        </p:spPr>
      </p:pic>
      <p:sp>
        <p:nvSpPr>
          <p:cNvPr id="4" name="TextBox 3"/>
          <p:cNvSpPr txBox="1"/>
          <p:nvPr/>
        </p:nvSpPr>
        <p:spPr>
          <a:xfrm>
            <a:off x="7000892" y="0"/>
            <a:ext cx="2143108" cy="6986528"/>
          </a:xfrm>
          <a:prstGeom prst="rect">
            <a:avLst/>
          </a:prstGeom>
          <a:solidFill>
            <a:schemeClr val="accent1">
              <a:lumMod val="60000"/>
              <a:lumOff val="40000"/>
            </a:schemeClr>
          </a:solidFill>
        </p:spPr>
        <p:txBody>
          <a:bodyPr wrap="square" rtlCol="0">
            <a:spAutoFit/>
          </a:bodyPr>
          <a:lstStyle/>
          <a:p>
            <a:pPr algn="r"/>
            <a:r>
              <a:rPr lang="ar-SY" sz="3200" b="1" dirty="0" smtClean="0"/>
              <a:t>هذا مما لاريب فيه .واذا كنت لطيفا فأني سأعطيك ايضا حبلا تربط الخروف أثناء النهار ووتدا .</a:t>
            </a:r>
          </a:p>
          <a:p>
            <a:pPr algn="r">
              <a:buFontTx/>
              <a:buChar char="-"/>
            </a:pPr>
            <a:r>
              <a:rPr lang="ar-SY" sz="3200" b="1" dirty="0" smtClean="0"/>
              <a:t>أربط الخروف ؟ هذه فكرة </a:t>
            </a:r>
            <a:endParaRPr lang="en-US" sz="3200" b="1" dirty="0" smtClean="0"/>
          </a:p>
          <a:p>
            <a:pPr algn="r">
              <a:buFontTx/>
              <a:buChar char="-"/>
            </a:pPr>
            <a:endParaRPr lang="en-US" sz="3200" b="1" dirty="0" smtClean="0"/>
          </a:p>
          <a:p>
            <a:pPr algn="r">
              <a:buFontTx/>
              <a:buChar char="-"/>
            </a:pPr>
            <a:r>
              <a:rPr lang="ar-SY" sz="3200" b="1" dirty="0" smtClean="0"/>
              <a:t>عجيبة.</a:t>
            </a:r>
          </a:p>
          <a:p>
            <a:pPr algn="r">
              <a:buFontTx/>
              <a:buChar char="-"/>
            </a:pPr>
            <a:r>
              <a:rPr lang="ar-SY" sz="3200" b="1" dirty="0" smtClean="0"/>
              <a:t>- اذا لم تربطه ذهب أينما كان وضاع..</a:t>
            </a:r>
            <a:r>
              <a:rPr lang="ar-SY" sz="3200" dirty="0" smtClean="0"/>
              <a:t>.</a:t>
            </a:r>
            <a:endParaRPr lang="en-GB" sz="3200" dirty="0"/>
          </a:p>
        </p:txBody>
      </p:sp>
    </p:spTree>
  </p:cSld>
  <p:clrMapOvr>
    <a:masterClrMapping/>
  </p:clrMapOvr>
  <p:transition spd="slow">
    <p:spli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14.jpg"/>
          <p:cNvPicPr>
            <a:picLocks noChangeAspect="1"/>
          </p:cNvPicPr>
          <p:nvPr/>
        </p:nvPicPr>
        <p:blipFill>
          <a:blip r:embed="rId2"/>
          <a:stretch>
            <a:fillRect/>
          </a:stretch>
        </p:blipFill>
        <p:spPr>
          <a:xfrm>
            <a:off x="0" y="0"/>
            <a:ext cx="6643701" cy="6858000"/>
          </a:xfrm>
          <a:prstGeom prst="rect">
            <a:avLst/>
          </a:prstGeom>
        </p:spPr>
      </p:pic>
      <p:sp>
        <p:nvSpPr>
          <p:cNvPr id="4" name="TextBox 3"/>
          <p:cNvSpPr txBox="1"/>
          <p:nvPr/>
        </p:nvSpPr>
        <p:spPr>
          <a:xfrm>
            <a:off x="6643702" y="0"/>
            <a:ext cx="2500298" cy="6986528"/>
          </a:xfrm>
          <a:prstGeom prst="rect">
            <a:avLst/>
          </a:prstGeom>
          <a:solidFill>
            <a:schemeClr val="accent4">
              <a:lumMod val="60000"/>
              <a:lumOff val="40000"/>
            </a:schemeClr>
          </a:solidFill>
        </p:spPr>
        <p:txBody>
          <a:bodyPr wrap="square" rtlCol="0">
            <a:spAutoFit/>
          </a:bodyPr>
          <a:lstStyle/>
          <a:p>
            <a:pPr algn="r"/>
            <a:r>
              <a:rPr lang="ar-SY" sz="2800" b="1" dirty="0" smtClean="0">
                <a:solidFill>
                  <a:schemeClr val="accent2">
                    <a:lumMod val="50000"/>
                  </a:schemeClr>
                </a:solidFill>
              </a:rPr>
              <a:t>ولكن الى أين تراه يذهب؟</a:t>
            </a:r>
          </a:p>
          <a:p>
            <a:pPr algn="r">
              <a:buFontTx/>
              <a:buChar char="-"/>
            </a:pPr>
            <a:r>
              <a:rPr lang="ar-SY" sz="2800" b="1" dirty="0" smtClean="0">
                <a:solidFill>
                  <a:schemeClr val="accent2">
                    <a:lumMod val="50000"/>
                  </a:schemeClr>
                </a:solidFill>
              </a:rPr>
              <a:t>أينما كان فقد يذهب باتجاه مستقيم...</a:t>
            </a:r>
          </a:p>
          <a:p>
            <a:pPr algn="r" rtl="1">
              <a:buFontTx/>
              <a:buChar char="-"/>
            </a:pPr>
            <a:r>
              <a:rPr lang="ar-SY" sz="2800" b="1" dirty="0" smtClean="0">
                <a:solidFill>
                  <a:schemeClr val="accent2">
                    <a:lumMod val="50000"/>
                  </a:schemeClr>
                </a:solidFill>
              </a:rPr>
              <a:t>- لا بأس في ذلك فان موطني على غاية من الصغر , ومن سار في اتجاه مستقيم فأنه لا يستطيع أن يذهب بعيدا وعرفت هكذا شيئا آخر هاما عن كوكبه, وهو أن هذا الكوكب يكاد حجمه لا يتجاوز حجم بيت من البيوت.</a:t>
            </a:r>
            <a:endParaRPr lang="en-GB" sz="2800" b="1" dirty="0">
              <a:solidFill>
                <a:schemeClr val="accent2">
                  <a:lumMod val="50000"/>
                </a:schemeClr>
              </a:solidFill>
            </a:endParaRPr>
          </a:p>
        </p:txBody>
      </p:sp>
    </p:spTree>
  </p:cSld>
  <p:clrMapOvr>
    <a:masterClrMapping/>
  </p:clrMapOvr>
  <p:transition spd="slow">
    <p:strips dir="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15.jpg"/>
          <p:cNvPicPr>
            <a:picLocks noChangeAspect="1"/>
          </p:cNvPicPr>
          <p:nvPr/>
        </p:nvPicPr>
        <p:blipFill>
          <a:blip r:embed="rId2"/>
          <a:stretch>
            <a:fillRect/>
          </a:stretch>
        </p:blipFill>
        <p:spPr>
          <a:xfrm>
            <a:off x="0" y="0"/>
            <a:ext cx="9144000" cy="5143512"/>
          </a:xfrm>
          <a:prstGeom prst="rect">
            <a:avLst/>
          </a:prstGeom>
        </p:spPr>
      </p:pic>
      <p:sp>
        <p:nvSpPr>
          <p:cNvPr id="4" name="TextBox 3"/>
          <p:cNvSpPr txBox="1"/>
          <p:nvPr/>
        </p:nvSpPr>
        <p:spPr>
          <a:xfrm>
            <a:off x="0" y="5143512"/>
            <a:ext cx="9144000" cy="1754326"/>
          </a:xfrm>
          <a:prstGeom prst="rect">
            <a:avLst/>
          </a:prstGeom>
          <a:solidFill>
            <a:schemeClr val="accent2">
              <a:lumMod val="40000"/>
              <a:lumOff val="60000"/>
            </a:schemeClr>
          </a:solidFill>
        </p:spPr>
        <p:txBody>
          <a:bodyPr wrap="square" rtlCol="0">
            <a:spAutoFit/>
          </a:bodyPr>
          <a:lstStyle/>
          <a:p>
            <a:pPr algn="r"/>
            <a:r>
              <a:rPr lang="ar-SY" sz="3600" b="1" dirty="0" smtClean="0">
                <a:solidFill>
                  <a:srgbClr val="002060"/>
                </a:solidFill>
              </a:rPr>
              <a:t>أيها الأمير الصغير . لم أدرك ما أنت فيه من الكآبة الا شيئا فشيئا. لقد مضى عليك زمن طويل لم تكن فيه تسليتك سوى النظر الى منظر غروب الشمس</a:t>
            </a:r>
            <a:r>
              <a:rPr lang="ar-SY" dirty="0" smtClean="0"/>
              <a:t>.</a:t>
            </a:r>
            <a:endParaRPr lang="en-GB" dirty="0"/>
          </a:p>
        </p:txBody>
      </p:sp>
    </p:spTree>
  </p:cSld>
  <p:clrMapOvr>
    <a:masterClrMapping/>
  </p:clrMapOvr>
  <p:transition spd="slow">
    <p:strips dir="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16.jpg"/>
          <p:cNvPicPr>
            <a:picLocks noChangeAspect="1"/>
          </p:cNvPicPr>
          <p:nvPr/>
        </p:nvPicPr>
        <p:blipFill>
          <a:blip r:embed="rId2"/>
          <a:stretch>
            <a:fillRect/>
          </a:stretch>
        </p:blipFill>
        <p:spPr>
          <a:xfrm>
            <a:off x="1" y="0"/>
            <a:ext cx="6500825" cy="6857999"/>
          </a:xfrm>
          <a:prstGeom prst="rect">
            <a:avLst/>
          </a:prstGeom>
        </p:spPr>
      </p:pic>
      <p:sp>
        <p:nvSpPr>
          <p:cNvPr id="4" name="TextBox 3"/>
          <p:cNvSpPr txBox="1"/>
          <p:nvPr/>
        </p:nvSpPr>
        <p:spPr>
          <a:xfrm>
            <a:off x="6500826" y="0"/>
            <a:ext cx="2643174" cy="6986528"/>
          </a:xfrm>
          <a:prstGeom prst="rect">
            <a:avLst/>
          </a:prstGeom>
          <a:solidFill>
            <a:schemeClr val="accent1">
              <a:lumMod val="75000"/>
            </a:schemeClr>
          </a:solidFill>
        </p:spPr>
        <p:txBody>
          <a:bodyPr wrap="square" rtlCol="0">
            <a:spAutoFit/>
          </a:bodyPr>
          <a:lstStyle/>
          <a:p>
            <a:pPr algn="r" rtl="1"/>
            <a:r>
              <a:rPr lang="ar-SY" sz="3200" b="1" dirty="0" smtClean="0">
                <a:solidFill>
                  <a:schemeClr val="bg1"/>
                </a:solidFill>
              </a:rPr>
              <a:t>أني أحب كثيرا منظر غروب الشمس الا تصحبني لنرى الشمس حين غروبها؟ </a:t>
            </a:r>
          </a:p>
          <a:p>
            <a:pPr algn="r" rtl="1">
              <a:buFontTx/>
              <a:buChar char="-"/>
            </a:pPr>
            <a:r>
              <a:rPr lang="ar-SY" sz="3200" b="1" dirty="0" smtClean="0">
                <a:solidFill>
                  <a:schemeClr val="bg1"/>
                </a:solidFill>
              </a:rPr>
              <a:t>ولكن علينا أن ننتظر ... </a:t>
            </a:r>
          </a:p>
          <a:p>
            <a:pPr algn="r" rtl="1">
              <a:buFontTx/>
              <a:buChar char="-"/>
            </a:pPr>
            <a:r>
              <a:rPr lang="ar-SY" sz="3200" b="1" dirty="0" smtClean="0">
                <a:solidFill>
                  <a:schemeClr val="bg1"/>
                </a:solidFill>
              </a:rPr>
              <a:t>- ننتظر ماذا؟ </a:t>
            </a:r>
          </a:p>
          <a:p>
            <a:pPr algn="r" rtl="1"/>
            <a:r>
              <a:rPr lang="ar-SY" sz="3200" b="1" dirty="0" smtClean="0">
                <a:solidFill>
                  <a:schemeClr val="bg1"/>
                </a:solidFill>
              </a:rPr>
              <a:t> - ننتظر أن تصل الشمس للغروب.أحسب نفسي لا أزال في موطني ...فعلا</a:t>
            </a:r>
            <a:r>
              <a:rPr lang="ar-SY" sz="3200" dirty="0" smtClean="0">
                <a:solidFill>
                  <a:schemeClr val="accent6">
                    <a:lumMod val="60000"/>
                    <a:lumOff val="40000"/>
                  </a:schemeClr>
                </a:solidFill>
              </a:rPr>
              <a:t>..</a:t>
            </a:r>
            <a:endParaRPr lang="en-GB" sz="3200" dirty="0">
              <a:solidFill>
                <a:schemeClr val="accent6">
                  <a:lumMod val="60000"/>
                  <a:lumOff val="40000"/>
                </a:schemeClr>
              </a:solidFill>
            </a:endParaRPr>
          </a:p>
        </p:txBody>
      </p:sp>
      <p:sp>
        <p:nvSpPr>
          <p:cNvPr id="6" name="TextBox 5"/>
          <p:cNvSpPr txBox="1"/>
          <p:nvPr/>
        </p:nvSpPr>
        <p:spPr>
          <a:xfrm>
            <a:off x="7786710" y="6500834"/>
            <a:ext cx="184731" cy="369332"/>
          </a:xfrm>
          <a:prstGeom prst="rect">
            <a:avLst/>
          </a:prstGeom>
          <a:noFill/>
        </p:spPr>
        <p:txBody>
          <a:bodyPr wrap="none" rtlCol="0">
            <a:spAutoFit/>
          </a:bodyPr>
          <a:lstStyle/>
          <a:p>
            <a:endParaRPr lang="en-GB" dirty="0"/>
          </a:p>
        </p:txBody>
      </p:sp>
    </p:spTree>
  </p:cSld>
  <p:clrMapOvr>
    <a:masterClrMapping/>
  </p:clrMapOvr>
  <p:transition spd="slow">
    <p:strips/>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17.jpg"/>
          <p:cNvPicPr>
            <a:picLocks noChangeAspect="1"/>
          </p:cNvPicPr>
          <p:nvPr/>
        </p:nvPicPr>
        <p:blipFill>
          <a:blip r:embed="rId2"/>
          <a:stretch>
            <a:fillRect/>
          </a:stretch>
        </p:blipFill>
        <p:spPr>
          <a:xfrm>
            <a:off x="0" y="0"/>
            <a:ext cx="6286512" cy="6858000"/>
          </a:xfrm>
          <a:prstGeom prst="rect">
            <a:avLst/>
          </a:prstGeom>
        </p:spPr>
      </p:pic>
      <p:sp>
        <p:nvSpPr>
          <p:cNvPr id="4" name="TextBox 3"/>
          <p:cNvSpPr txBox="1"/>
          <p:nvPr/>
        </p:nvSpPr>
        <p:spPr>
          <a:xfrm>
            <a:off x="6286512" y="0"/>
            <a:ext cx="2857488" cy="6986528"/>
          </a:xfrm>
          <a:prstGeom prst="rect">
            <a:avLst/>
          </a:prstGeom>
          <a:solidFill>
            <a:schemeClr val="accent2">
              <a:lumMod val="40000"/>
              <a:lumOff val="60000"/>
            </a:schemeClr>
          </a:solidFill>
        </p:spPr>
        <p:txBody>
          <a:bodyPr wrap="square" rtlCol="0">
            <a:spAutoFit/>
          </a:bodyPr>
          <a:lstStyle/>
          <a:p>
            <a:pPr algn="r"/>
            <a:r>
              <a:rPr lang="ar-SY" sz="3200" b="1" dirty="0" smtClean="0">
                <a:solidFill>
                  <a:srgbClr val="C00000"/>
                </a:solidFill>
              </a:rPr>
              <a:t>لا يخفى على أحد أن الشمس عندما تغرب في فرنسا تكون الولايات المتحدة في منتصف الظهيرة فلو استطاع المرء أن ينتقل بدقيقة واحدة من الولايات المتحدة الى فرنسا يشهد فيها منظر غروب الشمس . ولكن لسؤ الحظ فان فرنسا بعيدة جدا عن الولايات المتحدة</a:t>
            </a:r>
            <a:r>
              <a:rPr lang="ar-SY" b="1" dirty="0" smtClean="0">
                <a:solidFill>
                  <a:srgbClr val="C00000"/>
                </a:solidFill>
              </a:rPr>
              <a:t>.</a:t>
            </a:r>
            <a:endParaRPr lang="en-GB" b="1" dirty="0">
              <a:solidFill>
                <a:srgbClr val="C00000"/>
              </a:solidFill>
            </a:endParaRPr>
          </a:p>
        </p:txBody>
      </p:sp>
    </p:spTree>
  </p:cSld>
  <p:clrMapOvr>
    <a:masterClrMapping/>
  </p:clrMapOvr>
  <p:transition spd="slow">
    <p:strips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80">
                                          <p:stCondLst>
                                            <p:cond delay="0"/>
                                          </p:stCondLst>
                                        </p:cTn>
                                        <p:tgtEl>
                                          <p:spTgt spid="4">
                                            <p:txEl>
                                              <p:pRg st="0" end="0"/>
                                            </p:txEl>
                                          </p:spTgt>
                                        </p:tgtEl>
                                      </p:cBhvr>
                                    </p:animEffect>
                                    <p:anim calcmode="lin" valueType="num">
                                      <p:cBhvr>
                                        <p:cTn id="8" dur="1822"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xEl>
                                              <p:pRg st="0" end="0"/>
                                            </p:txEl>
                                          </p:spTgt>
                                        </p:tgtEl>
                                      </p:cBhvr>
                                      <p:to x="100000" y="60000"/>
                                    </p:animScale>
                                    <p:animScale>
                                      <p:cBhvr>
                                        <p:cTn id="14" dur="166" decel="50000">
                                          <p:stCondLst>
                                            <p:cond delay="676"/>
                                          </p:stCondLst>
                                        </p:cTn>
                                        <p:tgtEl>
                                          <p:spTgt spid="4">
                                            <p:txEl>
                                              <p:pRg st="0" end="0"/>
                                            </p:txEl>
                                          </p:spTgt>
                                        </p:tgtEl>
                                      </p:cBhvr>
                                      <p:to x="100000" y="100000"/>
                                    </p:animScale>
                                    <p:animScale>
                                      <p:cBhvr>
                                        <p:cTn id="15" dur="26">
                                          <p:stCondLst>
                                            <p:cond delay="1312"/>
                                          </p:stCondLst>
                                        </p:cTn>
                                        <p:tgtEl>
                                          <p:spTgt spid="4">
                                            <p:txEl>
                                              <p:pRg st="0" end="0"/>
                                            </p:txEl>
                                          </p:spTgt>
                                        </p:tgtEl>
                                      </p:cBhvr>
                                      <p:to x="100000" y="80000"/>
                                    </p:animScale>
                                    <p:animScale>
                                      <p:cBhvr>
                                        <p:cTn id="16" dur="166" decel="50000">
                                          <p:stCondLst>
                                            <p:cond delay="1338"/>
                                          </p:stCondLst>
                                        </p:cTn>
                                        <p:tgtEl>
                                          <p:spTgt spid="4">
                                            <p:txEl>
                                              <p:pRg st="0" end="0"/>
                                            </p:txEl>
                                          </p:spTgt>
                                        </p:tgtEl>
                                      </p:cBhvr>
                                      <p:to x="100000" y="100000"/>
                                    </p:animScale>
                                    <p:animScale>
                                      <p:cBhvr>
                                        <p:cTn id="17" dur="26">
                                          <p:stCondLst>
                                            <p:cond delay="1642"/>
                                          </p:stCondLst>
                                        </p:cTn>
                                        <p:tgtEl>
                                          <p:spTgt spid="4">
                                            <p:txEl>
                                              <p:pRg st="0" end="0"/>
                                            </p:txEl>
                                          </p:spTgt>
                                        </p:tgtEl>
                                      </p:cBhvr>
                                      <p:to x="100000" y="90000"/>
                                    </p:animScale>
                                    <p:animScale>
                                      <p:cBhvr>
                                        <p:cTn id="18" dur="166" decel="50000">
                                          <p:stCondLst>
                                            <p:cond delay="1668"/>
                                          </p:stCondLst>
                                        </p:cTn>
                                        <p:tgtEl>
                                          <p:spTgt spid="4">
                                            <p:txEl>
                                              <p:pRg st="0" end="0"/>
                                            </p:txEl>
                                          </p:spTgt>
                                        </p:tgtEl>
                                      </p:cBhvr>
                                      <p:to x="100000" y="100000"/>
                                    </p:animScale>
                                    <p:animScale>
                                      <p:cBhvr>
                                        <p:cTn id="19" dur="26">
                                          <p:stCondLst>
                                            <p:cond delay="1808"/>
                                          </p:stCondLst>
                                        </p:cTn>
                                        <p:tgtEl>
                                          <p:spTgt spid="4">
                                            <p:txEl>
                                              <p:pRg st="0" end="0"/>
                                            </p:txEl>
                                          </p:spTgt>
                                        </p:tgtEl>
                                      </p:cBhvr>
                                      <p:to x="100000" y="95000"/>
                                    </p:animScale>
                                    <p:animScale>
                                      <p:cBhvr>
                                        <p:cTn id="20" dur="166" decel="50000">
                                          <p:stCondLst>
                                            <p:cond delay="1834"/>
                                          </p:stCondLst>
                                        </p:cTn>
                                        <p:tgtEl>
                                          <p:spTgt spid="4">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18.jpg"/>
          <p:cNvPicPr>
            <a:picLocks noChangeAspect="1"/>
          </p:cNvPicPr>
          <p:nvPr/>
        </p:nvPicPr>
        <p:blipFill>
          <a:blip r:embed="rId2"/>
          <a:stretch>
            <a:fillRect/>
          </a:stretch>
        </p:blipFill>
        <p:spPr>
          <a:xfrm>
            <a:off x="0" y="0"/>
            <a:ext cx="5643570" cy="6857999"/>
          </a:xfrm>
          <a:prstGeom prst="rect">
            <a:avLst/>
          </a:prstGeom>
        </p:spPr>
      </p:pic>
      <p:sp>
        <p:nvSpPr>
          <p:cNvPr id="4" name="TextBox 3"/>
          <p:cNvSpPr txBox="1"/>
          <p:nvPr/>
        </p:nvSpPr>
        <p:spPr>
          <a:xfrm>
            <a:off x="5643570" y="0"/>
            <a:ext cx="3500430" cy="6986528"/>
          </a:xfrm>
          <a:prstGeom prst="rect">
            <a:avLst/>
          </a:prstGeom>
          <a:solidFill>
            <a:schemeClr val="accent4">
              <a:lumMod val="75000"/>
            </a:schemeClr>
          </a:solidFill>
        </p:spPr>
        <p:txBody>
          <a:bodyPr wrap="square" rtlCol="0">
            <a:spAutoFit/>
          </a:bodyPr>
          <a:lstStyle/>
          <a:p>
            <a:pPr algn="r"/>
            <a:r>
              <a:rPr lang="ar-SY" sz="3200" b="1" dirty="0" smtClean="0">
                <a:solidFill>
                  <a:srgbClr val="FFFF00"/>
                </a:solidFill>
              </a:rPr>
              <a:t>أما على كوكبك الصغير فيكفي ان تجر كرسيك بضع خطوات فترى الشفق كلما رغبت في ذلك.</a:t>
            </a:r>
          </a:p>
          <a:p>
            <a:pPr algn="r" rtl="1">
              <a:buFontTx/>
              <a:buChar char="-"/>
            </a:pPr>
            <a:r>
              <a:rPr lang="ar-SY" sz="3200" b="1" dirty="0" smtClean="0">
                <a:solidFill>
                  <a:srgbClr val="FFFF00"/>
                </a:solidFill>
              </a:rPr>
              <a:t>رأيت يوما الشمس تغيب ثلاثا واربعين مرة </a:t>
            </a:r>
          </a:p>
          <a:p>
            <a:pPr algn="r" rtl="1">
              <a:buFontTx/>
              <a:buChar char="-"/>
            </a:pPr>
            <a:r>
              <a:rPr lang="ar-SY" sz="3200" b="1" dirty="0" smtClean="0">
                <a:solidFill>
                  <a:srgbClr val="FFFF00"/>
                </a:solidFill>
              </a:rPr>
              <a:t>- هل تعلم ... حينما يكون المرءشديد الكآبة ان يرى منظر الشمس عند الغروب</a:t>
            </a:r>
          </a:p>
          <a:p>
            <a:pPr algn="r" rtl="1">
              <a:buFontTx/>
              <a:buChar char="-"/>
            </a:pPr>
            <a:r>
              <a:rPr lang="ar-SY" sz="3200" b="1" dirty="0" smtClean="0">
                <a:solidFill>
                  <a:srgbClr val="FFFF00"/>
                </a:solidFill>
              </a:rPr>
              <a:t>- وهل كنت شديد الكآبة في ذلك اليوم عندما رأيت غروب الشمس 43 مرة</a:t>
            </a:r>
            <a:endParaRPr lang="en-GB" sz="3200" b="1" dirty="0">
              <a:solidFill>
                <a:srgbClr val="FFFF00"/>
              </a:solidFill>
            </a:endParaRPr>
          </a:p>
        </p:txBody>
      </p:sp>
    </p:spTree>
  </p:cSld>
  <p:clrMapOvr>
    <a:masterClrMapping/>
  </p:clrMapOvr>
  <p:transition spd="slow">
    <p:wheel spokes="8"/>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01.jpg"/>
          <p:cNvPicPr>
            <a:picLocks noChangeAspect="1"/>
          </p:cNvPicPr>
          <p:nvPr/>
        </p:nvPicPr>
        <p:blipFill>
          <a:blip r:embed="rId2"/>
          <a:stretch>
            <a:fillRect/>
          </a:stretch>
        </p:blipFill>
        <p:spPr>
          <a:xfrm>
            <a:off x="0" y="0"/>
            <a:ext cx="5929322" cy="6858000"/>
          </a:xfrm>
          <a:prstGeom prst="rect">
            <a:avLst/>
          </a:prstGeom>
        </p:spPr>
      </p:pic>
      <p:sp>
        <p:nvSpPr>
          <p:cNvPr id="5" name="TextBox 4"/>
          <p:cNvSpPr txBox="1"/>
          <p:nvPr/>
        </p:nvSpPr>
        <p:spPr>
          <a:xfrm>
            <a:off x="5929322" y="0"/>
            <a:ext cx="3214678" cy="6986528"/>
          </a:xfrm>
          <a:prstGeom prst="rect">
            <a:avLst/>
          </a:prstGeom>
          <a:solidFill>
            <a:schemeClr val="tx2">
              <a:lumMod val="20000"/>
              <a:lumOff val="80000"/>
            </a:schemeClr>
          </a:solidFill>
        </p:spPr>
        <p:txBody>
          <a:bodyPr wrap="square" rtlCol="0">
            <a:spAutoFit/>
          </a:bodyPr>
          <a:lstStyle/>
          <a:p>
            <a:pPr algn="r" rtl="1"/>
            <a:r>
              <a:rPr lang="ar-SY" sz="2800" b="1" dirty="0" smtClean="0">
                <a:solidFill>
                  <a:srgbClr val="002060"/>
                </a:solidFill>
              </a:rPr>
              <a:t>لقد عشت في السابق وحيدا دون أن أجد من أتحدث اليه حديثا صادقا حتى اليوم الذي تعطلت فيه طائرتي في الصحراء منذ ست سنوات , وكان الخلل في المحرك ولم يكن معي في الطائرة ميكانيكي ولا ركاب فتأهبت لمحاولة اصلاح العطل بنفسي على ما في اصلاحه من صعوبة فقد كان ذلك بالنسبة لي مسألة حياة أو موت ولم يكن لدي الا القليل من الماء يكفيني بصعوبة مدة ثمانية أيام</a:t>
            </a:r>
            <a:endParaRPr lang="en-GB" sz="2800" b="1" dirty="0">
              <a:solidFill>
                <a:srgbClr val="002060"/>
              </a:solidFill>
            </a:endParaRPr>
          </a:p>
        </p:txBody>
      </p:sp>
    </p:spTree>
  </p:cSld>
  <p:clrMapOvr>
    <a:masterClrMapping/>
  </p:clrMapOvr>
  <p:transition spd="slow">
    <p:pull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19.jpg"/>
          <p:cNvPicPr>
            <a:picLocks noChangeAspect="1"/>
          </p:cNvPicPr>
          <p:nvPr/>
        </p:nvPicPr>
        <p:blipFill>
          <a:blip r:embed="rId2"/>
          <a:stretch>
            <a:fillRect/>
          </a:stretch>
        </p:blipFill>
        <p:spPr>
          <a:xfrm>
            <a:off x="0" y="0"/>
            <a:ext cx="9144000" cy="5357826"/>
          </a:xfrm>
          <a:prstGeom prst="rect">
            <a:avLst/>
          </a:prstGeom>
        </p:spPr>
      </p:pic>
      <p:sp>
        <p:nvSpPr>
          <p:cNvPr id="4" name="TextBox 3"/>
          <p:cNvSpPr txBox="1"/>
          <p:nvPr/>
        </p:nvSpPr>
        <p:spPr>
          <a:xfrm>
            <a:off x="0" y="5357826"/>
            <a:ext cx="9144000" cy="1569660"/>
          </a:xfrm>
          <a:prstGeom prst="rect">
            <a:avLst/>
          </a:prstGeom>
          <a:solidFill>
            <a:schemeClr val="accent2">
              <a:lumMod val="50000"/>
            </a:schemeClr>
          </a:solidFill>
        </p:spPr>
        <p:txBody>
          <a:bodyPr wrap="square" rtlCol="0">
            <a:spAutoFit/>
          </a:bodyPr>
          <a:lstStyle/>
          <a:p>
            <a:pPr algn="r"/>
            <a:r>
              <a:rPr lang="ar-SY" sz="3200" b="1" dirty="0" smtClean="0">
                <a:solidFill>
                  <a:schemeClr val="bg1"/>
                </a:solidFill>
              </a:rPr>
              <a:t>في اليوم الخامس كنت منهمكا في محاولة فك برغي من المحرك استعصى علي فكه . خشيت أن يطول الزمن قبل التمكن من اصلاح الخلل لا سيما وان ماء الشرب أخذ في النفاد...</a:t>
            </a:r>
            <a:endParaRPr lang="en-GB" sz="3200" b="1" dirty="0">
              <a:solidFill>
                <a:schemeClr val="bg1"/>
              </a:solidFill>
            </a:endParaRPr>
          </a:p>
        </p:txBody>
      </p:sp>
    </p:spTree>
  </p:cSld>
  <p:clrMapOvr>
    <a:masterClrMapping/>
  </p:clrMapOvr>
  <p:transition spd="slow">
    <p:whee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20.jpg"/>
          <p:cNvPicPr>
            <a:picLocks noChangeAspect="1"/>
          </p:cNvPicPr>
          <p:nvPr/>
        </p:nvPicPr>
        <p:blipFill>
          <a:blip r:embed="rId2"/>
          <a:stretch>
            <a:fillRect/>
          </a:stretch>
        </p:blipFill>
        <p:spPr>
          <a:xfrm>
            <a:off x="1" y="0"/>
            <a:ext cx="5643569" cy="6858000"/>
          </a:xfrm>
          <a:prstGeom prst="rect">
            <a:avLst/>
          </a:prstGeom>
        </p:spPr>
      </p:pic>
      <p:sp>
        <p:nvSpPr>
          <p:cNvPr id="4" name="TextBox 3"/>
          <p:cNvSpPr txBox="1"/>
          <p:nvPr/>
        </p:nvSpPr>
        <p:spPr>
          <a:xfrm>
            <a:off x="5643570" y="0"/>
            <a:ext cx="3500430" cy="6858000"/>
          </a:xfrm>
          <a:prstGeom prst="rect">
            <a:avLst/>
          </a:prstGeom>
          <a:solidFill>
            <a:schemeClr val="accent6">
              <a:lumMod val="20000"/>
              <a:lumOff val="80000"/>
            </a:schemeClr>
          </a:solidFill>
        </p:spPr>
        <p:txBody>
          <a:bodyPr wrap="square" rtlCol="0">
            <a:spAutoFit/>
          </a:bodyPr>
          <a:lstStyle/>
          <a:p>
            <a:pPr algn="r"/>
            <a:r>
              <a:rPr lang="ar-SY" sz="3600" b="1" dirty="0" smtClean="0"/>
              <a:t>هل يأكل الخروف الصغير الشجرات </a:t>
            </a:r>
          </a:p>
          <a:p>
            <a:pPr algn="r" rtl="1"/>
            <a:r>
              <a:rPr lang="ar-SY" sz="3600" b="1" dirty="0" smtClean="0"/>
              <a:t>الصغيرة ؟ نعم...</a:t>
            </a:r>
          </a:p>
          <a:p>
            <a:pPr algn="r">
              <a:buFontTx/>
              <a:buChar char="-"/>
            </a:pPr>
            <a:r>
              <a:rPr lang="ar-SY" sz="3600" b="1" dirty="0" smtClean="0"/>
              <a:t>وهل يأكل الأزهار؟ ان الخروف يأكل كل شيئ </a:t>
            </a:r>
            <a:endParaRPr lang="en-US" sz="3600" b="1" dirty="0" smtClean="0"/>
          </a:p>
          <a:p>
            <a:pPr algn="r">
              <a:buFontTx/>
              <a:buChar char="-"/>
            </a:pPr>
            <a:r>
              <a:rPr lang="ar-SY" sz="3600" b="1" dirty="0" smtClean="0"/>
              <a:t>يجده في طريقه</a:t>
            </a:r>
          </a:p>
          <a:p>
            <a:pPr algn="r">
              <a:buFontTx/>
              <a:buChar char="-"/>
            </a:pPr>
            <a:r>
              <a:rPr lang="ar-SY" sz="3600" b="1" dirty="0" smtClean="0"/>
              <a:t>وهل يأكل الأزهار ذات الأشواك</a:t>
            </a:r>
          </a:p>
          <a:p>
            <a:pPr algn="r">
              <a:buFontTx/>
              <a:buChar char="-"/>
            </a:pPr>
            <a:r>
              <a:rPr lang="ar-SY" sz="3600" b="1" dirty="0" smtClean="0"/>
              <a:t>وما نفع الأشواك </a:t>
            </a:r>
            <a:endParaRPr lang="en-US" sz="3600" b="1" dirty="0" smtClean="0"/>
          </a:p>
          <a:p>
            <a:pPr algn="r">
              <a:buFontTx/>
              <a:buChar char="-"/>
            </a:pPr>
            <a:endParaRPr lang="en-US" sz="3600" b="1" dirty="0" smtClean="0"/>
          </a:p>
          <a:p>
            <a:pPr algn="r">
              <a:buFontTx/>
              <a:buChar char="-"/>
            </a:pPr>
            <a:r>
              <a:rPr lang="ar-SY" sz="3600" b="1" dirty="0" smtClean="0"/>
              <a:t>اذن؟</a:t>
            </a:r>
          </a:p>
          <a:p>
            <a:pPr algn="r">
              <a:buFontTx/>
              <a:buChar char="-"/>
            </a:pPr>
            <a:r>
              <a:rPr lang="ar-SY" sz="3600" b="1" dirty="0" smtClean="0"/>
              <a:t>الأشواك ما نفعها ؟...</a:t>
            </a:r>
            <a:endParaRPr lang="en-GB" sz="3600" b="1" dirty="0"/>
          </a:p>
        </p:txBody>
      </p:sp>
    </p:spTree>
  </p:cSld>
  <p:clrMapOvr>
    <a:masterClrMapping/>
  </p:clrMapOvr>
  <p:transition spd="slow">
    <p:circl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21.jpg"/>
          <p:cNvPicPr>
            <a:picLocks noChangeAspect="1"/>
          </p:cNvPicPr>
          <p:nvPr/>
        </p:nvPicPr>
        <p:blipFill>
          <a:blip r:embed="rId2"/>
          <a:stretch>
            <a:fillRect/>
          </a:stretch>
        </p:blipFill>
        <p:spPr>
          <a:xfrm>
            <a:off x="0" y="0"/>
            <a:ext cx="5857884" cy="6858000"/>
          </a:xfrm>
          <a:prstGeom prst="rect">
            <a:avLst/>
          </a:prstGeom>
        </p:spPr>
      </p:pic>
      <p:sp>
        <p:nvSpPr>
          <p:cNvPr id="4" name="TextBox 3"/>
          <p:cNvSpPr txBox="1"/>
          <p:nvPr/>
        </p:nvSpPr>
        <p:spPr>
          <a:xfrm>
            <a:off x="5857884" y="0"/>
            <a:ext cx="3286116" cy="6858000"/>
          </a:xfrm>
          <a:prstGeom prst="rect">
            <a:avLst/>
          </a:prstGeom>
          <a:solidFill>
            <a:schemeClr val="accent3">
              <a:lumMod val="60000"/>
              <a:lumOff val="40000"/>
            </a:schemeClr>
          </a:solidFill>
        </p:spPr>
        <p:txBody>
          <a:bodyPr wrap="square" rtlCol="0">
            <a:spAutoFit/>
          </a:bodyPr>
          <a:lstStyle/>
          <a:p>
            <a:pPr algn="r" rtl="1"/>
            <a:r>
              <a:rPr lang="ar-SY" sz="3600" b="1" dirty="0" smtClean="0">
                <a:solidFill>
                  <a:srgbClr val="C00000"/>
                </a:solidFill>
              </a:rPr>
              <a:t>الأشواك لا تفيد في شيئ انها مظهر من مظاهر سؤ الخلق عند الأزهار.اني لا اصدقك فالأزهار ضعيفة البنية وسازجة الطباع تعمل على طمأنة نفسها بقدر استطاعتها فتظن نفسها مخيفة ومرعبة اذا تسلحت بالأشواك.</a:t>
            </a:r>
            <a:endParaRPr lang="en-GB" sz="3600" b="1" dirty="0">
              <a:solidFill>
                <a:srgbClr val="C00000"/>
              </a:solidFill>
            </a:endParaRPr>
          </a:p>
        </p:txBody>
      </p:sp>
    </p:spTree>
  </p:cSld>
  <p:clrMapOvr>
    <a:masterClrMapping/>
  </p:clrMapOvr>
  <p:transition spd="slow">
    <p:plus/>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22.jpg"/>
          <p:cNvPicPr>
            <a:picLocks noChangeAspect="1"/>
          </p:cNvPicPr>
          <p:nvPr/>
        </p:nvPicPr>
        <p:blipFill>
          <a:blip r:embed="rId2"/>
          <a:stretch>
            <a:fillRect/>
          </a:stretch>
        </p:blipFill>
        <p:spPr>
          <a:xfrm>
            <a:off x="0" y="0"/>
            <a:ext cx="6429388" cy="6858000"/>
          </a:xfrm>
          <a:prstGeom prst="rect">
            <a:avLst/>
          </a:prstGeom>
        </p:spPr>
      </p:pic>
      <p:sp>
        <p:nvSpPr>
          <p:cNvPr id="5" name="TextBox 4"/>
          <p:cNvSpPr txBox="1"/>
          <p:nvPr/>
        </p:nvSpPr>
        <p:spPr>
          <a:xfrm>
            <a:off x="6429388" y="0"/>
            <a:ext cx="2714612" cy="6986528"/>
          </a:xfrm>
          <a:prstGeom prst="rect">
            <a:avLst/>
          </a:prstGeom>
          <a:solidFill>
            <a:schemeClr val="accent4">
              <a:lumMod val="40000"/>
              <a:lumOff val="60000"/>
            </a:schemeClr>
          </a:solidFill>
        </p:spPr>
        <p:txBody>
          <a:bodyPr wrap="square" rtlCol="0">
            <a:spAutoFit/>
          </a:bodyPr>
          <a:lstStyle/>
          <a:p>
            <a:pPr algn="r"/>
            <a:r>
              <a:rPr lang="ar-SY" sz="3200" b="1" dirty="0" smtClean="0">
                <a:solidFill>
                  <a:srgbClr val="7030A0"/>
                </a:solidFill>
              </a:rPr>
              <a:t>أتظن أن الأزهار....</a:t>
            </a:r>
          </a:p>
          <a:p>
            <a:pPr algn="r"/>
            <a:r>
              <a:rPr lang="ar-SY" sz="3200" b="1" dirty="0" smtClean="0">
                <a:solidFill>
                  <a:srgbClr val="7030A0"/>
                </a:solidFill>
              </a:rPr>
              <a:t>لا... لا...   لا أظن شيئا لقد أجبتك جوابا كيفما اتفق فأنا أهتم بأمور جدية </a:t>
            </a:r>
          </a:p>
          <a:p>
            <a:pPr algn="r"/>
            <a:r>
              <a:rPr lang="ar-SY" sz="3200" b="1" dirty="0" smtClean="0">
                <a:solidFill>
                  <a:srgbClr val="7030A0"/>
                </a:solidFill>
              </a:rPr>
              <a:t>بأمور جدية؟</a:t>
            </a:r>
          </a:p>
          <a:p>
            <a:pPr algn="r"/>
            <a:r>
              <a:rPr lang="ar-SY" sz="3200" b="1" dirty="0" smtClean="0">
                <a:solidFill>
                  <a:srgbClr val="7030A0"/>
                </a:solidFill>
              </a:rPr>
              <a:t>نعم </a:t>
            </a:r>
          </a:p>
          <a:p>
            <a:pPr algn="r" rtl="1"/>
            <a:r>
              <a:rPr lang="ar-SY" sz="3200" b="1" dirty="0" smtClean="0">
                <a:solidFill>
                  <a:srgbClr val="7030A0"/>
                </a:solidFill>
              </a:rPr>
              <a:t> انك تتكلم كما يفعل كبار الأشخاص... كما أنك لا تميز بين الأشياء.. بل تخلط بينها جميعا</a:t>
            </a:r>
            <a:endParaRPr lang="en-GB" sz="3200" b="1" dirty="0">
              <a:solidFill>
                <a:srgbClr val="7030A0"/>
              </a:solidFill>
            </a:endParaRPr>
          </a:p>
        </p:txBody>
      </p:sp>
    </p:spTree>
  </p:cSld>
  <p:clrMapOvr>
    <a:masterClrMapping/>
  </p:clrMapOvr>
  <p:transition spd="slow">
    <p:diamon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23.jpg"/>
          <p:cNvPicPr>
            <a:picLocks noChangeAspect="1"/>
          </p:cNvPicPr>
          <p:nvPr/>
        </p:nvPicPr>
        <p:blipFill>
          <a:blip r:embed="rId2"/>
          <a:stretch>
            <a:fillRect/>
          </a:stretch>
        </p:blipFill>
        <p:spPr>
          <a:xfrm>
            <a:off x="1" y="0"/>
            <a:ext cx="5857883" cy="6858000"/>
          </a:xfrm>
          <a:prstGeom prst="rect">
            <a:avLst/>
          </a:prstGeom>
        </p:spPr>
      </p:pic>
      <p:sp>
        <p:nvSpPr>
          <p:cNvPr id="4" name="TextBox 3"/>
          <p:cNvSpPr txBox="1"/>
          <p:nvPr/>
        </p:nvSpPr>
        <p:spPr>
          <a:xfrm>
            <a:off x="5643570" y="0"/>
            <a:ext cx="3500430" cy="6986528"/>
          </a:xfrm>
          <a:prstGeom prst="rect">
            <a:avLst/>
          </a:prstGeom>
          <a:solidFill>
            <a:srgbClr val="7030A0"/>
          </a:solidFill>
        </p:spPr>
        <p:txBody>
          <a:bodyPr wrap="square" rtlCol="0">
            <a:spAutoFit/>
          </a:bodyPr>
          <a:lstStyle/>
          <a:p>
            <a:pPr algn="r"/>
            <a:r>
              <a:rPr lang="ar-SY" sz="3200" b="1" dirty="0" smtClean="0">
                <a:solidFill>
                  <a:srgbClr val="FFFF00"/>
                </a:solidFill>
              </a:rPr>
              <a:t>أعرف كوكبا يقطنه رجل قرمزي لم يستنشق في حياته عبير زهرة ولم ينظر الى نجمة في السماء ولا أحب احدا. بل كان منهمكا طيلة حياته في جمع الأرقام وكان يردد طوال يومه كما قلت أنت </a:t>
            </a:r>
          </a:p>
          <a:p>
            <a:pPr algn="r"/>
            <a:r>
              <a:rPr lang="ar-SY" sz="3200" b="1" dirty="0" smtClean="0">
                <a:solidFill>
                  <a:srgbClr val="FFFF00"/>
                </a:solidFill>
              </a:rPr>
              <a:t>أنا رجل جدي رصين . أنا رجل جدي رصين . وكان ينتفخ كبرياء . لكنه لم يكن رجلا بل فطرا </a:t>
            </a:r>
          </a:p>
          <a:p>
            <a:pPr algn="r" rtl="1"/>
            <a:r>
              <a:rPr lang="ar-SY" sz="3200" b="1" dirty="0" smtClean="0">
                <a:solidFill>
                  <a:srgbClr val="FFFF00"/>
                </a:solidFill>
              </a:rPr>
              <a:t>ماذا ؟ فطرا ...</a:t>
            </a:r>
            <a:endParaRPr lang="en-GB" sz="3200" b="1" dirty="0">
              <a:solidFill>
                <a:srgbClr val="FFFF00"/>
              </a:solidFill>
            </a:endParaRPr>
          </a:p>
        </p:txBody>
      </p:sp>
    </p:spTree>
  </p:cSld>
  <p:clrMapOvr>
    <a:masterClrMapping/>
  </p:clrMapOvr>
  <p:transition spd="slow">
    <p:newsflash/>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24.jpg"/>
          <p:cNvPicPr>
            <a:picLocks noChangeAspect="1"/>
          </p:cNvPicPr>
          <p:nvPr/>
        </p:nvPicPr>
        <p:blipFill>
          <a:blip r:embed="rId2"/>
          <a:stretch>
            <a:fillRect/>
          </a:stretch>
        </p:blipFill>
        <p:spPr>
          <a:xfrm>
            <a:off x="1" y="0"/>
            <a:ext cx="5500693" cy="6858000"/>
          </a:xfrm>
          <a:prstGeom prst="rect">
            <a:avLst/>
          </a:prstGeom>
        </p:spPr>
      </p:pic>
      <p:sp>
        <p:nvSpPr>
          <p:cNvPr id="4" name="TextBox 3"/>
          <p:cNvSpPr txBox="1"/>
          <p:nvPr/>
        </p:nvSpPr>
        <p:spPr>
          <a:xfrm>
            <a:off x="5500694" y="0"/>
            <a:ext cx="3643306" cy="6986528"/>
          </a:xfrm>
          <a:prstGeom prst="rect">
            <a:avLst/>
          </a:prstGeom>
          <a:solidFill>
            <a:schemeClr val="accent2">
              <a:lumMod val="20000"/>
              <a:lumOff val="80000"/>
            </a:schemeClr>
          </a:solidFill>
        </p:spPr>
        <p:txBody>
          <a:bodyPr wrap="square" rtlCol="0">
            <a:spAutoFit/>
          </a:bodyPr>
          <a:lstStyle/>
          <a:p>
            <a:pPr algn="r"/>
            <a:r>
              <a:rPr lang="ar-SY" sz="2800" b="1" dirty="0" smtClean="0">
                <a:solidFill>
                  <a:srgbClr val="C00000"/>
                </a:solidFill>
              </a:rPr>
              <a:t>منذ ملايين السنين والزهور تصنع أشواكا ومنذ ملايين السنين والخراف تأكل الأزهار بالرغم من وجود الأشواك . أفلا ترى أنه من الجد أن نسعى لفهم السبب الذي من أجله تعاني تلك الأزهار لكي تصنع أشواكا لها لا تفيدها في شئ؟ </a:t>
            </a:r>
          </a:p>
          <a:p>
            <a:pPr algn="r"/>
            <a:r>
              <a:rPr lang="ar-SY" sz="2800" b="1" dirty="0" smtClean="0">
                <a:solidFill>
                  <a:srgbClr val="C00000"/>
                </a:solidFill>
              </a:rPr>
              <a:t>أليس هنالك من شأن للحرب القائمة بين الخرفان والزهور ؟</a:t>
            </a:r>
          </a:p>
          <a:p>
            <a:pPr algn="r" rtl="1"/>
            <a:r>
              <a:rPr lang="ar-SY" sz="2800" b="1" dirty="0" smtClean="0">
                <a:solidFill>
                  <a:srgbClr val="C00000"/>
                </a:solidFill>
              </a:rPr>
              <a:t> أليست أكثر جدية وأشد أهمية من عمليات الجمع التي يقوم بها ذلك الرجل الضخم القرمزي؟</a:t>
            </a:r>
            <a:endParaRPr lang="en-GB" sz="2800" b="1" dirty="0">
              <a:solidFill>
                <a:srgbClr val="C00000"/>
              </a:solidFill>
            </a:endParaRPr>
          </a:p>
        </p:txBody>
      </p:sp>
    </p:spTree>
  </p:cSld>
  <p:clrMapOvr>
    <a:masterClrMapping/>
  </p:clrMapOvr>
  <p:transition spd="slow">
    <p:comb/>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25.jpg"/>
          <p:cNvPicPr>
            <a:picLocks noChangeAspect="1"/>
          </p:cNvPicPr>
          <p:nvPr/>
        </p:nvPicPr>
        <p:blipFill>
          <a:blip r:embed="rId2"/>
          <a:stretch>
            <a:fillRect/>
          </a:stretch>
        </p:blipFill>
        <p:spPr>
          <a:xfrm>
            <a:off x="1" y="0"/>
            <a:ext cx="6215073" cy="6857999"/>
          </a:xfrm>
          <a:prstGeom prst="rect">
            <a:avLst/>
          </a:prstGeom>
        </p:spPr>
      </p:pic>
      <p:sp>
        <p:nvSpPr>
          <p:cNvPr id="4" name="TextBox 3"/>
          <p:cNvSpPr txBox="1"/>
          <p:nvPr/>
        </p:nvSpPr>
        <p:spPr>
          <a:xfrm>
            <a:off x="6215074" y="0"/>
            <a:ext cx="2928926" cy="6986528"/>
          </a:xfrm>
          <a:prstGeom prst="rect">
            <a:avLst/>
          </a:prstGeom>
          <a:solidFill>
            <a:schemeClr val="accent2">
              <a:lumMod val="40000"/>
              <a:lumOff val="60000"/>
            </a:schemeClr>
          </a:solidFill>
        </p:spPr>
        <p:txBody>
          <a:bodyPr wrap="square" rtlCol="0">
            <a:spAutoFit/>
          </a:bodyPr>
          <a:lstStyle/>
          <a:p>
            <a:pPr algn="r"/>
            <a:r>
              <a:rPr lang="ar-SY" sz="3200" b="1" dirty="0" smtClean="0">
                <a:solidFill>
                  <a:srgbClr val="C00000"/>
                </a:solidFill>
              </a:rPr>
              <a:t>فلو أنني أعرف زهرة فريدة لا مثيل لها في العالم. وكانت هذه الزهرة على كوكبي وأعلم أن خروفا صغيرا يستطيع أن يقضي عليها ويبيدها صبيحة أحد الأيام بقضمة واحدة منه هكذا دون أن يدرك سؤ فعلته. أما تكون هذه المسألة على جانب من الأهمية ؟</a:t>
            </a:r>
            <a:endParaRPr lang="en-GB" sz="3200" b="1" dirty="0">
              <a:solidFill>
                <a:srgbClr val="C00000"/>
              </a:solidFill>
            </a:endParaRPr>
          </a:p>
        </p:txBody>
      </p:sp>
    </p:spTree>
  </p:cSld>
  <p:clrMapOvr>
    <a:masterClrMapping/>
  </p:clrMapOvr>
  <p:transition spd="slow">
    <p:checker dir="ver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26.jpg"/>
          <p:cNvPicPr>
            <a:picLocks noChangeAspect="1"/>
          </p:cNvPicPr>
          <p:nvPr/>
        </p:nvPicPr>
        <p:blipFill>
          <a:blip r:embed="rId2"/>
          <a:stretch>
            <a:fillRect/>
          </a:stretch>
        </p:blipFill>
        <p:spPr>
          <a:xfrm>
            <a:off x="0" y="0"/>
            <a:ext cx="9144000" cy="6858000"/>
          </a:xfrm>
          <a:prstGeom prst="rect">
            <a:avLst/>
          </a:prstGeom>
        </p:spPr>
      </p:pic>
      <p:sp>
        <p:nvSpPr>
          <p:cNvPr id="4" name="TextBox 3"/>
          <p:cNvSpPr txBox="1"/>
          <p:nvPr/>
        </p:nvSpPr>
        <p:spPr>
          <a:xfrm>
            <a:off x="9429784" y="3929066"/>
            <a:ext cx="2786050" cy="307777"/>
          </a:xfrm>
          <a:prstGeom prst="rect">
            <a:avLst/>
          </a:prstGeom>
          <a:solidFill>
            <a:schemeClr val="bg1"/>
          </a:solidFill>
        </p:spPr>
        <p:txBody>
          <a:bodyPr wrap="square" rtlCol="0">
            <a:spAutoFit/>
          </a:bodyPr>
          <a:lstStyle/>
          <a:p>
            <a:pPr algn="r" rtl="1"/>
            <a:endParaRPr lang="en-GB" sz="1400" dirty="0">
              <a:solidFill>
                <a:srgbClr val="7030A0"/>
              </a:solidFill>
            </a:endParaRPr>
          </a:p>
        </p:txBody>
      </p:sp>
      <p:sp>
        <p:nvSpPr>
          <p:cNvPr id="6" name="Rectangle 5"/>
          <p:cNvSpPr/>
          <p:nvPr/>
        </p:nvSpPr>
        <p:spPr>
          <a:xfrm>
            <a:off x="0" y="0"/>
            <a:ext cx="9144000" cy="6001643"/>
          </a:xfrm>
          <a:prstGeom prst="rect">
            <a:avLst/>
          </a:prstGeom>
        </p:spPr>
        <p:txBody>
          <a:bodyPr wrap="square">
            <a:spAutoFit/>
          </a:bodyPr>
          <a:lstStyle/>
          <a:p>
            <a:pPr algn="r" rtl="1"/>
            <a:r>
              <a:rPr lang="ar-SY" sz="4800" b="1" dirty="0" smtClean="0">
                <a:solidFill>
                  <a:srgbClr val="002060"/>
                </a:solidFill>
              </a:rPr>
              <a:t>اذا أحب امرؤ زهرة لا يوجد من نوعها الا هي فقط في تلك الملايين من النجوم فان ذلك يكفي لكي يكون سعيدا فعندما ينظر الى تلك النجوم يقول في نفسه أن زهرتي هناك في  أحد هذه الكواكب اما اذا أكل الخروف الزهرة فان تلك النجوم المتلألئة تنطفئ فجأة في ناظريه وتصبح وكأنها لم تكن موجودة .الا ترى في هذا أمرا خطيرا.  </a:t>
            </a:r>
            <a:endParaRPr lang="en-GB" sz="4800" b="1" dirty="0">
              <a:solidFill>
                <a:srgbClr val="002060"/>
              </a:solidFill>
            </a:endParaRPr>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0" fill="hold"/>
                                        <p:tgtEl>
                                          <p:spTgt spid="6">
                                            <p:txEl>
                                              <p:pRg st="0" end="0"/>
                                            </p:txEl>
                                          </p:spTgt>
                                        </p:tgtEl>
                                        <p:attrNameLst>
                                          <p:attrName>ppt_w</p:attrName>
                                        </p:attrNameLst>
                                      </p:cBhvr>
                                      <p:tavLst>
                                        <p:tav tm="0">
                                          <p:val>
                                            <p:strVal val="#ppt_w*0.70"/>
                                          </p:val>
                                        </p:tav>
                                        <p:tav tm="100000">
                                          <p:val>
                                            <p:strVal val="#ppt_w"/>
                                          </p:val>
                                        </p:tav>
                                      </p:tavLst>
                                    </p:anim>
                                    <p:anim calcmode="lin" valueType="num">
                                      <p:cBhvr>
                                        <p:cTn id="8" dur="5000" fill="hold"/>
                                        <p:tgtEl>
                                          <p:spTgt spid="6">
                                            <p:txEl>
                                              <p:pRg st="0" end="0"/>
                                            </p:txEl>
                                          </p:spTgt>
                                        </p:tgtEl>
                                        <p:attrNameLst>
                                          <p:attrName>ppt_h</p:attrName>
                                        </p:attrNameLst>
                                      </p:cBhvr>
                                      <p:tavLst>
                                        <p:tav tm="0">
                                          <p:val>
                                            <p:strVal val="#ppt_h"/>
                                          </p:val>
                                        </p:tav>
                                        <p:tav tm="100000">
                                          <p:val>
                                            <p:strVal val="#ppt_h"/>
                                          </p:val>
                                        </p:tav>
                                      </p:tavLst>
                                    </p:anim>
                                    <p:animEffect transition="in" filter="fade">
                                      <p:cBhvr>
                                        <p:cTn id="9" dur="5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27.jpg"/>
          <p:cNvPicPr>
            <a:picLocks noChangeAspect="1"/>
          </p:cNvPicPr>
          <p:nvPr/>
        </p:nvPicPr>
        <p:blipFill>
          <a:blip r:embed="rId2"/>
          <a:stretch>
            <a:fillRect/>
          </a:stretch>
        </p:blipFill>
        <p:spPr>
          <a:xfrm>
            <a:off x="1" y="0"/>
            <a:ext cx="7000891" cy="6858000"/>
          </a:xfrm>
          <a:prstGeom prst="rect">
            <a:avLst/>
          </a:prstGeom>
        </p:spPr>
      </p:pic>
      <p:sp>
        <p:nvSpPr>
          <p:cNvPr id="4" name="TextBox 3"/>
          <p:cNvSpPr txBox="1"/>
          <p:nvPr/>
        </p:nvSpPr>
        <p:spPr>
          <a:xfrm>
            <a:off x="6929454" y="0"/>
            <a:ext cx="2214546" cy="6986528"/>
          </a:xfrm>
          <a:prstGeom prst="rect">
            <a:avLst/>
          </a:prstGeom>
          <a:solidFill>
            <a:srgbClr val="002060"/>
          </a:solidFill>
        </p:spPr>
        <p:txBody>
          <a:bodyPr wrap="square" rtlCol="0">
            <a:spAutoFit/>
          </a:bodyPr>
          <a:lstStyle/>
          <a:p>
            <a:pPr algn="r" rtl="1"/>
            <a:r>
              <a:rPr lang="ar-SY" sz="2800" b="1" dirty="0" smtClean="0">
                <a:solidFill>
                  <a:schemeClr val="accent6">
                    <a:lumMod val="60000"/>
                    <a:lumOff val="40000"/>
                  </a:schemeClr>
                </a:solidFill>
              </a:rPr>
              <a:t>كان الليل قد خيم علينا وتركت جانبا الأدوات التي كنت أستعملها. ونظرت الى المطرقة والبرغي نظرة استخفاف واحتقار وهان علي العطش والموت. </a:t>
            </a:r>
            <a:endParaRPr lang="en-US" sz="2800" b="1" dirty="0" smtClean="0">
              <a:solidFill>
                <a:schemeClr val="accent6">
                  <a:lumMod val="60000"/>
                  <a:lumOff val="40000"/>
                </a:schemeClr>
              </a:solidFill>
            </a:endParaRPr>
          </a:p>
          <a:p>
            <a:pPr algn="r" rtl="1"/>
            <a:endParaRPr lang="en-US" sz="2800" b="1" dirty="0" smtClean="0">
              <a:solidFill>
                <a:schemeClr val="accent6">
                  <a:lumMod val="60000"/>
                  <a:lumOff val="40000"/>
                </a:schemeClr>
              </a:solidFill>
            </a:endParaRPr>
          </a:p>
          <a:p>
            <a:pPr algn="r" rtl="1"/>
            <a:r>
              <a:rPr lang="ar-SY" sz="2800" b="1" dirty="0" smtClean="0">
                <a:solidFill>
                  <a:schemeClr val="accent6">
                    <a:lumMod val="60000"/>
                    <a:lumOff val="40000"/>
                  </a:schemeClr>
                </a:solidFill>
              </a:rPr>
              <a:t>فعلى هذا النجم على الأرض كوكبي أنا أمير صغير علي أن أعزيه وأواسيه</a:t>
            </a:r>
            <a:r>
              <a:rPr lang="ar-SY" sz="2800" dirty="0" smtClean="0">
                <a:solidFill>
                  <a:srgbClr val="002060"/>
                </a:solidFill>
              </a:rPr>
              <a:t>.</a:t>
            </a:r>
            <a:endParaRPr lang="en-GB" sz="2800" dirty="0">
              <a:solidFill>
                <a:srgbClr val="002060"/>
              </a:solidFill>
            </a:endParaRPr>
          </a:p>
        </p:txBody>
      </p:sp>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3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dissolve">
                                      <p:cBhvr>
                                        <p:cTn id="12" dur="3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28.jpg"/>
          <p:cNvPicPr>
            <a:picLocks noChangeAspect="1"/>
          </p:cNvPicPr>
          <p:nvPr/>
        </p:nvPicPr>
        <p:blipFill>
          <a:blip r:embed="rId2"/>
          <a:stretch>
            <a:fillRect/>
          </a:stretch>
        </p:blipFill>
        <p:spPr>
          <a:xfrm>
            <a:off x="1" y="0"/>
            <a:ext cx="6929453" cy="6858000"/>
          </a:xfrm>
          <a:prstGeom prst="rect">
            <a:avLst/>
          </a:prstGeom>
        </p:spPr>
      </p:pic>
      <p:sp>
        <p:nvSpPr>
          <p:cNvPr id="5" name="TextBox 4"/>
          <p:cNvSpPr txBox="1"/>
          <p:nvPr/>
        </p:nvSpPr>
        <p:spPr>
          <a:xfrm>
            <a:off x="6929454" y="0"/>
            <a:ext cx="2214546" cy="6986528"/>
          </a:xfrm>
          <a:prstGeom prst="rect">
            <a:avLst/>
          </a:prstGeom>
          <a:solidFill>
            <a:schemeClr val="accent2">
              <a:lumMod val="40000"/>
              <a:lumOff val="60000"/>
            </a:schemeClr>
          </a:solidFill>
        </p:spPr>
        <p:txBody>
          <a:bodyPr wrap="square" rtlCol="0">
            <a:spAutoFit/>
          </a:bodyPr>
          <a:lstStyle/>
          <a:p>
            <a:pPr algn="r"/>
            <a:r>
              <a:rPr lang="ar-SY" sz="3200" b="1" dirty="0" smtClean="0">
                <a:solidFill>
                  <a:srgbClr val="C00000"/>
                </a:solidFill>
              </a:rPr>
              <a:t>فأخذته بين ذراعي وهدهدته وقلت له : لا خطر على الزهرة التي تحب ... فأني سأرسم كمامة لخروفك ... وأرسم للزهرة ستارا معدنيا ... وارتبكت فلم أعد أدري ما أقوله له</a:t>
            </a:r>
            <a:r>
              <a:rPr lang="ar-SY" sz="3200" dirty="0" smtClean="0"/>
              <a:t>.</a:t>
            </a:r>
            <a:endParaRPr lang="en-GB" sz="3200" dirty="0"/>
          </a:p>
        </p:txBody>
      </p:sp>
    </p:spTree>
  </p:cSld>
  <p:clrMapOvr>
    <a:masterClrMapping/>
  </p:clrMapOvr>
  <p:transition spd="slow">
    <p:randomBar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02.jpg"/>
          <p:cNvPicPr>
            <a:picLocks noChangeAspect="1"/>
          </p:cNvPicPr>
          <p:nvPr/>
        </p:nvPicPr>
        <p:blipFill>
          <a:blip r:embed="rId2"/>
          <a:stretch>
            <a:fillRect/>
          </a:stretch>
        </p:blipFill>
        <p:spPr>
          <a:xfrm>
            <a:off x="1" y="0"/>
            <a:ext cx="6643702" cy="6857999"/>
          </a:xfrm>
          <a:prstGeom prst="rect">
            <a:avLst/>
          </a:prstGeom>
        </p:spPr>
      </p:pic>
      <p:sp>
        <p:nvSpPr>
          <p:cNvPr id="4" name="TextBox 3"/>
          <p:cNvSpPr txBox="1"/>
          <p:nvPr/>
        </p:nvSpPr>
        <p:spPr>
          <a:xfrm>
            <a:off x="6643702" y="0"/>
            <a:ext cx="2500298" cy="6986528"/>
          </a:xfrm>
          <a:prstGeom prst="rect">
            <a:avLst/>
          </a:prstGeom>
          <a:solidFill>
            <a:schemeClr val="accent4">
              <a:lumMod val="40000"/>
              <a:lumOff val="60000"/>
            </a:schemeClr>
          </a:solidFill>
        </p:spPr>
        <p:txBody>
          <a:bodyPr wrap="square" rtlCol="0">
            <a:spAutoFit/>
          </a:bodyPr>
          <a:lstStyle/>
          <a:p>
            <a:pPr algn="r"/>
            <a:r>
              <a:rPr lang="ar-SY" sz="3200" b="1" dirty="0" smtClean="0">
                <a:solidFill>
                  <a:srgbClr val="002060"/>
                </a:solidFill>
              </a:rPr>
              <a:t>ونمت في الليلة الأولى على الرمل وأنا على بعد الف ميل من أقرب بلدة مأهولة . فكنت هنا  اشد عزلة من فريق على طوف في عرض المحيط ... لذلك تصوروا دهشتي صباح اليوم التالي عندما أيقظني صوت ناعم غريب</a:t>
            </a:r>
            <a:endParaRPr lang="en-GB" sz="3200" b="1" dirty="0">
              <a:solidFill>
                <a:srgbClr val="002060"/>
              </a:solidFill>
            </a:endParaRPr>
          </a:p>
        </p:txBody>
      </p:sp>
    </p:spTree>
  </p:cSld>
  <p:clrMapOvr>
    <a:masterClrMapping/>
  </p:clrMapOvr>
  <p:transition spd="slow">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29.jpg"/>
          <p:cNvPicPr>
            <a:picLocks noChangeAspect="1"/>
          </p:cNvPicPr>
          <p:nvPr/>
        </p:nvPicPr>
        <p:blipFill>
          <a:blip r:embed="rId2"/>
          <a:stretch>
            <a:fillRect/>
          </a:stretch>
        </p:blipFill>
        <p:spPr>
          <a:xfrm>
            <a:off x="0" y="0"/>
            <a:ext cx="9144000" cy="5643578"/>
          </a:xfrm>
          <a:prstGeom prst="rect">
            <a:avLst/>
          </a:prstGeom>
        </p:spPr>
      </p:pic>
      <p:sp>
        <p:nvSpPr>
          <p:cNvPr id="4" name="TextBox 3"/>
          <p:cNvSpPr txBox="1"/>
          <p:nvPr/>
        </p:nvSpPr>
        <p:spPr>
          <a:xfrm>
            <a:off x="0" y="5643578"/>
            <a:ext cx="9144000" cy="1200329"/>
          </a:xfrm>
          <a:prstGeom prst="rect">
            <a:avLst/>
          </a:prstGeom>
          <a:solidFill>
            <a:schemeClr val="accent2">
              <a:lumMod val="40000"/>
              <a:lumOff val="60000"/>
            </a:schemeClr>
          </a:solidFill>
        </p:spPr>
        <p:txBody>
          <a:bodyPr wrap="square" rtlCol="0">
            <a:spAutoFit/>
          </a:bodyPr>
          <a:lstStyle/>
          <a:p>
            <a:pPr algn="r" rtl="1"/>
            <a:r>
              <a:rPr lang="ar-SY" sz="3600" b="1" dirty="0" smtClean="0"/>
              <a:t>شعرت بنفسي انني غبي فلم أعرف كيف يمكنني ادراك ما به ولا اللحاق به في عالمه ان عالم الدموع لسر غامض.</a:t>
            </a:r>
            <a:endParaRPr lang="en-GB" sz="3600" b="1" dirty="0"/>
          </a:p>
        </p:txBody>
      </p:sp>
    </p:spTree>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from="(-#ppt_w/2)" to="(#ppt_x)" calcmode="lin" valueType="num">
                                      <p:cBhvr>
                                        <p:cTn id="7" dur="3000" fill="hold">
                                          <p:stCondLst>
                                            <p:cond delay="0"/>
                                          </p:stCondLst>
                                        </p:cTn>
                                        <p:tgtEl>
                                          <p:spTgt spid="4">
                                            <p:txEl>
                                              <p:pRg st="0" end="0"/>
                                            </p:txEl>
                                          </p:spTgt>
                                        </p:tgtEl>
                                        <p:attrNameLst>
                                          <p:attrName>ppt_x</p:attrName>
                                        </p:attrNameLst>
                                      </p:cBhvr>
                                    </p:anim>
                                    <p:anim from="0" to="-1.0" calcmode="lin" valueType="num">
                                      <p:cBhvr>
                                        <p:cTn id="8" dur="1000" decel="50000" autoRev="1" fill="hold">
                                          <p:stCondLst>
                                            <p:cond delay="3000"/>
                                          </p:stCondLst>
                                        </p:cTn>
                                        <p:tgtEl>
                                          <p:spTgt spid="4">
                                            <p:txEl>
                                              <p:pRg st="0" end="0"/>
                                            </p:txEl>
                                          </p:spTgt>
                                        </p:tgtEl>
                                        <p:attrNameLst>
                                          <p:attrName>xshear</p:attrName>
                                        </p:attrNameLst>
                                      </p:cBhvr>
                                    </p:anim>
                                    <p:animScale>
                                      <p:cBhvr>
                                        <p:cTn id="9" dur="1000" decel="100000" autoRev="1" fill="hold">
                                          <p:stCondLst>
                                            <p:cond delay="3000"/>
                                          </p:stCondLst>
                                        </p:cTn>
                                        <p:tgtEl>
                                          <p:spTgt spid="4">
                                            <p:txEl>
                                              <p:pRg st="0" end="0"/>
                                            </p:txEl>
                                          </p:spTgt>
                                        </p:tgtEl>
                                      </p:cBhvr>
                                      <p:from x="100000" y="100000"/>
                                      <p:to x="80000" y="100000"/>
                                    </p:animScale>
                                    <p:anim by="(#ppt_h/3+#ppt_w*0.1)" calcmode="lin" valueType="num">
                                      <p:cBhvr additive="sum">
                                        <p:cTn id="10" dur="1000" decel="100000" autoRev="1" fill="hold">
                                          <p:stCondLst>
                                            <p:cond delay="3000"/>
                                          </p:stCondLst>
                                        </p:cTn>
                                        <p:tgtEl>
                                          <p:spTgt spid="4">
                                            <p:txEl>
                                              <p:pRg st="0" end="0"/>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30.jpg"/>
          <p:cNvPicPr>
            <a:picLocks noChangeAspect="1"/>
          </p:cNvPicPr>
          <p:nvPr/>
        </p:nvPicPr>
        <p:blipFill>
          <a:blip r:embed="rId3"/>
          <a:stretch>
            <a:fillRect/>
          </a:stretch>
        </p:blipFill>
        <p:spPr>
          <a:xfrm>
            <a:off x="0" y="0"/>
            <a:ext cx="5929322" cy="6857999"/>
          </a:xfrm>
          <a:prstGeom prst="rect">
            <a:avLst/>
          </a:prstGeom>
        </p:spPr>
      </p:pic>
      <p:sp>
        <p:nvSpPr>
          <p:cNvPr id="4" name="TextBox 3"/>
          <p:cNvSpPr txBox="1"/>
          <p:nvPr/>
        </p:nvSpPr>
        <p:spPr>
          <a:xfrm>
            <a:off x="5929322" y="0"/>
            <a:ext cx="3214678" cy="6986528"/>
          </a:xfrm>
          <a:prstGeom prst="rect">
            <a:avLst/>
          </a:prstGeom>
          <a:solidFill>
            <a:schemeClr val="accent4">
              <a:lumMod val="40000"/>
              <a:lumOff val="60000"/>
            </a:schemeClr>
          </a:solidFill>
        </p:spPr>
        <p:txBody>
          <a:bodyPr wrap="square" rtlCol="0">
            <a:spAutoFit/>
          </a:bodyPr>
          <a:lstStyle/>
          <a:p>
            <a:pPr algn="r"/>
            <a:r>
              <a:rPr lang="ar-SY" sz="3200" b="1" dirty="0" smtClean="0">
                <a:solidFill>
                  <a:schemeClr val="accent6">
                    <a:lumMod val="50000"/>
                  </a:schemeClr>
                </a:solidFill>
              </a:rPr>
              <a:t>ثم عرفت أشياء كثيرة عن تلك الزهرة فقد نبتت من بزرة جاءت من حيث لا ندرى . وكان الأمير الصغير يتوقع ان يخرج من برعم تلك الزهرة رؤيا عجيبة. على أن الزهرة كانت تتباطأ ويطيل التأهب في خليتها الخضراء حتى تكون حين تخرج منها على غاية من الجمال والفتنة</a:t>
            </a:r>
            <a:endParaRPr lang="en-GB" sz="3200" b="1" dirty="0">
              <a:solidFill>
                <a:schemeClr val="accent6">
                  <a:lumMod val="50000"/>
                </a:schemeClr>
              </a:solidFill>
            </a:endParaRPr>
          </a:p>
        </p:txBody>
      </p:sp>
    </p:spTree>
  </p:cSld>
  <p:clrMapOvr>
    <a:masterClrMapping/>
  </p:clrMapOvr>
  <p:transition spd="slow">
    <p:dissolv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31.jpg"/>
          <p:cNvPicPr>
            <a:picLocks noChangeAspect="1"/>
          </p:cNvPicPr>
          <p:nvPr/>
        </p:nvPicPr>
        <p:blipFill>
          <a:blip r:embed="rId2"/>
          <a:stretch>
            <a:fillRect/>
          </a:stretch>
        </p:blipFill>
        <p:spPr>
          <a:xfrm>
            <a:off x="20647" y="0"/>
            <a:ext cx="6265865" cy="6858000"/>
          </a:xfrm>
          <a:prstGeom prst="rect">
            <a:avLst/>
          </a:prstGeom>
        </p:spPr>
      </p:pic>
      <p:sp>
        <p:nvSpPr>
          <p:cNvPr id="4" name="TextBox 3"/>
          <p:cNvSpPr txBox="1"/>
          <p:nvPr/>
        </p:nvSpPr>
        <p:spPr>
          <a:xfrm>
            <a:off x="6215074" y="0"/>
            <a:ext cx="2928926" cy="6858000"/>
          </a:xfrm>
          <a:prstGeom prst="rect">
            <a:avLst/>
          </a:prstGeom>
          <a:solidFill>
            <a:schemeClr val="accent2">
              <a:lumMod val="20000"/>
              <a:lumOff val="80000"/>
            </a:schemeClr>
          </a:solidFill>
        </p:spPr>
        <p:txBody>
          <a:bodyPr wrap="square" rtlCol="0">
            <a:spAutoFit/>
          </a:bodyPr>
          <a:lstStyle/>
          <a:p>
            <a:pPr algn="r" rtl="1"/>
            <a:r>
              <a:rPr lang="ar-SY" sz="3600" b="1" dirty="0" smtClean="0">
                <a:solidFill>
                  <a:srgbClr val="C00000"/>
                </a:solidFill>
              </a:rPr>
              <a:t>وكانت الزهرة تنتمي بكل دقة ألوانها وتتأنى في ارتداء ثوبها وترتيب أوراقها وتنظيمها خشية أن تبرز للنور بثوب رقيق هش النسيج كثوب شقائق النعمان بل في ملء اكتمال الجمال والروعة. </a:t>
            </a:r>
            <a:endParaRPr lang="en-GB" sz="3600" b="1" dirty="0">
              <a:solidFill>
                <a:srgbClr val="C00000"/>
              </a:solidFill>
            </a:endParaRPr>
          </a:p>
        </p:txBody>
      </p:sp>
    </p:spTree>
  </p:cSld>
  <p:clrMapOvr>
    <a:masterClrMapping/>
  </p:clrMapOvr>
  <p:transition spd="slow">
    <p:comb/>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32.jpg"/>
          <p:cNvPicPr>
            <a:picLocks noChangeAspect="1"/>
          </p:cNvPicPr>
          <p:nvPr/>
        </p:nvPicPr>
        <p:blipFill>
          <a:blip r:embed="rId2"/>
          <a:stretch>
            <a:fillRect/>
          </a:stretch>
        </p:blipFill>
        <p:spPr>
          <a:xfrm>
            <a:off x="0" y="0"/>
            <a:ext cx="6357950" cy="6858000"/>
          </a:xfrm>
          <a:prstGeom prst="rect">
            <a:avLst/>
          </a:prstGeom>
        </p:spPr>
      </p:pic>
      <p:sp>
        <p:nvSpPr>
          <p:cNvPr id="4" name="TextBox 3"/>
          <p:cNvSpPr txBox="1"/>
          <p:nvPr/>
        </p:nvSpPr>
        <p:spPr>
          <a:xfrm>
            <a:off x="6357950" y="0"/>
            <a:ext cx="2786050" cy="6863417"/>
          </a:xfrm>
          <a:prstGeom prst="rect">
            <a:avLst/>
          </a:prstGeom>
          <a:solidFill>
            <a:schemeClr val="tx2">
              <a:lumMod val="20000"/>
              <a:lumOff val="80000"/>
            </a:schemeClr>
          </a:solidFill>
        </p:spPr>
        <p:txBody>
          <a:bodyPr wrap="square" rtlCol="0">
            <a:spAutoFit/>
          </a:bodyPr>
          <a:lstStyle/>
          <a:p>
            <a:pPr algn="r" rtl="1"/>
            <a:r>
              <a:rPr lang="ar-SY" sz="4000" b="1" dirty="0" smtClean="0">
                <a:solidFill>
                  <a:srgbClr val="C00000"/>
                </a:solidFill>
              </a:rPr>
              <a:t>حقا لقد كانت مغناج فقد استغرق العناية بتجملها اياما وايام . وفي صباح ذات يوم عندما أزفت ساعة طلوع الفجر شقت برعمها وظهرت.</a:t>
            </a:r>
            <a:endParaRPr lang="en-GB" sz="4000" b="1" dirty="0">
              <a:solidFill>
                <a:srgbClr val="C00000"/>
              </a:solidFill>
            </a:endParaRP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amond(in)">
                                      <p:cBhvr>
                                        <p:cTn id="7"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33.jpg"/>
          <p:cNvPicPr>
            <a:picLocks noChangeAspect="1"/>
          </p:cNvPicPr>
          <p:nvPr/>
        </p:nvPicPr>
        <p:blipFill>
          <a:blip r:embed="rId2"/>
          <a:stretch>
            <a:fillRect/>
          </a:stretch>
        </p:blipFill>
        <p:spPr>
          <a:xfrm>
            <a:off x="1" y="0"/>
            <a:ext cx="7215205" cy="6857999"/>
          </a:xfrm>
          <a:prstGeom prst="rect">
            <a:avLst/>
          </a:prstGeom>
        </p:spPr>
      </p:pic>
      <p:sp>
        <p:nvSpPr>
          <p:cNvPr id="5" name="TextBox 4"/>
          <p:cNvSpPr txBox="1"/>
          <p:nvPr/>
        </p:nvSpPr>
        <p:spPr>
          <a:xfrm>
            <a:off x="7215206" y="0"/>
            <a:ext cx="1928794" cy="6986528"/>
          </a:xfrm>
          <a:prstGeom prst="rect">
            <a:avLst/>
          </a:prstGeom>
          <a:solidFill>
            <a:srgbClr val="FF0000"/>
          </a:solidFill>
        </p:spPr>
        <p:txBody>
          <a:bodyPr wrap="square" rtlCol="0">
            <a:spAutoFit/>
          </a:bodyPr>
          <a:lstStyle/>
          <a:p>
            <a:pPr algn="r"/>
            <a:r>
              <a:rPr lang="ar-SY" sz="3200" b="1" dirty="0" smtClean="0">
                <a:solidFill>
                  <a:schemeClr val="bg1"/>
                </a:solidFill>
              </a:rPr>
              <a:t>آه . انني استيقظت منذ قليل ... أسألك المعذرة ... انني لا أزال مشعثة الشعر ...</a:t>
            </a:r>
          </a:p>
          <a:p>
            <a:pPr algn="r"/>
            <a:r>
              <a:rPr lang="ar-SY" sz="3200" b="1" dirty="0" smtClean="0">
                <a:solidFill>
                  <a:schemeClr val="bg1"/>
                </a:solidFill>
              </a:rPr>
              <a:t>ما أجملك</a:t>
            </a:r>
          </a:p>
          <a:p>
            <a:pPr algn="r"/>
            <a:r>
              <a:rPr lang="ar-SY" sz="3200" b="1" dirty="0" smtClean="0">
                <a:solidFill>
                  <a:schemeClr val="bg1"/>
                </a:solidFill>
              </a:rPr>
              <a:t>ما أصدق ما قلت . فأنني ولدت مع ولادة الشمس صباحا...</a:t>
            </a:r>
            <a:endParaRPr lang="en-GB" sz="3200" b="1" dirty="0">
              <a:solidFill>
                <a:schemeClr val="bg1"/>
              </a:solidFill>
            </a:endParaRPr>
          </a:p>
        </p:txBody>
      </p:sp>
    </p:spTree>
  </p:cSld>
  <p:clrMapOvr>
    <a:masterClrMapping/>
  </p:clrMapOvr>
  <p:transition spd="slow">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heel(4)">
                                      <p:cBhvr>
                                        <p:cTn id="7" dur="2000"/>
                                        <p:tgtEl>
                                          <p:spTgt spid="5">
                                            <p:txEl>
                                              <p:pRg st="0" end="0"/>
                                            </p:txEl>
                                          </p:spTgt>
                                        </p:tgtEl>
                                      </p:cBhvr>
                                    </p:animEffect>
                                  </p:childTnLst>
                                </p:cTn>
                              </p:par>
                              <p:par>
                                <p:cTn id="8" presetID="21" presetClass="entr" presetSubtype="4"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wheel(4)">
                                      <p:cBhvr>
                                        <p:cTn id="10" dur="2000"/>
                                        <p:tgtEl>
                                          <p:spTgt spid="5">
                                            <p:txEl>
                                              <p:pRg st="1" end="1"/>
                                            </p:txEl>
                                          </p:spTgt>
                                        </p:tgtEl>
                                      </p:cBhvr>
                                    </p:animEffect>
                                  </p:childTnLst>
                                </p:cTn>
                              </p:par>
                              <p:par>
                                <p:cTn id="11" presetID="21" presetClass="entr" presetSubtype="4"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wheel(4)">
                                      <p:cBhvr>
                                        <p:cTn id="13" dur="2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34.jpg"/>
          <p:cNvPicPr>
            <a:picLocks noChangeAspect="1"/>
          </p:cNvPicPr>
          <p:nvPr/>
        </p:nvPicPr>
        <p:blipFill>
          <a:blip r:embed="rId2"/>
          <a:stretch>
            <a:fillRect/>
          </a:stretch>
        </p:blipFill>
        <p:spPr>
          <a:xfrm>
            <a:off x="0" y="0"/>
            <a:ext cx="6000760" cy="6858000"/>
          </a:xfrm>
          <a:prstGeom prst="rect">
            <a:avLst/>
          </a:prstGeom>
        </p:spPr>
      </p:pic>
      <p:sp>
        <p:nvSpPr>
          <p:cNvPr id="4" name="TextBox 3"/>
          <p:cNvSpPr txBox="1"/>
          <p:nvPr/>
        </p:nvSpPr>
        <p:spPr>
          <a:xfrm>
            <a:off x="5929322" y="0"/>
            <a:ext cx="3214678" cy="6858000"/>
          </a:xfrm>
          <a:prstGeom prst="rect">
            <a:avLst/>
          </a:prstGeom>
          <a:solidFill>
            <a:schemeClr val="accent4">
              <a:lumMod val="40000"/>
              <a:lumOff val="60000"/>
            </a:schemeClr>
          </a:solidFill>
        </p:spPr>
        <p:txBody>
          <a:bodyPr wrap="square" rtlCol="0">
            <a:spAutoFit/>
          </a:bodyPr>
          <a:lstStyle/>
          <a:p>
            <a:pPr algn="r"/>
            <a:r>
              <a:rPr lang="ar-SY" sz="3600" b="1" dirty="0" smtClean="0">
                <a:solidFill>
                  <a:srgbClr val="FF0000"/>
                </a:solidFill>
              </a:rPr>
              <a:t>أظن ان وقت الأفطار قد حان فهل تتكرم وتهتم بي. فارتبك الأمير الصغير ومضى ليحضر مرشة وسقى بها الزهرة ماء باردا</a:t>
            </a:r>
          </a:p>
          <a:p>
            <a:pPr algn="r"/>
            <a:r>
              <a:rPr lang="ar-SY" sz="3600" b="1" dirty="0" smtClean="0">
                <a:solidFill>
                  <a:srgbClr val="FF0000"/>
                </a:solidFill>
              </a:rPr>
              <a:t>وما لبثت الزهرة حتى أخذت تعذبه وتزعجه بزهوها وتكبرها وما تبديه من الغيرة.</a:t>
            </a:r>
            <a:endParaRPr lang="en-GB" sz="3600" b="1" dirty="0">
              <a:solidFill>
                <a:srgbClr val="FF0000"/>
              </a:solidFill>
            </a:endParaRPr>
          </a:p>
        </p:txBody>
      </p:sp>
    </p:spTree>
  </p:cSld>
  <p:clrMapOvr>
    <a:masterClrMapping/>
  </p:clrMapOvr>
  <p:transition spd="slow">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35.jpg"/>
          <p:cNvPicPr>
            <a:picLocks noChangeAspect="1"/>
          </p:cNvPicPr>
          <p:nvPr/>
        </p:nvPicPr>
        <p:blipFill>
          <a:blip r:embed="rId2"/>
          <a:stretch>
            <a:fillRect/>
          </a:stretch>
        </p:blipFill>
        <p:spPr>
          <a:xfrm>
            <a:off x="0" y="0"/>
            <a:ext cx="6286512" cy="6858000"/>
          </a:xfrm>
          <a:prstGeom prst="rect">
            <a:avLst/>
          </a:prstGeom>
        </p:spPr>
      </p:pic>
      <p:sp>
        <p:nvSpPr>
          <p:cNvPr id="4" name="TextBox 3"/>
          <p:cNvSpPr txBox="1"/>
          <p:nvPr/>
        </p:nvSpPr>
        <p:spPr>
          <a:xfrm>
            <a:off x="6286512" y="0"/>
            <a:ext cx="2857488" cy="6986528"/>
          </a:xfrm>
          <a:prstGeom prst="rect">
            <a:avLst/>
          </a:prstGeom>
          <a:solidFill>
            <a:schemeClr val="tx1"/>
          </a:solidFill>
        </p:spPr>
        <p:txBody>
          <a:bodyPr wrap="square" rtlCol="0">
            <a:spAutoFit/>
          </a:bodyPr>
          <a:lstStyle/>
          <a:p>
            <a:pPr algn="r"/>
            <a:r>
              <a:rPr lang="ar-SY" sz="3200" b="1" dirty="0" smtClean="0">
                <a:solidFill>
                  <a:schemeClr val="bg1"/>
                </a:solidFill>
              </a:rPr>
              <a:t>ذات يوم قالت الزهرة للأمير الصغير متحدثة عن شوكاتها الأربعة معتدة بها :</a:t>
            </a:r>
          </a:p>
          <a:p>
            <a:pPr algn="r"/>
            <a:r>
              <a:rPr lang="ar-SY" sz="3200" b="1" dirty="0" smtClean="0">
                <a:solidFill>
                  <a:schemeClr val="bg1"/>
                </a:solidFill>
              </a:rPr>
              <a:t>تستطيع النمور أن تأتي الآن بمخالبها.</a:t>
            </a:r>
          </a:p>
          <a:p>
            <a:pPr algn="r"/>
            <a:r>
              <a:rPr lang="ar-SY" sz="3200" b="1" dirty="0" smtClean="0">
                <a:solidFill>
                  <a:schemeClr val="bg1"/>
                </a:solidFill>
              </a:rPr>
              <a:t>لا يوجد نمور على كوكبي , ثم ان النمور لا تأكل العشب</a:t>
            </a:r>
          </a:p>
          <a:p>
            <a:pPr algn="r"/>
            <a:r>
              <a:rPr lang="ar-SY" sz="3200" b="1" dirty="0" smtClean="0">
                <a:solidFill>
                  <a:schemeClr val="bg1"/>
                </a:solidFill>
              </a:rPr>
              <a:t>*  أنا لست عشبة </a:t>
            </a:r>
          </a:p>
          <a:p>
            <a:pPr algn="r" rtl="1"/>
            <a:r>
              <a:rPr lang="ar-SY" sz="3200" b="1" dirty="0" smtClean="0">
                <a:solidFill>
                  <a:schemeClr val="bg1"/>
                </a:solidFill>
              </a:rPr>
              <a:t> * أغفري لي زلتي... </a:t>
            </a:r>
            <a:endParaRPr lang="en-GB" sz="3200" b="1" dirty="0">
              <a:solidFill>
                <a:schemeClr val="bg1"/>
              </a:solidFill>
            </a:endParaRPr>
          </a:p>
        </p:txBody>
      </p:sp>
    </p:spTree>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4">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2" dur="5000" fill="hold"/>
                                        <p:tgtEl>
                                          <p:spTgt spid="4">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 calcmode="lin" valueType="num">
                                      <p:cBhvr additive="base">
                                        <p:cTn id="15" dur="50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6" dur="5000" fill="hold"/>
                                        <p:tgtEl>
                                          <p:spTgt spid="4">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 calcmode="lin" valueType="num">
                                      <p:cBhvr additive="base">
                                        <p:cTn id="19" dur="50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0" dur="5000" fill="hold"/>
                                        <p:tgtEl>
                                          <p:spTgt spid="4">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 calcmode="lin" valueType="num">
                                      <p:cBhvr additive="base">
                                        <p:cTn id="23" dur="50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4" dur="50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36.jpg"/>
          <p:cNvPicPr>
            <a:picLocks noChangeAspect="1"/>
          </p:cNvPicPr>
          <p:nvPr/>
        </p:nvPicPr>
        <p:blipFill>
          <a:blip r:embed="rId2"/>
          <a:stretch>
            <a:fillRect/>
          </a:stretch>
        </p:blipFill>
        <p:spPr>
          <a:xfrm>
            <a:off x="0" y="0"/>
            <a:ext cx="6572264" cy="6857999"/>
          </a:xfrm>
          <a:prstGeom prst="rect">
            <a:avLst/>
          </a:prstGeom>
        </p:spPr>
      </p:pic>
      <p:sp>
        <p:nvSpPr>
          <p:cNvPr id="4" name="TextBox 3"/>
          <p:cNvSpPr txBox="1"/>
          <p:nvPr/>
        </p:nvSpPr>
        <p:spPr>
          <a:xfrm>
            <a:off x="6500826" y="0"/>
            <a:ext cx="2643174" cy="6986528"/>
          </a:xfrm>
          <a:prstGeom prst="rect">
            <a:avLst/>
          </a:prstGeom>
          <a:solidFill>
            <a:schemeClr val="accent4">
              <a:lumMod val="60000"/>
              <a:lumOff val="40000"/>
            </a:schemeClr>
          </a:solidFill>
        </p:spPr>
        <p:txBody>
          <a:bodyPr wrap="square" rtlCol="0">
            <a:spAutoFit/>
          </a:bodyPr>
          <a:lstStyle/>
          <a:p>
            <a:pPr algn="r"/>
            <a:r>
              <a:rPr lang="ar-SY" sz="3200" b="1" dirty="0" smtClean="0">
                <a:solidFill>
                  <a:srgbClr val="C00000"/>
                </a:solidFill>
              </a:rPr>
              <a:t>أنا لا أخشى النمور انما أخشى من تيارات الهواء ألا يوجد لديك حاجزا </a:t>
            </a:r>
            <a:endParaRPr lang="en-US" sz="3200" b="1" dirty="0" smtClean="0">
              <a:solidFill>
                <a:srgbClr val="C00000"/>
              </a:solidFill>
            </a:endParaRPr>
          </a:p>
          <a:p>
            <a:pPr algn="r"/>
            <a:endParaRPr lang="en-US" sz="3200" b="1" dirty="0" smtClean="0">
              <a:solidFill>
                <a:srgbClr val="C00000"/>
              </a:solidFill>
            </a:endParaRPr>
          </a:p>
          <a:p>
            <a:pPr algn="r"/>
            <a:r>
              <a:rPr lang="ar-SY" sz="3200" b="1" dirty="0" smtClean="0">
                <a:solidFill>
                  <a:srgbClr val="C00000"/>
                </a:solidFill>
              </a:rPr>
              <a:t>يمنع الهواء؟</a:t>
            </a:r>
          </a:p>
          <a:p>
            <a:pPr algn="r"/>
            <a:r>
              <a:rPr lang="ar-SY" sz="3200" b="1" dirty="0" smtClean="0">
                <a:solidFill>
                  <a:srgbClr val="C00000"/>
                </a:solidFill>
              </a:rPr>
              <a:t>واذا جاء المساء ضمني تحت ناقوس زجاجي فالبرد قارس عندك وليس عندي شئ من أسباب الراحة أما البلد الذي جئت منه...</a:t>
            </a:r>
            <a:endParaRPr lang="en-GB" sz="3200" b="1" dirty="0">
              <a:solidFill>
                <a:srgbClr val="C00000"/>
              </a:solidFill>
            </a:endParaRP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from="(-#ppt_w/2)" to="(#ppt_x)" calcmode="lin" valueType="num">
                                      <p:cBhvr>
                                        <p:cTn id="7" dur="3000" fill="hold">
                                          <p:stCondLst>
                                            <p:cond delay="0"/>
                                          </p:stCondLst>
                                        </p:cTn>
                                        <p:tgtEl>
                                          <p:spTgt spid="4"/>
                                        </p:tgtEl>
                                        <p:attrNameLst>
                                          <p:attrName>ppt_x</p:attrName>
                                        </p:attrNameLst>
                                      </p:cBhvr>
                                    </p:anim>
                                    <p:anim from="0" to="-1.0" calcmode="lin" valueType="num">
                                      <p:cBhvr>
                                        <p:cTn id="8" dur="1000" decel="50000" autoRev="1" fill="hold">
                                          <p:stCondLst>
                                            <p:cond delay="3000"/>
                                          </p:stCondLst>
                                        </p:cTn>
                                        <p:tgtEl>
                                          <p:spTgt spid="4"/>
                                        </p:tgtEl>
                                        <p:attrNameLst>
                                          <p:attrName>xshear</p:attrName>
                                        </p:attrNameLst>
                                      </p:cBhvr>
                                    </p:anim>
                                    <p:animScale>
                                      <p:cBhvr>
                                        <p:cTn id="9" dur="1000" decel="100000" autoRev="1" fill="hold">
                                          <p:stCondLst>
                                            <p:cond delay="3000"/>
                                          </p:stCondLst>
                                        </p:cTn>
                                        <p:tgtEl>
                                          <p:spTgt spid="4"/>
                                        </p:tgtEl>
                                      </p:cBhvr>
                                      <p:from x="100000" y="100000"/>
                                      <p:to x="80000" y="100000"/>
                                    </p:animScale>
                                    <p:anim by="(#ppt_h/3+#ppt_w*0.1)" calcmode="lin" valueType="num">
                                      <p:cBhvr additive="sum">
                                        <p:cTn id="10" dur="1000" decel="100000" autoRev="1" fill="hold">
                                          <p:stCondLst>
                                            <p:cond delay="3000"/>
                                          </p:stCondLst>
                                        </p:cTn>
                                        <p:tgtEl>
                                          <p:spTgt spid="4"/>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37.jpg"/>
          <p:cNvPicPr>
            <a:picLocks noChangeAspect="1"/>
          </p:cNvPicPr>
          <p:nvPr/>
        </p:nvPicPr>
        <p:blipFill>
          <a:blip r:embed="rId2"/>
          <a:stretch>
            <a:fillRect/>
          </a:stretch>
        </p:blipFill>
        <p:spPr>
          <a:xfrm>
            <a:off x="1" y="0"/>
            <a:ext cx="6000759" cy="6857999"/>
          </a:xfrm>
          <a:prstGeom prst="rect">
            <a:avLst/>
          </a:prstGeom>
        </p:spPr>
      </p:pic>
      <p:sp>
        <p:nvSpPr>
          <p:cNvPr id="4" name="TextBox 3"/>
          <p:cNvSpPr txBox="1"/>
          <p:nvPr/>
        </p:nvSpPr>
        <p:spPr>
          <a:xfrm>
            <a:off x="6000760" y="0"/>
            <a:ext cx="3143240" cy="6986528"/>
          </a:xfrm>
          <a:prstGeom prst="rect">
            <a:avLst/>
          </a:prstGeom>
          <a:solidFill>
            <a:srgbClr val="FF0000"/>
          </a:solidFill>
        </p:spPr>
        <p:txBody>
          <a:bodyPr wrap="square" rtlCol="0">
            <a:spAutoFit/>
          </a:bodyPr>
          <a:lstStyle/>
          <a:p>
            <a:pPr algn="r"/>
            <a:r>
              <a:rPr lang="ar-SY" sz="3200" b="1" dirty="0" smtClean="0">
                <a:solidFill>
                  <a:schemeClr val="bg1"/>
                </a:solidFill>
              </a:rPr>
              <a:t>ولكنها توقفت عند هذا الحد من كلامها. فلقد جاءت الى كوكب الأمير الصغير على شكل بزرة فلم تستطيع أن تعرف شيئا عن العوالم الأخرى. وكأنها خجلت عندما فاجأت نفسها مهي تعد أكذوبة علىهذا القدر من السذاجة . فسعلت سعلتين او ثلاث لتظهر للأمير الصغير خطأ رأيه</a:t>
            </a:r>
            <a:r>
              <a:rPr lang="ar-SY" b="1" dirty="0" smtClean="0"/>
              <a:t>.</a:t>
            </a:r>
            <a:endParaRPr lang="en-GB" b="1" dirty="0"/>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Horizontal)">
                                      <p:cBhvr>
                                        <p:cTn id="7" dur="5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38.jpg"/>
          <p:cNvPicPr>
            <a:picLocks noChangeAspect="1"/>
          </p:cNvPicPr>
          <p:nvPr/>
        </p:nvPicPr>
        <p:blipFill>
          <a:blip r:embed="rId2"/>
          <a:stretch>
            <a:fillRect/>
          </a:stretch>
        </p:blipFill>
        <p:spPr>
          <a:xfrm>
            <a:off x="0" y="0"/>
            <a:ext cx="6143636" cy="6858000"/>
          </a:xfrm>
          <a:prstGeom prst="rect">
            <a:avLst/>
          </a:prstGeom>
        </p:spPr>
      </p:pic>
      <p:sp>
        <p:nvSpPr>
          <p:cNvPr id="4" name="TextBox 3"/>
          <p:cNvSpPr txBox="1"/>
          <p:nvPr/>
        </p:nvSpPr>
        <p:spPr>
          <a:xfrm>
            <a:off x="6143636" y="0"/>
            <a:ext cx="3000364" cy="6986528"/>
          </a:xfrm>
          <a:prstGeom prst="rect">
            <a:avLst/>
          </a:prstGeom>
          <a:solidFill>
            <a:schemeClr val="accent2">
              <a:lumMod val="40000"/>
              <a:lumOff val="60000"/>
            </a:schemeClr>
          </a:solidFill>
        </p:spPr>
        <p:txBody>
          <a:bodyPr wrap="square" rtlCol="0">
            <a:spAutoFit/>
          </a:bodyPr>
          <a:lstStyle/>
          <a:p>
            <a:pPr algn="r" rtl="1"/>
            <a:r>
              <a:rPr lang="ar-SY" sz="2800" b="1" dirty="0" smtClean="0">
                <a:solidFill>
                  <a:schemeClr val="accent6">
                    <a:lumMod val="50000"/>
                  </a:schemeClr>
                </a:solidFill>
              </a:rPr>
              <a:t>وعلى هذا أخذ الشك يتسرب الى قلب الأمير الصغير بالرغم من صدق نيته في حبه لها. فقد أخذ على محمل الجد بضع كلمات بدون أهمية فبات من جراء ذلك تعيسا شقيا. كان علي ألا أصغي لها ومن الخطأ أن نصغي الى الأزهار. علينا ان ننظر اليها فقط ونستنشق عبيرها اما زهرتي فكان شذاها يعبق في جنبات كوكبي أما أنا فما عرفت ان أجني منها لذة ومتعة</a:t>
            </a:r>
            <a:r>
              <a:rPr lang="ar-SY" dirty="0" smtClean="0">
                <a:solidFill>
                  <a:schemeClr val="accent6">
                    <a:lumMod val="50000"/>
                  </a:schemeClr>
                </a:solidFill>
              </a:rPr>
              <a:t>.</a:t>
            </a:r>
            <a:endParaRPr lang="en-GB" dirty="0">
              <a:solidFill>
                <a:schemeClr val="accent6">
                  <a:lumMod val="50000"/>
                </a:schemeClr>
              </a:solidFill>
            </a:endParaRPr>
          </a:p>
        </p:txBody>
      </p:sp>
    </p:spTree>
  </p:cSld>
  <p:clrMapOvr>
    <a:masterClrMapping/>
  </p:clrMapOvr>
  <p:transition spd="slow">
    <p:randomBa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03.jpg"/>
          <p:cNvPicPr>
            <a:picLocks noChangeAspect="1"/>
          </p:cNvPicPr>
          <p:nvPr/>
        </p:nvPicPr>
        <p:blipFill>
          <a:blip r:embed="rId2"/>
          <a:stretch>
            <a:fillRect/>
          </a:stretch>
        </p:blipFill>
        <p:spPr>
          <a:xfrm>
            <a:off x="0" y="0"/>
            <a:ext cx="6858016" cy="6858000"/>
          </a:xfrm>
          <a:prstGeom prst="rect">
            <a:avLst/>
          </a:prstGeom>
        </p:spPr>
      </p:pic>
      <p:sp>
        <p:nvSpPr>
          <p:cNvPr id="4" name="TextBox 3"/>
          <p:cNvSpPr txBox="1"/>
          <p:nvPr/>
        </p:nvSpPr>
        <p:spPr>
          <a:xfrm>
            <a:off x="6858016" y="0"/>
            <a:ext cx="2285984" cy="6986528"/>
          </a:xfrm>
          <a:prstGeom prst="rect">
            <a:avLst/>
          </a:prstGeom>
          <a:solidFill>
            <a:schemeClr val="accent6">
              <a:lumMod val="20000"/>
              <a:lumOff val="80000"/>
            </a:schemeClr>
          </a:solidFill>
        </p:spPr>
        <p:txBody>
          <a:bodyPr wrap="square" rtlCol="0">
            <a:spAutoFit/>
          </a:bodyPr>
          <a:lstStyle/>
          <a:p>
            <a:pPr algn="r"/>
            <a:r>
              <a:rPr lang="ar-SY" sz="2800" b="1" dirty="0" smtClean="0">
                <a:solidFill>
                  <a:schemeClr val="accent2">
                    <a:lumMod val="75000"/>
                  </a:schemeClr>
                </a:solidFill>
              </a:rPr>
              <a:t>أرسم لي خروفا اذا شئت</a:t>
            </a:r>
          </a:p>
          <a:p>
            <a:pPr algn="r"/>
            <a:r>
              <a:rPr lang="ar-SY" sz="2800" b="1" dirty="0" smtClean="0">
                <a:solidFill>
                  <a:schemeClr val="accent2">
                    <a:lumMod val="75000"/>
                  </a:schemeClr>
                </a:solidFill>
              </a:rPr>
              <a:t>- ماذا ؟</a:t>
            </a:r>
          </a:p>
          <a:p>
            <a:pPr algn="r" rtl="1">
              <a:buFontTx/>
              <a:buChar char="-"/>
            </a:pPr>
            <a:r>
              <a:rPr lang="ar-SY" sz="2800" b="1" dirty="0" smtClean="0">
                <a:solidFill>
                  <a:schemeClr val="accent2">
                    <a:lumMod val="75000"/>
                  </a:schemeClr>
                </a:solidFill>
              </a:rPr>
              <a:t>ارسم لي خروفا ...</a:t>
            </a:r>
          </a:p>
          <a:p>
            <a:pPr algn="r" rtl="1">
              <a:buFontTx/>
              <a:buChar char="-"/>
            </a:pPr>
            <a:r>
              <a:rPr lang="ar-SY" sz="2800" b="1" dirty="0" smtClean="0">
                <a:solidFill>
                  <a:schemeClr val="accent2">
                    <a:lumMod val="75000"/>
                  </a:schemeClr>
                </a:solidFill>
              </a:rPr>
              <a:t>فقفزت واقفا عاى قدمي مذعورا كمن انقضت عليه صاعقة وأخذت افرك عيني ثم نظرت جيدا فرأيت ولدا صغيرا عجيب الشكل غريب الهيئة يحدق في برصانة</a:t>
            </a:r>
            <a:r>
              <a:rPr lang="ar-SY" sz="2800" dirty="0" smtClean="0">
                <a:solidFill>
                  <a:schemeClr val="accent2">
                    <a:lumMod val="75000"/>
                  </a:schemeClr>
                </a:solidFill>
              </a:rPr>
              <a:t>.</a:t>
            </a:r>
            <a:endParaRPr lang="en-US" sz="2800" dirty="0" smtClean="0">
              <a:solidFill>
                <a:schemeClr val="accent2">
                  <a:lumMod val="75000"/>
                </a:schemeClr>
              </a:solidFill>
            </a:endParaRPr>
          </a:p>
          <a:p>
            <a:pPr algn="r" rtl="1">
              <a:buFontTx/>
              <a:buChar char="-"/>
            </a:pPr>
            <a:endParaRPr lang="en-GB" sz="2800" dirty="0">
              <a:solidFill>
                <a:schemeClr val="accent2">
                  <a:lumMod val="75000"/>
                </a:schemeClr>
              </a:solidFill>
            </a:endParaRPr>
          </a:p>
        </p:txBody>
      </p:sp>
    </p:spTree>
  </p:cSld>
  <p:clrMapOvr>
    <a:masterClrMapping/>
  </p:clrMapOvr>
  <p:transition spd="slow">
    <p:wip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39.jpg"/>
          <p:cNvPicPr>
            <a:picLocks noChangeAspect="1"/>
          </p:cNvPicPr>
          <p:nvPr/>
        </p:nvPicPr>
        <p:blipFill>
          <a:blip r:embed="rId2"/>
          <a:stretch>
            <a:fillRect/>
          </a:stretch>
        </p:blipFill>
        <p:spPr>
          <a:xfrm>
            <a:off x="0" y="0"/>
            <a:ext cx="7072329" cy="6858000"/>
          </a:xfrm>
          <a:prstGeom prst="rect">
            <a:avLst/>
          </a:prstGeom>
        </p:spPr>
      </p:pic>
      <p:sp>
        <p:nvSpPr>
          <p:cNvPr id="6" name="TextBox 5"/>
          <p:cNvSpPr txBox="1"/>
          <p:nvPr/>
        </p:nvSpPr>
        <p:spPr>
          <a:xfrm>
            <a:off x="7000892" y="0"/>
            <a:ext cx="2143108" cy="6986528"/>
          </a:xfrm>
          <a:prstGeom prst="rect">
            <a:avLst/>
          </a:prstGeom>
          <a:solidFill>
            <a:schemeClr val="tx2">
              <a:lumMod val="40000"/>
              <a:lumOff val="60000"/>
            </a:schemeClr>
          </a:solidFill>
        </p:spPr>
        <p:txBody>
          <a:bodyPr wrap="square" rtlCol="0">
            <a:spAutoFit/>
          </a:bodyPr>
          <a:lstStyle/>
          <a:p>
            <a:pPr algn="r"/>
            <a:r>
              <a:rPr lang="ar-SY" sz="3200" b="1" dirty="0" smtClean="0">
                <a:solidFill>
                  <a:srgbClr val="C00000"/>
                </a:solidFill>
              </a:rPr>
              <a:t>كانت تعطرني وتضيئ لي فلماذا تركتها وذهبت ورحلت ولم احزر ما وراء حيلها الساذجة من محبة ورقة وعطف . ان الأزهار تناقض نفسها ولكني كنت صغيرا جدا ولم احسن محبتها</a:t>
            </a:r>
            <a:endParaRPr lang="en-GB" sz="3200" b="1" dirty="0">
              <a:solidFill>
                <a:srgbClr val="C00000"/>
              </a:solidFill>
            </a:endParaRPr>
          </a:p>
        </p:txBody>
      </p:sp>
    </p:spTree>
  </p:cSld>
  <p:clrMapOvr>
    <a:masterClrMapping/>
  </p:clrMapOvr>
  <p:transition spd="slow">
    <p:wedg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40.jpg"/>
          <p:cNvPicPr>
            <a:picLocks noChangeAspect="1"/>
          </p:cNvPicPr>
          <p:nvPr/>
        </p:nvPicPr>
        <p:blipFill>
          <a:blip r:embed="rId2"/>
          <a:stretch>
            <a:fillRect/>
          </a:stretch>
        </p:blipFill>
        <p:spPr>
          <a:xfrm>
            <a:off x="1" y="0"/>
            <a:ext cx="6000760" cy="6858000"/>
          </a:xfrm>
          <a:prstGeom prst="rect">
            <a:avLst/>
          </a:prstGeom>
        </p:spPr>
      </p:pic>
      <p:sp>
        <p:nvSpPr>
          <p:cNvPr id="4" name="TextBox 3"/>
          <p:cNvSpPr txBox="1"/>
          <p:nvPr/>
        </p:nvSpPr>
        <p:spPr>
          <a:xfrm>
            <a:off x="6000760" y="0"/>
            <a:ext cx="3143240" cy="6858000"/>
          </a:xfrm>
          <a:prstGeom prst="rect">
            <a:avLst/>
          </a:prstGeom>
          <a:solidFill>
            <a:srgbClr val="002060"/>
          </a:solidFill>
        </p:spPr>
        <p:txBody>
          <a:bodyPr wrap="square" rtlCol="0">
            <a:spAutoFit/>
          </a:bodyPr>
          <a:lstStyle/>
          <a:p>
            <a:pPr algn="r"/>
            <a:r>
              <a:rPr lang="ar-SY" sz="3600" b="1" dirty="0" smtClean="0">
                <a:solidFill>
                  <a:srgbClr val="FFFF00"/>
                </a:solidFill>
              </a:rPr>
              <a:t>ال</a:t>
            </a:r>
            <a:r>
              <a:rPr lang="ar-SY" sz="3600" b="1" dirty="0" smtClean="0">
                <a:solidFill>
                  <a:schemeClr val="accent2">
                    <a:lumMod val="20000"/>
                    <a:lumOff val="80000"/>
                  </a:schemeClr>
                </a:solidFill>
              </a:rPr>
              <a:t>أعتقد انه اغتنم لفراره فرصة هجرة طيور برية كانت راحلة فرحل معها وعندما سقى زهرته للمرة الأخيرة قبل رحيله وحينما هم بأن يضع عليها الناقوس الزجاجي شعر برغبة في البكاء.</a:t>
            </a:r>
          </a:p>
          <a:p>
            <a:pPr algn="r"/>
            <a:r>
              <a:rPr lang="ar-SY" sz="3600" b="1" dirty="0" smtClean="0">
                <a:solidFill>
                  <a:srgbClr val="FFFF00"/>
                </a:solidFill>
              </a:rPr>
              <a:t>وداع... الوداع...</a:t>
            </a:r>
            <a:endParaRPr lang="en-GB" sz="3600" b="1" dirty="0">
              <a:solidFill>
                <a:srgbClr val="FFFF00"/>
              </a:solidFill>
            </a:endParaRPr>
          </a:p>
        </p:txBody>
      </p:sp>
    </p:spTree>
  </p:cSld>
  <p:clrMapOvr>
    <a:masterClrMapping/>
  </p:clrMapOvr>
  <p:transition spd="slow">
    <p:wipe dir="u"/>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41.jpg"/>
          <p:cNvPicPr>
            <a:picLocks noChangeAspect="1"/>
          </p:cNvPicPr>
          <p:nvPr/>
        </p:nvPicPr>
        <p:blipFill>
          <a:blip r:embed="rId2"/>
          <a:stretch>
            <a:fillRect/>
          </a:stretch>
        </p:blipFill>
        <p:spPr>
          <a:xfrm>
            <a:off x="0" y="0"/>
            <a:ext cx="6357950" cy="6857999"/>
          </a:xfrm>
          <a:prstGeom prst="rect">
            <a:avLst/>
          </a:prstGeom>
        </p:spPr>
      </p:pic>
      <p:sp>
        <p:nvSpPr>
          <p:cNvPr id="4" name="TextBox 3"/>
          <p:cNvSpPr txBox="1"/>
          <p:nvPr/>
        </p:nvSpPr>
        <p:spPr>
          <a:xfrm>
            <a:off x="6286512" y="0"/>
            <a:ext cx="2857488" cy="6986528"/>
          </a:xfrm>
          <a:prstGeom prst="rect">
            <a:avLst/>
          </a:prstGeom>
          <a:solidFill>
            <a:schemeClr val="accent2"/>
          </a:solidFill>
        </p:spPr>
        <p:txBody>
          <a:bodyPr wrap="square" rtlCol="0">
            <a:spAutoFit/>
          </a:bodyPr>
          <a:lstStyle/>
          <a:p>
            <a:pPr algn="r"/>
            <a:r>
              <a:rPr lang="ar-SY" sz="3200" b="1" dirty="0" smtClean="0">
                <a:solidFill>
                  <a:schemeClr val="bg1"/>
                </a:solidFill>
              </a:rPr>
              <a:t>لقد كنت غبية حمقاء فاغفر لي واسعى ان تكون سعيدا أني أحبك نعم أحبك ولئن خفي عليك حبي فالذنب ذنبي أنا اما آن فليس لذلك أية أهمية ولكنك أنت أيضا كنت أكثر حمقا مني . أسعى أن تكون سعيدا... </a:t>
            </a:r>
          </a:p>
          <a:p>
            <a:pPr algn="r"/>
            <a:r>
              <a:rPr lang="ar-SY" sz="3200" b="1" dirty="0" smtClean="0">
                <a:solidFill>
                  <a:schemeClr val="bg1"/>
                </a:solidFill>
              </a:rPr>
              <a:t>أترك هذا الناقوس جانبا فلا حاجة لي اليه</a:t>
            </a:r>
            <a:r>
              <a:rPr lang="ar-SY" sz="3200" dirty="0" smtClean="0"/>
              <a:t>.</a:t>
            </a:r>
            <a:endParaRPr lang="en-GB" sz="3200" dirty="0"/>
          </a:p>
        </p:txBody>
      </p:sp>
    </p:spTree>
  </p:cSld>
  <p:clrMapOvr>
    <a:masterClrMapping/>
  </p:clrMapOvr>
  <p:transition spd="slow">
    <p:wip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42.jpg"/>
          <p:cNvPicPr>
            <a:picLocks noChangeAspect="1"/>
          </p:cNvPicPr>
          <p:nvPr/>
        </p:nvPicPr>
        <p:blipFill>
          <a:blip r:embed="rId2"/>
          <a:stretch>
            <a:fillRect/>
          </a:stretch>
        </p:blipFill>
        <p:spPr>
          <a:xfrm>
            <a:off x="0" y="0"/>
            <a:ext cx="6286511" cy="6858000"/>
          </a:xfrm>
          <a:prstGeom prst="rect">
            <a:avLst/>
          </a:prstGeom>
        </p:spPr>
      </p:pic>
      <p:sp>
        <p:nvSpPr>
          <p:cNvPr id="4" name="TextBox 3"/>
          <p:cNvSpPr txBox="1"/>
          <p:nvPr/>
        </p:nvSpPr>
        <p:spPr>
          <a:xfrm>
            <a:off x="6215074" y="0"/>
            <a:ext cx="2928926" cy="6986528"/>
          </a:xfrm>
          <a:prstGeom prst="rect">
            <a:avLst/>
          </a:prstGeom>
          <a:solidFill>
            <a:schemeClr val="accent1">
              <a:lumMod val="75000"/>
            </a:schemeClr>
          </a:solidFill>
        </p:spPr>
        <p:txBody>
          <a:bodyPr wrap="square" rtlCol="0">
            <a:spAutoFit/>
          </a:bodyPr>
          <a:lstStyle/>
          <a:p>
            <a:pPr algn="r"/>
            <a:r>
              <a:rPr lang="ar-SY" sz="3200" b="1" dirty="0" smtClean="0">
                <a:solidFill>
                  <a:srgbClr val="FFFF00"/>
                </a:solidFill>
              </a:rPr>
              <a:t>   * والهواء </a:t>
            </a:r>
          </a:p>
          <a:p>
            <a:pPr algn="r"/>
            <a:r>
              <a:rPr lang="ar-SY" sz="3200" b="1" dirty="0" smtClean="0">
                <a:solidFill>
                  <a:srgbClr val="FFFF00"/>
                </a:solidFill>
              </a:rPr>
              <a:t>لن اكون اكثر واشد اصابة بالزكام مما أعتقد ... وان هواء الليل العليل لا نفع لي وأفيد وانما انا زهرة </a:t>
            </a:r>
          </a:p>
          <a:p>
            <a:pPr algn="r" rtl="1"/>
            <a:r>
              <a:rPr lang="ar-SY" sz="3200" b="1" dirty="0" smtClean="0">
                <a:solidFill>
                  <a:srgbClr val="FFFF00"/>
                </a:solidFill>
              </a:rPr>
              <a:t> * والوحوش </a:t>
            </a:r>
          </a:p>
          <a:p>
            <a:pPr algn="r"/>
            <a:r>
              <a:rPr lang="ar-SY" sz="3200" b="1" dirty="0" smtClean="0">
                <a:solidFill>
                  <a:srgbClr val="FFFF00"/>
                </a:solidFill>
              </a:rPr>
              <a:t>لا بد لي اذا أردت رؤية الفراشات من تحمل جيرة اثنين او ثلاثة من دون الفراش فانه يبدو منظر الفراشات جميل للغاية</a:t>
            </a:r>
            <a:endParaRPr lang="en-GB" sz="3200" b="1" dirty="0">
              <a:solidFill>
                <a:srgbClr val="FFFF00"/>
              </a:solidFill>
            </a:endParaRPr>
          </a:p>
        </p:txBody>
      </p:sp>
    </p:spTree>
  </p:cSld>
  <p:clrMapOvr>
    <a:masterClrMapping/>
  </p:clrMapOvr>
  <p:transition spd="slow">
    <p:wheel spokes="3"/>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43.jpg"/>
          <p:cNvPicPr>
            <a:picLocks noChangeAspect="1"/>
          </p:cNvPicPr>
          <p:nvPr/>
        </p:nvPicPr>
        <p:blipFill>
          <a:blip r:embed="rId2"/>
          <a:stretch>
            <a:fillRect/>
          </a:stretch>
        </p:blipFill>
        <p:spPr>
          <a:xfrm>
            <a:off x="0" y="0"/>
            <a:ext cx="6643702" cy="6858000"/>
          </a:xfrm>
          <a:prstGeom prst="rect">
            <a:avLst/>
          </a:prstGeom>
        </p:spPr>
      </p:pic>
      <p:sp>
        <p:nvSpPr>
          <p:cNvPr id="4" name="TextBox 3"/>
          <p:cNvSpPr txBox="1"/>
          <p:nvPr/>
        </p:nvSpPr>
        <p:spPr>
          <a:xfrm>
            <a:off x="6643702" y="0"/>
            <a:ext cx="2500298" cy="6986528"/>
          </a:xfrm>
          <a:prstGeom prst="rect">
            <a:avLst/>
          </a:prstGeom>
          <a:solidFill>
            <a:srgbClr val="FF0000"/>
          </a:solidFill>
        </p:spPr>
        <p:txBody>
          <a:bodyPr wrap="square" rtlCol="0">
            <a:spAutoFit/>
          </a:bodyPr>
          <a:lstStyle/>
          <a:p>
            <a:pPr algn="r"/>
            <a:r>
              <a:rPr lang="ar-SY" sz="3200" b="1" dirty="0" smtClean="0">
                <a:solidFill>
                  <a:schemeClr val="bg1"/>
                </a:solidFill>
              </a:rPr>
              <a:t>واذا لم يكن هناك فراشات فمن يزورني من بعدك؟ سوف تكون بعيدا اما الوحوش الكبيرة فلا خوف علي منها فلي مخالبي الخاصة </a:t>
            </a:r>
          </a:p>
          <a:p>
            <a:pPr algn="r"/>
            <a:r>
              <a:rPr lang="ar-SY" sz="3200" b="1" dirty="0" smtClean="0">
                <a:solidFill>
                  <a:schemeClr val="bg1"/>
                </a:solidFill>
              </a:rPr>
              <a:t>لم أبطاؤك ؟ انك تزعجني بتمهلك وترددك</a:t>
            </a:r>
          </a:p>
          <a:p>
            <a:pPr algn="r"/>
            <a:r>
              <a:rPr lang="ar-SY" sz="3200" b="1" dirty="0" smtClean="0">
                <a:solidFill>
                  <a:schemeClr val="bg1"/>
                </a:solidFill>
              </a:rPr>
              <a:t>الم تقرر الذهاب ؟ فاذهب اذن</a:t>
            </a:r>
            <a:endParaRPr lang="en-GB" sz="3200" b="1" dirty="0">
              <a:solidFill>
                <a:schemeClr val="bg1"/>
              </a:solidFill>
            </a:endParaRPr>
          </a:p>
        </p:txBody>
      </p:sp>
    </p:spTree>
  </p:cSld>
  <p:clrMapOvr>
    <a:masterClrMapping/>
  </p:clrMapOvr>
  <p:transition spd="slow">
    <p:zoom/>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44.jpg"/>
          <p:cNvPicPr>
            <a:picLocks noChangeAspect="1"/>
          </p:cNvPicPr>
          <p:nvPr/>
        </p:nvPicPr>
        <p:blipFill>
          <a:blip r:embed="rId2"/>
          <a:stretch>
            <a:fillRect/>
          </a:stretch>
        </p:blipFill>
        <p:spPr>
          <a:xfrm>
            <a:off x="0" y="0"/>
            <a:ext cx="9144000" cy="5715016"/>
          </a:xfrm>
          <a:prstGeom prst="rect">
            <a:avLst/>
          </a:prstGeom>
        </p:spPr>
      </p:pic>
      <p:sp>
        <p:nvSpPr>
          <p:cNvPr id="4" name="TextBox 3"/>
          <p:cNvSpPr txBox="1"/>
          <p:nvPr/>
        </p:nvSpPr>
        <p:spPr>
          <a:xfrm>
            <a:off x="0" y="5739300"/>
            <a:ext cx="9144000" cy="1200329"/>
          </a:xfrm>
          <a:prstGeom prst="rect">
            <a:avLst/>
          </a:prstGeom>
          <a:solidFill>
            <a:schemeClr val="accent4">
              <a:lumMod val="75000"/>
            </a:schemeClr>
          </a:solidFill>
        </p:spPr>
        <p:txBody>
          <a:bodyPr wrap="square" rtlCol="0">
            <a:spAutoFit/>
          </a:bodyPr>
          <a:lstStyle/>
          <a:p>
            <a:pPr algn="r"/>
            <a:r>
              <a:rPr lang="ar-SY" sz="3600" b="1" dirty="0" smtClean="0">
                <a:solidFill>
                  <a:srgbClr val="FFFF00"/>
                </a:solidFill>
              </a:rPr>
              <a:t>بدأ الأمير الصغير بزيارة الكواكب المجاورة ليفتش فيها عن عمل ولكي يتعلم</a:t>
            </a:r>
            <a:endParaRPr lang="en-GB" sz="3600" b="1" dirty="0">
              <a:solidFill>
                <a:srgbClr val="FFFF00"/>
              </a:solidFill>
            </a:endParaRPr>
          </a:p>
        </p:txBody>
      </p:sp>
    </p:spTree>
  </p:cSld>
  <p:clrMapOvr>
    <a:masterClrMapping/>
  </p:clrMapOvr>
  <p:transition spd="slow">
    <p:split orient="vert"/>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45.jpg"/>
          <p:cNvPicPr>
            <a:picLocks noChangeAspect="1"/>
          </p:cNvPicPr>
          <p:nvPr/>
        </p:nvPicPr>
        <p:blipFill>
          <a:blip r:embed="rId2"/>
          <a:stretch>
            <a:fillRect/>
          </a:stretch>
        </p:blipFill>
        <p:spPr>
          <a:xfrm>
            <a:off x="0" y="0"/>
            <a:ext cx="5786446" cy="6857999"/>
          </a:xfrm>
          <a:prstGeom prst="rect">
            <a:avLst/>
          </a:prstGeom>
        </p:spPr>
      </p:pic>
      <p:sp>
        <p:nvSpPr>
          <p:cNvPr id="4" name="TextBox 3"/>
          <p:cNvSpPr txBox="1"/>
          <p:nvPr/>
        </p:nvSpPr>
        <p:spPr>
          <a:xfrm>
            <a:off x="5786446" y="0"/>
            <a:ext cx="3357554" cy="6986528"/>
          </a:xfrm>
          <a:prstGeom prst="rect">
            <a:avLst/>
          </a:prstGeom>
          <a:solidFill>
            <a:schemeClr val="tx2"/>
          </a:solidFill>
        </p:spPr>
        <p:txBody>
          <a:bodyPr wrap="square" rtlCol="0">
            <a:spAutoFit/>
          </a:bodyPr>
          <a:lstStyle/>
          <a:p>
            <a:pPr algn="r"/>
            <a:r>
              <a:rPr lang="ar-SY" sz="3200" b="1" dirty="0" smtClean="0">
                <a:solidFill>
                  <a:srgbClr val="FFFF00"/>
                </a:solidFill>
              </a:rPr>
              <a:t>كان أول كوكب زاره موطنا لملك</a:t>
            </a:r>
          </a:p>
          <a:p>
            <a:pPr algn="r"/>
            <a:r>
              <a:rPr lang="ar-SY" sz="3200" b="1" dirty="0" smtClean="0">
                <a:solidFill>
                  <a:srgbClr val="FFFF00"/>
                </a:solidFill>
              </a:rPr>
              <a:t>اما الثاني فكان يسكنه رجل متباه ومزهو بنفسه</a:t>
            </a:r>
          </a:p>
          <a:p>
            <a:pPr algn="r"/>
            <a:r>
              <a:rPr lang="ar-SY" sz="3200" b="1" dirty="0" smtClean="0">
                <a:solidFill>
                  <a:srgbClr val="FFFF00"/>
                </a:solidFill>
              </a:rPr>
              <a:t>والكوكب الثالث كان فيه رجل سكير</a:t>
            </a:r>
          </a:p>
          <a:p>
            <a:pPr algn="r"/>
            <a:r>
              <a:rPr lang="ar-SY" sz="3200" b="1" dirty="0" smtClean="0">
                <a:solidFill>
                  <a:srgbClr val="FFFF00"/>
                </a:solidFill>
              </a:rPr>
              <a:t>أما الكوكب الرابع فكان رجل الأعمال وهو رجل مترمزي بدين وبعد كل زيارة كان الأمير الصغير يردد بينه وبين نفسه ان شأن هؤلاء الرجال الكبار غريب جدا جدا</a:t>
            </a:r>
            <a:r>
              <a:rPr lang="ar-SY" dirty="0" smtClean="0"/>
              <a:t>.</a:t>
            </a:r>
            <a:endParaRPr lang="en-GB" dirty="0"/>
          </a:p>
        </p:txBody>
      </p:sp>
    </p:spTree>
  </p:cSld>
  <p:clrMapOvr>
    <a:masterClrMapping/>
  </p:clrMapOvr>
  <p:transition spd="slow">
    <p:wheel spokes="2"/>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46.jpg"/>
          <p:cNvPicPr>
            <a:picLocks noChangeAspect="1"/>
          </p:cNvPicPr>
          <p:nvPr/>
        </p:nvPicPr>
        <p:blipFill>
          <a:blip r:embed="rId2"/>
          <a:stretch>
            <a:fillRect/>
          </a:stretch>
        </p:blipFill>
        <p:spPr>
          <a:xfrm>
            <a:off x="0" y="0"/>
            <a:ext cx="5500694" cy="6858000"/>
          </a:xfrm>
          <a:prstGeom prst="rect">
            <a:avLst/>
          </a:prstGeom>
        </p:spPr>
      </p:pic>
      <p:sp>
        <p:nvSpPr>
          <p:cNvPr id="4" name="TextBox 3"/>
          <p:cNvSpPr txBox="1"/>
          <p:nvPr/>
        </p:nvSpPr>
        <p:spPr>
          <a:xfrm>
            <a:off x="5500694" y="0"/>
            <a:ext cx="3643306" cy="6986528"/>
          </a:xfrm>
          <a:prstGeom prst="rect">
            <a:avLst/>
          </a:prstGeom>
          <a:solidFill>
            <a:schemeClr val="accent1">
              <a:lumMod val="75000"/>
            </a:schemeClr>
          </a:solidFill>
        </p:spPr>
        <p:txBody>
          <a:bodyPr wrap="square" rtlCol="0">
            <a:spAutoFit/>
          </a:bodyPr>
          <a:lstStyle/>
          <a:p>
            <a:pPr algn="r"/>
            <a:r>
              <a:rPr lang="ar-SY" sz="3200" b="1" dirty="0" smtClean="0">
                <a:solidFill>
                  <a:schemeClr val="bg1"/>
                </a:solidFill>
              </a:rPr>
              <a:t>كان الكوكب الخامس الذي هبط اليه الأمير الصغير على غاية من الغرابة فقد كان أصغرها جميعا ولا يتسع الا لعمود في رأسه مصباح والى عامل تعهد اليه باضاءة المصباح واطفائه وحاول الأمير الصغير أن يدرك النفع من مصباح وعامل يضيئه ويطفئه في مكان من السماء على كوكب خال من السكان والساكن فلم يفلح</a:t>
            </a:r>
            <a:r>
              <a:rPr lang="ar-SY" b="1" dirty="0" smtClean="0">
                <a:solidFill>
                  <a:schemeClr val="bg1"/>
                </a:solidFill>
              </a:rPr>
              <a:t>.</a:t>
            </a:r>
            <a:endParaRPr lang="en-GB" b="1" dirty="0">
              <a:solidFill>
                <a:schemeClr val="bg1"/>
              </a:solidFill>
            </a:endParaRPr>
          </a:p>
        </p:txBody>
      </p:sp>
    </p:spTree>
  </p:cSld>
  <p:clrMapOvr>
    <a:masterClrMapping/>
  </p:clrMapOvr>
  <p:transition spd="slow">
    <p:wheel spokes="3"/>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47.jpg"/>
          <p:cNvPicPr>
            <a:picLocks noChangeAspect="1"/>
          </p:cNvPicPr>
          <p:nvPr/>
        </p:nvPicPr>
        <p:blipFill>
          <a:blip r:embed="rId2"/>
          <a:stretch>
            <a:fillRect/>
          </a:stretch>
        </p:blipFill>
        <p:spPr>
          <a:xfrm>
            <a:off x="0" y="0"/>
            <a:ext cx="9144000" cy="6857999"/>
          </a:xfrm>
          <a:prstGeom prst="rect">
            <a:avLst/>
          </a:prstGeom>
        </p:spPr>
      </p:pic>
      <p:sp>
        <p:nvSpPr>
          <p:cNvPr id="4" name="TextBox 3"/>
          <p:cNvSpPr txBox="1"/>
          <p:nvPr/>
        </p:nvSpPr>
        <p:spPr>
          <a:xfrm>
            <a:off x="6143636" y="0"/>
            <a:ext cx="3000364" cy="6247864"/>
          </a:xfrm>
          <a:prstGeom prst="rect">
            <a:avLst/>
          </a:prstGeom>
          <a:noFill/>
        </p:spPr>
        <p:txBody>
          <a:bodyPr wrap="square" rtlCol="0">
            <a:spAutoFit/>
          </a:bodyPr>
          <a:lstStyle/>
          <a:p>
            <a:pPr algn="r"/>
            <a:r>
              <a:rPr lang="ar-SY" sz="4000" b="1" dirty="0" smtClean="0">
                <a:solidFill>
                  <a:schemeClr val="bg1"/>
                </a:solidFill>
              </a:rPr>
              <a:t>عندما يضيئ العامل المصباح فكأنه يخلق نجمة جديدة أو زهرة جديدة وعندما يطفئه فكأنه يرقد النجمة او الزهرة فعمله جميل جدا وهو نافع حقا لأنه جميل</a:t>
            </a:r>
            <a:r>
              <a:rPr lang="ar-SY" b="1" dirty="0" smtClean="0">
                <a:solidFill>
                  <a:schemeClr val="bg1"/>
                </a:solidFill>
              </a:rPr>
              <a:t>.</a:t>
            </a:r>
            <a:endParaRPr lang="en-GB" b="1" dirty="0">
              <a:solidFill>
                <a:schemeClr val="bg1"/>
              </a:solidFill>
            </a:endParaRPr>
          </a:p>
        </p:txBody>
      </p:sp>
    </p:spTree>
  </p:cSld>
  <p:clrMapOvr>
    <a:masterClrMapping/>
  </p:clrMapOvr>
  <p:transition spd="slow">
    <p:zoom/>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48.jpg"/>
          <p:cNvPicPr>
            <a:picLocks noChangeAspect="1"/>
          </p:cNvPicPr>
          <p:nvPr/>
        </p:nvPicPr>
        <p:blipFill>
          <a:blip r:embed="rId2"/>
          <a:stretch>
            <a:fillRect/>
          </a:stretch>
        </p:blipFill>
        <p:spPr>
          <a:xfrm>
            <a:off x="-642974" y="0"/>
            <a:ext cx="7000924" cy="6858000"/>
          </a:xfrm>
          <a:prstGeom prst="rect">
            <a:avLst/>
          </a:prstGeom>
        </p:spPr>
      </p:pic>
      <p:sp>
        <p:nvSpPr>
          <p:cNvPr id="4" name="TextBox 3"/>
          <p:cNvSpPr txBox="1"/>
          <p:nvPr/>
        </p:nvSpPr>
        <p:spPr>
          <a:xfrm>
            <a:off x="6357950" y="0"/>
            <a:ext cx="2786050" cy="6986528"/>
          </a:xfrm>
          <a:prstGeom prst="rect">
            <a:avLst/>
          </a:prstGeom>
          <a:solidFill>
            <a:schemeClr val="accent4">
              <a:lumMod val="75000"/>
            </a:schemeClr>
          </a:solidFill>
        </p:spPr>
        <p:txBody>
          <a:bodyPr wrap="square" rtlCol="0">
            <a:spAutoFit/>
          </a:bodyPr>
          <a:lstStyle/>
          <a:p>
            <a:pPr algn="r"/>
            <a:r>
              <a:rPr lang="ar-SY" sz="2800" b="1" dirty="0" smtClean="0">
                <a:solidFill>
                  <a:srgbClr val="FFFF00"/>
                </a:solidFill>
              </a:rPr>
              <a:t>صباح الخير , قل لي لماذا أطفأت المصباح؟</a:t>
            </a:r>
          </a:p>
          <a:p>
            <a:pPr algn="r"/>
            <a:r>
              <a:rPr lang="ar-SY" sz="2800" b="1" dirty="0" smtClean="0">
                <a:solidFill>
                  <a:srgbClr val="FFFF00"/>
                </a:solidFill>
              </a:rPr>
              <a:t>انها تعليمات . صباح الخير</a:t>
            </a:r>
          </a:p>
          <a:p>
            <a:pPr algn="r"/>
            <a:r>
              <a:rPr lang="ar-SY" sz="2800" b="1" dirty="0" smtClean="0">
                <a:solidFill>
                  <a:srgbClr val="FFFF00"/>
                </a:solidFill>
              </a:rPr>
              <a:t>وما تعني التعليمات؟ </a:t>
            </a:r>
          </a:p>
          <a:p>
            <a:pPr algn="r" rtl="1"/>
            <a:r>
              <a:rPr lang="ar-SY" sz="2800" b="1" dirty="0" smtClean="0">
                <a:solidFill>
                  <a:srgbClr val="FFFF00"/>
                </a:solidFill>
              </a:rPr>
              <a:t>التعليمات تعني أن أطفئ </a:t>
            </a:r>
          </a:p>
          <a:p>
            <a:pPr algn="r" rtl="1"/>
            <a:r>
              <a:rPr lang="ar-SY" sz="2800" b="1" dirty="0" smtClean="0">
                <a:solidFill>
                  <a:srgbClr val="FFFF00"/>
                </a:solidFill>
              </a:rPr>
              <a:t>المصباح .</a:t>
            </a:r>
          </a:p>
          <a:p>
            <a:pPr algn="r" rtl="1"/>
            <a:r>
              <a:rPr lang="ar-SY" sz="2800" b="1" dirty="0" smtClean="0">
                <a:solidFill>
                  <a:srgbClr val="FFFF00"/>
                </a:solidFill>
              </a:rPr>
              <a:t> مساء الخير</a:t>
            </a:r>
          </a:p>
          <a:p>
            <a:pPr algn="r" rtl="1"/>
            <a:r>
              <a:rPr lang="ar-SY" sz="2800" b="1" dirty="0" smtClean="0">
                <a:solidFill>
                  <a:srgbClr val="FFFF00"/>
                </a:solidFill>
              </a:rPr>
              <a:t>لكن لماذا أعدت اضاءته</a:t>
            </a:r>
          </a:p>
          <a:p>
            <a:pPr algn="r" rtl="1"/>
            <a:r>
              <a:rPr lang="ar-SY" sz="2800" b="1" dirty="0" smtClean="0">
                <a:solidFill>
                  <a:srgbClr val="FFFF00"/>
                </a:solidFill>
              </a:rPr>
              <a:t>انها تعليمات</a:t>
            </a:r>
          </a:p>
          <a:p>
            <a:pPr algn="r" rtl="1"/>
            <a:r>
              <a:rPr lang="ar-SY" sz="2800" b="1" dirty="0" smtClean="0">
                <a:solidFill>
                  <a:srgbClr val="FFFF00"/>
                </a:solidFill>
              </a:rPr>
              <a:t>أني لا أفهم ما تعني</a:t>
            </a:r>
          </a:p>
          <a:p>
            <a:pPr algn="r" rtl="1"/>
            <a:r>
              <a:rPr lang="ar-SY" sz="2800" b="1" dirty="0" smtClean="0">
                <a:solidFill>
                  <a:srgbClr val="FFFF00"/>
                </a:solidFill>
              </a:rPr>
              <a:t>لا حاجة للفهم التعليمات هي تعليمات . صباح الخير</a:t>
            </a:r>
            <a:endParaRPr lang="en-GB" sz="2800" b="1" dirty="0">
              <a:solidFill>
                <a:srgbClr val="FFFF00"/>
              </a:solidFill>
            </a:endParaRPr>
          </a:p>
        </p:txBody>
      </p:sp>
    </p:spTree>
  </p:cSld>
  <p:clrMapOvr>
    <a:masterClrMapping/>
  </p:clrMapOvr>
  <p:transition spd="slow">
    <p:wheel spokes="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04.jpg"/>
          <p:cNvPicPr>
            <a:picLocks noChangeAspect="1"/>
          </p:cNvPicPr>
          <p:nvPr/>
        </p:nvPicPr>
        <p:blipFill>
          <a:blip r:embed="rId2"/>
          <a:stretch>
            <a:fillRect/>
          </a:stretch>
        </p:blipFill>
        <p:spPr>
          <a:xfrm>
            <a:off x="0" y="0"/>
            <a:ext cx="6786578" cy="6858000"/>
          </a:xfrm>
          <a:prstGeom prst="rect">
            <a:avLst/>
          </a:prstGeom>
        </p:spPr>
      </p:pic>
      <p:sp>
        <p:nvSpPr>
          <p:cNvPr id="4" name="TextBox 3"/>
          <p:cNvSpPr txBox="1"/>
          <p:nvPr/>
        </p:nvSpPr>
        <p:spPr>
          <a:xfrm>
            <a:off x="6786578" y="0"/>
            <a:ext cx="2357422" cy="6986528"/>
          </a:xfrm>
          <a:prstGeom prst="rect">
            <a:avLst/>
          </a:prstGeom>
          <a:solidFill>
            <a:schemeClr val="accent1">
              <a:lumMod val="60000"/>
              <a:lumOff val="40000"/>
            </a:schemeClr>
          </a:solidFill>
        </p:spPr>
        <p:txBody>
          <a:bodyPr wrap="square" rtlCol="0">
            <a:spAutoFit/>
          </a:bodyPr>
          <a:lstStyle/>
          <a:p>
            <a:pPr algn="r"/>
            <a:r>
              <a:rPr lang="ar-SY" sz="2800" b="1" dirty="0" smtClean="0">
                <a:solidFill>
                  <a:srgbClr val="002060"/>
                </a:solidFill>
              </a:rPr>
              <a:t>لم تكن هناك أي علامة تدل على أن هذا الصبي قد ضل طريقه أو أنه يموت جوعا أو عطشا أو أعياء أو خوفا . وما من شيئ يدل انه ضائع وسط هذه الصحراء على بعد ألف ميل من أقرب بلدة مأهولة </a:t>
            </a:r>
          </a:p>
          <a:p>
            <a:pPr algn="r" rtl="1">
              <a:buFontTx/>
              <a:buChar char="-"/>
            </a:pPr>
            <a:r>
              <a:rPr lang="ar-SY" sz="2800" b="1" dirty="0" smtClean="0">
                <a:solidFill>
                  <a:srgbClr val="002060"/>
                </a:solidFill>
              </a:rPr>
              <a:t>ولكن... ماذا تفعل هنا ؟</a:t>
            </a:r>
          </a:p>
          <a:p>
            <a:pPr algn="r" rtl="1">
              <a:buFontTx/>
              <a:buChar char="-"/>
            </a:pPr>
            <a:r>
              <a:rPr lang="ar-SY" sz="2800" b="1" dirty="0" smtClean="0">
                <a:solidFill>
                  <a:srgbClr val="002060"/>
                </a:solidFill>
              </a:rPr>
              <a:t> اذا شئت ... أرسم لي خروفا...</a:t>
            </a:r>
            <a:endParaRPr lang="en-GB" sz="2800" b="1" dirty="0">
              <a:solidFill>
                <a:srgbClr val="002060"/>
              </a:solidFill>
            </a:endParaRPr>
          </a:p>
        </p:txBody>
      </p:sp>
    </p:spTree>
  </p:cSld>
  <p:clrMapOvr>
    <a:masterClrMapping/>
  </p:clrMapOvr>
  <p:transition spd="slow">
    <p:wipe dir="d"/>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49.jpg"/>
          <p:cNvPicPr>
            <a:picLocks noChangeAspect="1"/>
          </p:cNvPicPr>
          <p:nvPr/>
        </p:nvPicPr>
        <p:blipFill>
          <a:blip r:embed="rId2"/>
          <a:stretch>
            <a:fillRect/>
          </a:stretch>
        </p:blipFill>
        <p:spPr>
          <a:xfrm>
            <a:off x="0" y="0"/>
            <a:ext cx="6357950" cy="6858000"/>
          </a:xfrm>
          <a:prstGeom prst="rect">
            <a:avLst/>
          </a:prstGeom>
        </p:spPr>
      </p:pic>
      <p:sp>
        <p:nvSpPr>
          <p:cNvPr id="4" name="TextBox 3"/>
          <p:cNvSpPr txBox="1"/>
          <p:nvPr/>
        </p:nvSpPr>
        <p:spPr>
          <a:xfrm>
            <a:off x="6215074" y="0"/>
            <a:ext cx="2928926" cy="6986528"/>
          </a:xfrm>
          <a:prstGeom prst="rect">
            <a:avLst/>
          </a:prstGeom>
          <a:solidFill>
            <a:schemeClr val="accent4">
              <a:lumMod val="60000"/>
              <a:lumOff val="40000"/>
            </a:schemeClr>
          </a:solidFill>
        </p:spPr>
        <p:txBody>
          <a:bodyPr wrap="square" rtlCol="0">
            <a:spAutoFit/>
          </a:bodyPr>
          <a:lstStyle/>
          <a:p>
            <a:pPr algn="r"/>
            <a:r>
              <a:rPr lang="ar-SY" sz="2800" b="1" dirty="0" smtClean="0">
                <a:solidFill>
                  <a:srgbClr val="002060"/>
                </a:solidFill>
              </a:rPr>
              <a:t>ان مهنتي هذه شاقة ومتعبة في السابق كانت مهنة معقولة حين كنت أطفئ المصباح في الصباح وأضيئه في المساء وأقضي بقية النهار في الراحة وبقية </a:t>
            </a:r>
            <a:endParaRPr lang="en-US" sz="2800" b="1" dirty="0" smtClean="0">
              <a:solidFill>
                <a:srgbClr val="002060"/>
              </a:solidFill>
            </a:endParaRPr>
          </a:p>
          <a:p>
            <a:pPr algn="r"/>
            <a:endParaRPr lang="en-US" sz="2800" b="1" dirty="0" smtClean="0">
              <a:solidFill>
                <a:srgbClr val="002060"/>
              </a:solidFill>
            </a:endParaRPr>
          </a:p>
          <a:p>
            <a:pPr algn="r"/>
            <a:r>
              <a:rPr lang="ar-SY" sz="2800" b="1" dirty="0" smtClean="0">
                <a:solidFill>
                  <a:srgbClr val="002060"/>
                </a:solidFill>
              </a:rPr>
              <a:t>الليل في النوم...</a:t>
            </a:r>
          </a:p>
          <a:p>
            <a:pPr algn="r"/>
            <a:r>
              <a:rPr lang="ar-SY" sz="2800" b="1" dirty="0" smtClean="0">
                <a:solidFill>
                  <a:srgbClr val="002060"/>
                </a:solidFill>
              </a:rPr>
              <a:t>وهل تبدلت التعليمات منذ ذلك الحين؟</a:t>
            </a:r>
          </a:p>
          <a:p>
            <a:pPr algn="r" rtl="1"/>
            <a:r>
              <a:rPr lang="ar-SY" sz="2800" b="1" dirty="0" smtClean="0">
                <a:solidFill>
                  <a:srgbClr val="002060"/>
                </a:solidFill>
              </a:rPr>
              <a:t>لمك تتبدل التعليمات انما المأساة ان هذا الكوكب يزيد من سرعة دورانه من سنة لأخرى اما التعليمات فلم تتغير.</a:t>
            </a:r>
            <a:endParaRPr lang="en-GB" sz="2800" b="1" dirty="0">
              <a:solidFill>
                <a:srgbClr val="002060"/>
              </a:solidFill>
            </a:endParaRPr>
          </a:p>
        </p:txBody>
      </p:sp>
    </p:spTree>
  </p:cSld>
  <p:clrMapOvr>
    <a:masterClrMapping/>
  </p:clrMapOvr>
  <p:transition spd="slow">
    <p:wheel spokes="8"/>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50.jpg"/>
          <p:cNvPicPr>
            <a:picLocks noChangeAspect="1"/>
          </p:cNvPicPr>
          <p:nvPr/>
        </p:nvPicPr>
        <p:blipFill>
          <a:blip r:embed="rId2"/>
          <a:stretch>
            <a:fillRect/>
          </a:stretch>
        </p:blipFill>
        <p:spPr>
          <a:xfrm>
            <a:off x="0" y="0"/>
            <a:ext cx="6357950" cy="6858000"/>
          </a:xfrm>
          <a:prstGeom prst="rect">
            <a:avLst/>
          </a:prstGeom>
        </p:spPr>
      </p:pic>
      <p:sp>
        <p:nvSpPr>
          <p:cNvPr id="4" name="TextBox 3"/>
          <p:cNvSpPr txBox="1"/>
          <p:nvPr/>
        </p:nvSpPr>
        <p:spPr>
          <a:xfrm>
            <a:off x="6357950" y="0"/>
            <a:ext cx="2786050" cy="6986528"/>
          </a:xfrm>
          <a:prstGeom prst="rect">
            <a:avLst/>
          </a:prstGeom>
          <a:solidFill>
            <a:schemeClr val="accent1">
              <a:lumMod val="75000"/>
            </a:schemeClr>
          </a:solidFill>
        </p:spPr>
        <p:txBody>
          <a:bodyPr wrap="square" rtlCol="0">
            <a:spAutoFit/>
          </a:bodyPr>
          <a:lstStyle/>
          <a:p>
            <a:pPr algn="r"/>
            <a:r>
              <a:rPr lang="ar-SY" sz="2800" b="1" dirty="0" smtClean="0">
                <a:solidFill>
                  <a:schemeClr val="bg1"/>
                </a:solidFill>
              </a:rPr>
              <a:t>وما عاقبة ذلك الآن؟ أصبح هذا الكوكب يدورعلى نفسه مرة في الدقيقة فلم يبق لي ثانية ارتاح فيها فأنا أضئ وأطفأ مرة في كل دقيقة. أمر غريب فاليوم عندك لا يلبث سوى دقيقة فقط</a:t>
            </a:r>
          </a:p>
          <a:p>
            <a:pPr algn="r"/>
            <a:r>
              <a:rPr lang="ar-SY" sz="2800" b="1" dirty="0" smtClean="0">
                <a:solidFill>
                  <a:schemeClr val="bg1"/>
                </a:solidFill>
              </a:rPr>
              <a:t>ليس الأمر على ماترى من الغرابة فقد انقضى شهرا منذ بدأنا نتكلم سوية </a:t>
            </a:r>
          </a:p>
          <a:p>
            <a:pPr algn="r"/>
            <a:r>
              <a:rPr lang="ar-SY" sz="2800" b="1" dirty="0" smtClean="0">
                <a:solidFill>
                  <a:schemeClr val="bg1"/>
                </a:solidFill>
              </a:rPr>
              <a:t>انقضى شهرا ؟</a:t>
            </a:r>
          </a:p>
          <a:p>
            <a:pPr algn="r"/>
            <a:r>
              <a:rPr lang="ar-SY" sz="2800" b="1" dirty="0" smtClean="0">
                <a:solidFill>
                  <a:schemeClr val="bg1"/>
                </a:solidFill>
              </a:rPr>
              <a:t>نعم شهر اي ثلاثون يوما .مساء الخير</a:t>
            </a:r>
            <a:r>
              <a:rPr lang="ar-SY" dirty="0" smtClean="0">
                <a:solidFill>
                  <a:schemeClr val="bg1"/>
                </a:solidFill>
              </a:rPr>
              <a:t>.</a:t>
            </a:r>
            <a:endParaRPr lang="en-GB" dirty="0">
              <a:solidFill>
                <a:schemeClr val="bg1"/>
              </a:solidFill>
            </a:endParaRPr>
          </a:p>
        </p:txBody>
      </p:sp>
    </p:spTree>
  </p:cSld>
  <p:clrMapOvr>
    <a:masterClrMapping/>
  </p:clrMapOvr>
  <p:transition spd="slow">
    <p:wheel/>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51.jpg"/>
          <p:cNvPicPr>
            <a:picLocks noChangeAspect="1"/>
          </p:cNvPicPr>
          <p:nvPr/>
        </p:nvPicPr>
        <p:blipFill>
          <a:blip r:embed="rId2"/>
          <a:stretch>
            <a:fillRect/>
          </a:stretch>
        </p:blipFill>
        <p:spPr>
          <a:xfrm>
            <a:off x="0" y="0"/>
            <a:ext cx="6215074" cy="6858000"/>
          </a:xfrm>
          <a:prstGeom prst="rect">
            <a:avLst/>
          </a:prstGeom>
        </p:spPr>
      </p:pic>
      <p:sp>
        <p:nvSpPr>
          <p:cNvPr id="4" name="TextBox 3"/>
          <p:cNvSpPr txBox="1"/>
          <p:nvPr/>
        </p:nvSpPr>
        <p:spPr>
          <a:xfrm>
            <a:off x="6143636" y="0"/>
            <a:ext cx="3000364" cy="6858000"/>
          </a:xfrm>
          <a:prstGeom prst="rect">
            <a:avLst/>
          </a:prstGeom>
          <a:solidFill>
            <a:schemeClr val="accent2">
              <a:lumMod val="20000"/>
              <a:lumOff val="80000"/>
            </a:schemeClr>
          </a:solidFill>
        </p:spPr>
        <p:txBody>
          <a:bodyPr wrap="square" rtlCol="0">
            <a:spAutoFit/>
          </a:bodyPr>
          <a:lstStyle/>
          <a:p>
            <a:pPr algn="r"/>
            <a:r>
              <a:rPr lang="ar-SY" sz="3600" b="1" dirty="0" smtClean="0">
                <a:solidFill>
                  <a:schemeClr val="accent6">
                    <a:lumMod val="50000"/>
                  </a:schemeClr>
                </a:solidFill>
              </a:rPr>
              <a:t>أنا أعرف وسيلة تستطيع معها ان ترتاح متى شئت... </a:t>
            </a:r>
          </a:p>
          <a:p>
            <a:pPr algn="r"/>
            <a:r>
              <a:rPr lang="ar-SY" sz="3600" b="1" dirty="0" smtClean="0">
                <a:solidFill>
                  <a:schemeClr val="accent6">
                    <a:lumMod val="50000"/>
                  </a:schemeClr>
                </a:solidFill>
              </a:rPr>
              <a:t>أريد أن أرتاح دائما</a:t>
            </a:r>
          </a:p>
          <a:p>
            <a:pPr algn="r"/>
            <a:r>
              <a:rPr lang="ar-SY" sz="3600" b="1" dirty="0" smtClean="0">
                <a:solidFill>
                  <a:schemeClr val="accent6">
                    <a:lumMod val="50000"/>
                  </a:schemeClr>
                </a:solidFill>
              </a:rPr>
              <a:t>ان كوكبك صغير جدا حتى انك تستطيع ان تدور حوله في ثلاث خطوات فما عليك الا ان تمشي مشيا بطيئا دائما في الشمس.</a:t>
            </a:r>
            <a:endParaRPr lang="en-GB" sz="3600" b="1" dirty="0">
              <a:solidFill>
                <a:schemeClr val="accent6">
                  <a:lumMod val="50000"/>
                </a:schemeClr>
              </a:solidFill>
            </a:endParaRPr>
          </a:p>
        </p:txBody>
      </p:sp>
    </p:spTree>
  </p:cSld>
  <p:clrMapOvr>
    <a:masterClrMapping/>
  </p:clrMapOvr>
  <p:transition spd="slow">
    <p:dissolv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52.jpg"/>
          <p:cNvPicPr>
            <a:picLocks noChangeAspect="1"/>
          </p:cNvPicPr>
          <p:nvPr/>
        </p:nvPicPr>
        <p:blipFill>
          <a:blip r:embed="rId2"/>
          <a:stretch>
            <a:fillRect/>
          </a:stretch>
        </p:blipFill>
        <p:spPr>
          <a:xfrm>
            <a:off x="0" y="0"/>
            <a:ext cx="7000892" cy="6858000"/>
          </a:xfrm>
          <a:prstGeom prst="rect">
            <a:avLst/>
          </a:prstGeom>
        </p:spPr>
      </p:pic>
      <p:sp>
        <p:nvSpPr>
          <p:cNvPr id="4" name="TextBox 3"/>
          <p:cNvSpPr txBox="1"/>
          <p:nvPr/>
        </p:nvSpPr>
        <p:spPr>
          <a:xfrm>
            <a:off x="6858016" y="0"/>
            <a:ext cx="2285984" cy="6986528"/>
          </a:xfrm>
          <a:prstGeom prst="rect">
            <a:avLst/>
          </a:prstGeom>
          <a:solidFill>
            <a:schemeClr val="accent2">
              <a:lumMod val="20000"/>
              <a:lumOff val="80000"/>
            </a:schemeClr>
          </a:solidFill>
        </p:spPr>
        <p:txBody>
          <a:bodyPr wrap="square" rtlCol="0">
            <a:spAutoFit/>
          </a:bodyPr>
          <a:lstStyle/>
          <a:p>
            <a:pPr algn="r" rtl="1"/>
            <a:r>
              <a:rPr lang="ar-SY" sz="3200" b="1" dirty="0" smtClean="0">
                <a:solidFill>
                  <a:srgbClr val="C00000"/>
                </a:solidFill>
              </a:rPr>
              <a:t>فاذا رغبت في الأستراحة مشيت وطال نهارك على قدر ما تريد</a:t>
            </a:r>
          </a:p>
          <a:p>
            <a:pPr algn="r" rtl="1"/>
            <a:r>
              <a:rPr lang="ar-SY" sz="3200" b="1" dirty="0" smtClean="0">
                <a:solidFill>
                  <a:srgbClr val="C00000"/>
                </a:solidFill>
              </a:rPr>
              <a:t>ليس في هذا فائدة كبيرة لي فان لذتي في الحياة هي النوم</a:t>
            </a:r>
          </a:p>
          <a:p>
            <a:pPr algn="r" rtl="1"/>
            <a:r>
              <a:rPr lang="ar-SY" sz="3200" b="1" dirty="0" smtClean="0">
                <a:solidFill>
                  <a:srgbClr val="C00000"/>
                </a:solidFill>
              </a:rPr>
              <a:t>هذا من سؤ الحظ</a:t>
            </a:r>
          </a:p>
          <a:p>
            <a:pPr algn="r" rtl="1"/>
            <a:r>
              <a:rPr lang="ar-SY" sz="3200" b="1" dirty="0" smtClean="0">
                <a:solidFill>
                  <a:srgbClr val="C00000"/>
                </a:solidFill>
              </a:rPr>
              <a:t>هذا من سؤ حظي . صباح  الخير</a:t>
            </a:r>
            <a:endParaRPr lang="en-GB" sz="3200" b="1" dirty="0">
              <a:solidFill>
                <a:srgbClr val="C00000"/>
              </a:solidFill>
            </a:endParaRPr>
          </a:p>
        </p:txBody>
      </p:sp>
    </p:spTree>
  </p:cSld>
  <p:clrMapOvr>
    <a:masterClrMapping/>
  </p:clrMapOvr>
  <p:transition spd="slow">
    <p:zoom dir="in"/>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53.jpg"/>
          <p:cNvPicPr>
            <a:picLocks noChangeAspect="1"/>
          </p:cNvPicPr>
          <p:nvPr/>
        </p:nvPicPr>
        <p:blipFill>
          <a:blip r:embed="rId2"/>
          <a:stretch>
            <a:fillRect/>
          </a:stretch>
        </p:blipFill>
        <p:spPr>
          <a:xfrm>
            <a:off x="1" y="0"/>
            <a:ext cx="6643701" cy="6858000"/>
          </a:xfrm>
          <a:prstGeom prst="rect">
            <a:avLst/>
          </a:prstGeom>
        </p:spPr>
      </p:pic>
      <p:sp>
        <p:nvSpPr>
          <p:cNvPr id="4" name="TextBox 3"/>
          <p:cNvSpPr txBox="1"/>
          <p:nvPr/>
        </p:nvSpPr>
        <p:spPr>
          <a:xfrm>
            <a:off x="6643702" y="0"/>
            <a:ext cx="2500298" cy="6986528"/>
          </a:xfrm>
          <a:prstGeom prst="rect">
            <a:avLst/>
          </a:prstGeom>
          <a:solidFill>
            <a:schemeClr val="accent2">
              <a:lumMod val="60000"/>
              <a:lumOff val="40000"/>
            </a:schemeClr>
          </a:solidFill>
        </p:spPr>
        <p:txBody>
          <a:bodyPr wrap="square" rtlCol="0">
            <a:spAutoFit/>
          </a:bodyPr>
          <a:lstStyle/>
          <a:p>
            <a:pPr algn="r"/>
            <a:r>
              <a:rPr lang="ar-SY" sz="2800" b="1" dirty="0" smtClean="0">
                <a:solidFill>
                  <a:srgbClr val="002060"/>
                </a:solidFill>
              </a:rPr>
              <a:t>هذا هو الرجل الوحيد الذي لو استطعت لاتخذته صديقا غير ان كوكبه غاية في الصغر فلا يتسع لأثنين ...اما الحقيقة التي كان الأمير ليبوح بها لنفسه فهي انه أسف على مغادرة هذا الكوكب المبارك حيث تغرب الشمس الفا واربعمائة مرة خلال اربع وعشرين ساعة</a:t>
            </a:r>
            <a:r>
              <a:rPr lang="ar-SY" sz="2800" dirty="0" smtClean="0">
                <a:solidFill>
                  <a:srgbClr val="002060"/>
                </a:solidFill>
              </a:rPr>
              <a:t>.</a:t>
            </a:r>
            <a:endParaRPr lang="en-GB" sz="2800" dirty="0">
              <a:solidFill>
                <a:srgbClr val="002060"/>
              </a:solidFill>
            </a:endParaRPr>
          </a:p>
        </p:txBody>
      </p:sp>
    </p:spTree>
  </p:cSld>
  <p:clrMapOvr>
    <a:masterClrMapping/>
  </p:clrMapOvr>
  <p:transition spd="slow">
    <p:split orient="vert" dir="in"/>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orizontal Scroll 1"/>
          <p:cNvSpPr/>
          <p:nvPr/>
        </p:nvSpPr>
        <p:spPr>
          <a:xfrm>
            <a:off x="1000100" y="1071546"/>
            <a:ext cx="7072362" cy="5143536"/>
          </a:xfrm>
          <a:prstGeom prst="horizontalScroll">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Y" sz="8800" b="1" dirty="0" smtClean="0">
                <a:solidFill>
                  <a:srgbClr val="FFFF00"/>
                </a:solidFill>
              </a:rPr>
              <a:t>نهاية </a:t>
            </a:r>
            <a:endParaRPr lang="en-US" sz="8800" b="1" dirty="0" smtClean="0">
              <a:solidFill>
                <a:srgbClr val="FFFF00"/>
              </a:solidFill>
            </a:endParaRPr>
          </a:p>
          <a:p>
            <a:pPr algn="ctr"/>
            <a:r>
              <a:rPr lang="ar-SY" sz="8800" b="1" dirty="0" smtClean="0">
                <a:solidFill>
                  <a:srgbClr val="FFFF00"/>
                </a:solidFill>
              </a:rPr>
              <a:t>القسم </a:t>
            </a:r>
            <a:r>
              <a:rPr lang="ar-SY" sz="8800" b="1" dirty="0" smtClean="0">
                <a:solidFill>
                  <a:srgbClr val="FFFF00"/>
                </a:solidFill>
              </a:rPr>
              <a:t>الأول</a:t>
            </a:r>
            <a:endParaRPr lang="en-GB" sz="8800" b="1" dirty="0">
              <a:solidFill>
                <a:srgbClr val="FFFF00"/>
              </a:solidFill>
            </a:endParaRPr>
          </a:p>
        </p:txBody>
      </p:sp>
    </p:spTree>
  </p:cSld>
  <p:clrMapOvr>
    <a:masterClrMapping/>
  </p:clrMapOvr>
  <p:transition spd="slow">
    <p:split dir="in"/>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101.jpg"/>
          <p:cNvPicPr>
            <a:picLocks noChangeAspect="1"/>
          </p:cNvPicPr>
          <p:nvPr/>
        </p:nvPicPr>
        <p:blipFill>
          <a:blip r:embed="rId2"/>
          <a:stretch>
            <a:fillRect/>
          </a:stretch>
        </p:blipFill>
        <p:spPr>
          <a:xfrm>
            <a:off x="0" y="0"/>
            <a:ext cx="9143999" cy="6858000"/>
          </a:xfrm>
          <a:prstGeom prst="rect">
            <a:avLst/>
          </a:prstGeom>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55 56.jpg"/>
          <p:cNvPicPr>
            <a:picLocks noChangeAspect="1"/>
          </p:cNvPicPr>
          <p:nvPr/>
        </p:nvPicPr>
        <p:blipFill>
          <a:blip r:embed="rId2"/>
          <a:stretch>
            <a:fillRect/>
          </a:stretch>
        </p:blipFill>
        <p:spPr>
          <a:xfrm>
            <a:off x="0" y="0"/>
            <a:ext cx="6786578" cy="6858000"/>
          </a:xfrm>
          <a:prstGeom prst="rect">
            <a:avLst/>
          </a:prstGeom>
        </p:spPr>
      </p:pic>
      <p:sp>
        <p:nvSpPr>
          <p:cNvPr id="4" name="TextBox 3"/>
          <p:cNvSpPr txBox="1"/>
          <p:nvPr/>
        </p:nvSpPr>
        <p:spPr>
          <a:xfrm>
            <a:off x="6786578" y="0"/>
            <a:ext cx="2357422" cy="6863417"/>
          </a:xfrm>
          <a:prstGeom prst="rect">
            <a:avLst/>
          </a:prstGeom>
          <a:solidFill>
            <a:schemeClr val="accent4">
              <a:lumMod val="75000"/>
            </a:schemeClr>
          </a:solidFill>
        </p:spPr>
        <p:txBody>
          <a:bodyPr wrap="square" rtlCol="0">
            <a:spAutoFit/>
          </a:bodyPr>
          <a:lstStyle/>
          <a:p>
            <a:pPr algn="r"/>
            <a:r>
              <a:rPr lang="ar-SY" sz="4000" b="1" dirty="0" smtClean="0">
                <a:solidFill>
                  <a:schemeClr val="bg1"/>
                </a:solidFill>
              </a:rPr>
              <a:t>أما الكوكب السادس فكان يقطنه جغرافي وقد نصح الأمير الصغير بأن يزور الأرض وأضاف قائلا له : بأن الأرض تتمتع بسمعة طيبة</a:t>
            </a:r>
            <a:r>
              <a:rPr lang="ar-SY" dirty="0" smtClean="0"/>
              <a:t>.</a:t>
            </a:r>
            <a:endParaRPr lang="en-GB" dirty="0"/>
          </a:p>
        </p:txBody>
      </p:sp>
    </p:spTree>
  </p:cSld>
  <p:clrMapOvr>
    <a:masterClrMapping/>
  </p:clrMapOvr>
  <p:transition spd="slow">
    <p:diamond/>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57.jpg"/>
          <p:cNvPicPr>
            <a:picLocks noChangeAspect="1"/>
          </p:cNvPicPr>
          <p:nvPr/>
        </p:nvPicPr>
        <p:blipFill>
          <a:blip r:embed="rId2"/>
          <a:stretch>
            <a:fillRect/>
          </a:stretch>
        </p:blipFill>
        <p:spPr>
          <a:xfrm>
            <a:off x="0" y="0"/>
            <a:ext cx="6500826" cy="6858000"/>
          </a:xfrm>
          <a:prstGeom prst="rect">
            <a:avLst/>
          </a:prstGeom>
        </p:spPr>
      </p:pic>
      <p:sp>
        <p:nvSpPr>
          <p:cNvPr id="4" name="TextBox 3"/>
          <p:cNvSpPr txBox="1"/>
          <p:nvPr/>
        </p:nvSpPr>
        <p:spPr>
          <a:xfrm>
            <a:off x="6429388" y="0"/>
            <a:ext cx="2714612" cy="6986528"/>
          </a:xfrm>
          <a:prstGeom prst="rect">
            <a:avLst/>
          </a:prstGeom>
          <a:solidFill>
            <a:schemeClr val="accent4">
              <a:lumMod val="75000"/>
            </a:schemeClr>
          </a:solidFill>
        </p:spPr>
        <p:txBody>
          <a:bodyPr wrap="square" rtlCol="0">
            <a:spAutoFit/>
          </a:bodyPr>
          <a:lstStyle/>
          <a:p>
            <a:pPr algn="r"/>
            <a:r>
              <a:rPr lang="ar-SY" sz="3200" b="1" dirty="0" smtClean="0">
                <a:solidFill>
                  <a:schemeClr val="accent6">
                    <a:lumMod val="40000"/>
                    <a:lumOff val="60000"/>
                  </a:schemeClr>
                </a:solidFill>
              </a:rPr>
              <a:t>عندما وصل الأمير الصغير الى الأرض نظر حوله فلم يرى أحدا فحار في أمره وخشي أن يكون قد هبط على كوكب غير الأرض وهو في حيرته اذا بحلقة بلون القمر تتحرك في الرمل </a:t>
            </a:r>
          </a:p>
          <a:p>
            <a:pPr algn="r"/>
            <a:endParaRPr lang="ar-SY" sz="3200" b="1" dirty="0" smtClean="0">
              <a:solidFill>
                <a:schemeClr val="accent6">
                  <a:lumMod val="40000"/>
                  <a:lumOff val="60000"/>
                </a:schemeClr>
              </a:solidFill>
            </a:endParaRPr>
          </a:p>
          <a:p>
            <a:pPr algn="r"/>
            <a:r>
              <a:rPr lang="ar-SY" sz="3200" b="1" dirty="0" smtClean="0">
                <a:solidFill>
                  <a:schemeClr val="accent6">
                    <a:lumMod val="40000"/>
                    <a:lumOff val="60000"/>
                  </a:schemeClr>
                </a:solidFill>
              </a:rPr>
              <a:t>انها الحية فخاطبها الأمير الصغير قائلا </a:t>
            </a:r>
          </a:p>
          <a:p>
            <a:pPr algn="r"/>
            <a:r>
              <a:rPr lang="ar-SY" sz="3200" b="1" dirty="0" smtClean="0">
                <a:solidFill>
                  <a:schemeClr val="accent6">
                    <a:lumMod val="40000"/>
                    <a:lumOff val="60000"/>
                  </a:schemeClr>
                </a:solidFill>
              </a:rPr>
              <a:t>مساء الخير</a:t>
            </a:r>
            <a:endParaRPr lang="en-GB" sz="3200" b="1" dirty="0">
              <a:solidFill>
                <a:schemeClr val="accent6">
                  <a:lumMod val="40000"/>
                  <a:lumOff val="60000"/>
                </a:schemeClr>
              </a:solidFill>
            </a:endParaRPr>
          </a:p>
        </p:txBody>
      </p:sp>
    </p:spTree>
  </p:cSld>
  <p:clrMapOvr>
    <a:masterClrMapping/>
  </p:clrMapOvr>
  <p:transition spd="slow">
    <p:circl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58.jpg"/>
          <p:cNvPicPr>
            <a:picLocks noChangeAspect="1"/>
          </p:cNvPicPr>
          <p:nvPr/>
        </p:nvPicPr>
        <p:blipFill>
          <a:blip r:embed="rId2"/>
          <a:stretch>
            <a:fillRect/>
          </a:stretch>
        </p:blipFill>
        <p:spPr>
          <a:xfrm>
            <a:off x="0" y="0"/>
            <a:ext cx="6286512" cy="6858000"/>
          </a:xfrm>
          <a:prstGeom prst="rect">
            <a:avLst/>
          </a:prstGeom>
        </p:spPr>
      </p:pic>
      <p:sp>
        <p:nvSpPr>
          <p:cNvPr id="4" name="TextBox 3"/>
          <p:cNvSpPr txBox="1"/>
          <p:nvPr/>
        </p:nvSpPr>
        <p:spPr>
          <a:xfrm>
            <a:off x="6286512" y="0"/>
            <a:ext cx="2857488" cy="6858000"/>
          </a:xfrm>
          <a:prstGeom prst="rect">
            <a:avLst/>
          </a:prstGeom>
          <a:solidFill>
            <a:schemeClr val="accent2">
              <a:lumMod val="60000"/>
              <a:lumOff val="40000"/>
            </a:schemeClr>
          </a:solidFill>
        </p:spPr>
        <p:txBody>
          <a:bodyPr wrap="square" rtlCol="0">
            <a:spAutoFit/>
          </a:bodyPr>
          <a:lstStyle/>
          <a:p>
            <a:pPr algn="r"/>
            <a:r>
              <a:rPr lang="ar-SY" sz="3600" b="1" dirty="0" smtClean="0"/>
              <a:t>مساء الخير</a:t>
            </a:r>
          </a:p>
          <a:p>
            <a:pPr algn="r"/>
            <a:r>
              <a:rPr lang="ar-SY" sz="3600" b="1" dirty="0" smtClean="0"/>
              <a:t>على أي كوكب من </a:t>
            </a:r>
            <a:endParaRPr lang="en-US" sz="3600" b="1" dirty="0" smtClean="0"/>
          </a:p>
          <a:p>
            <a:pPr algn="r"/>
            <a:endParaRPr lang="en-US" sz="3600" b="1" dirty="0" smtClean="0"/>
          </a:p>
          <a:p>
            <a:pPr algn="r"/>
            <a:r>
              <a:rPr lang="ar-SY" sz="3600" b="1" dirty="0" smtClean="0"/>
              <a:t>الكواكب هبطت؟</a:t>
            </a:r>
          </a:p>
          <a:p>
            <a:pPr algn="r"/>
            <a:r>
              <a:rPr lang="ar-SY" sz="3600" b="1" dirty="0" smtClean="0"/>
              <a:t>على الأرض وفي افريقيا</a:t>
            </a:r>
          </a:p>
          <a:p>
            <a:pPr algn="r"/>
            <a:r>
              <a:rPr lang="ar-SY" sz="3600" b="1" dirty="0" smtClean="0"/>
              <a:t>آه ... وهل الأرض خالية من السكان؟</a:t>
            </a:r>
          </a:p>
          <a:p>
            <a:pPr algn="r"/>
            <a:r>
              <a:rPr lang="ar-SY" sz="3600" b="1" dirty="0" smtClean="0"/>
              <a:t>هذه هي الصحراء , والصحراء لا يقطنها أحد أما الأرض فكبيرة</a:t>
            </a:r>
            <a:r>
              <a:rPr lang="ar-SY" dirty="0" smtClean="0"/>
              <a:t>.</a:t>
            </a:r>
            <a:endParaRPr lang="en-GB" dirty="0"/>
          </a:p>
        </p:txBody>
      </p:sp>
    </p:spTree>
  </p:cSld>
  <p:clrMapOvr>
    <a:masterClrMapping/>
  </p:clrMapOvr>
  <p:transition spd="slow">
    <p:strips dir="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05.jpg"/>
          <p:cNvPicPr>
            <a:picLocks noChangeAspect="1"/>
          </p:cNvPicPr>
          <p:nvPr/>
        </p:nvPicPr>
        <p:blipFill>
          <a:blip r:embed="rId2"/>
          <a:stretch>
            <a:fillRect/>
          </a:stretch>
        </p:blipFill>
        <p:spPr>
          <a:xfrm>
            <a:off x="0" y="0"/>
            <a:ext cx="6500826" cy="6858000"/>
          </a:xfrm>
          <a:prstGeom prst="rect">
            <a:avLst/>
          </a:prstGeom>
        </p:spPr>
      </p:pic>
      <p:sp>
        <p:nvSpPr>
          <p:cNvPr id="4" name="TextBox 3"/>
          <p:cNvSpPr txBox="1"/>
          <p:nvPr/>
        </p:nvSpPr>
        <p:spPr>
          <a:xfrm>
            <a:off x="6500826" y="0"/>
            <a:ext cx="2643174" cy="6858000"/>
          </a:xfrm>
          <a:prstGeom prst="rect">
            <a:avLst/>
          </a:prstGeom>
          <a:solidFill>
            <a:schemeClr val="accent2">
              <a:lumMod val="20000"/>
              <a:lumOff val="80000"/>
            </a:schemeClr>
          </a:solidFill>
        </p:spPr>
        <p:txBody>
          <a:bodyPr wrap="square" rtlCol="0">
            <a:spAutoFit/>
          </a:bodyPr>
          <a:lstStyle/>
          <a:p>
            <a:pPr algn="r" rtl="1"/>
            <a:r>
              <a:rPr lang="ar-SY" sz="3600" b="1" dirty="0" smtClean="0">
                <a:solidFill>
                  <a:schemeClr val="accent6">
                    <a:lumMod val="50000"/>
                  </a:schemeClr>
                </a:solidFill>
              </a:rPr>
              <a:t>ازاء هذا السر الغامض الذي أثر في نفسي لم أجرؤ على مخالفة طلبه بل تأهبت لتلبية على ما فيه من الغرابة فأخرجت من جيبي ورقة وقلم حبر وراح الولد يراقبني بانتباه</a:t>
            </a:r>
            <a:endParaRPr lang="en-GB" sz="3600" b="1" dirty="0">
              <a:solidFill>
                <a:schemeClr val="accent6">
                  <a:lumMod val="50000"/>
                </a:schemeClr>
              </a:solidFill>
            </a:endParaRPr>
          </a:p>
        </p:txBody>
      </p:sp>
    </p:spTree>
  </p:cSld>
  <p:clrMapOvr>
    <a:masterClrMapping/>
  </p:clrMapOvr>
  <p:transition spd="slow">
    <p:pull dir="rd"/>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59.jpg"/>
          <p:cNvPicPr>
            <a:picLocks noChangeAspect="1"/>
          </p:cNvPicPr>
          <p:nvPr/>
        </p:nvPicPr>
        <p:blipFill>
          <a:blip r:embed="rId2"/>
          <a:stretch>
            <a:fillRect/>
          </a:stretch>
        </p:blipFill>
        <p:spPr>
          <a:xfrm>
            <a:off x="0" y="0"/>
            <a:ext cx="6286512" cy="6858000"/>
          </a:xfrm>
          <a:prstGeom prst="rect">
            <a:avLst/>
          </a:prstGeom>
        </p:spPr>
      </p:pic>
      <p:sp>
        <p:nvSpPr>
          <p:cNvPr id="4" name="TextBox 3"/>
          <p:cNvSpPr txBox="1"/>
          <p:nvPr/>
        </p:nvSpPr>
        <p:spPr>
          <a:xfrm>
            <a:off x="6215074" y="0"/>
            <a:ext cx="2928926" cy="6858000"/>
          </a:xfrm>
          <a:prstGeom prst="rect">
            <a:avLst/>
          </a:prstGeom>
          <a:solidFill>
            <a:srgbClr val="7030A0"/>
          </a:solidFill>
        </p:spPr>
        <p:txBody>
          <a:bodyPr wrap="square" rtlCol="0">
            <a:spAutoFit/>
          </a:bodyPr>
          <a:lstStyle/>
          <a:p>
            <a:pPr algn="r"/>
            <a:r>
              <a:rPr lang="ar-SY" sz="3600" b="1" dirty="0" smtClean="0">
                <a:solidFill>
                  <a:schemeClr val="accent6">
                    <a:lumMod val="40000"/>
                    <a:lumOff val="60000"/>
                  </a:schemeClr>
                </a:solidFill>
              </a:rPr>
              <a:t>أنظري الى كوكبي فانه فوقنا تماما...</a:t>
            </a:r>
          </a:p>
          <a:p>
            <a:pPr algn="r"/>
            <a:r>
              <a:rPr lang="ar-SY" sz="3600" b="1" dirty="0" smtClean="0">
                <a:solidFill>
                  <a:schemeClr val="accent6">
                    <a:lumMod val="40000"/>
                    <a:lumOff val="60000"/>
                  </a:schemeClr>
                </a:solidFill>
              </a:rPr>
              <a:t>انه لكوكب جميل لكن ماذا جئت لتفعل هنا</a:t>
            </a:r>
          </a:p>
          <a:p>
            <a:pPr algn="r"/>
            <a:r>
              <a:rPr lang="ar-SY" sz="3600" b="1" dirty="0" smtClean="0">
                <a:solidFill>
                  <a:schemeClr val="accent6">
                    <a:lumMod val="40000"/>
                    <a:lumOff val="60000"/>
                  </a:schemeClr>
                </a:solidFill>
              </a:rPr>
              <a:t>أنا على خلاف مع زهرة </a:t>
            </a:r>
          </a:p>
          <a:p>
            <a:pPr algn="r"/>
            <a:r>
              <a:rPr lang="ar-SY" sz="3600" b="1" dirty="0" smtClean="0">
                <a:solidFill>
                  <a:schemeClr val="accent6">
                    <a:lumMod val="40000"/>
                    <a:lumOff val="60000"/>
                  </a:schemeClr>
                </a:solidFill>
              </a:rPr>
              <a:t>آه.</a:t>
            </a:r>
          </a:p>
          <a:p>
            <a:pPr algn="r"/>
            <a:r>
              <a:rPr lang="ar-SY" sz="3600" b="1" dirty="0" smtClean="0">
                <a:solidFill>
                  <a:schemeClr val="accent6">
                    <a:lumMod val="40000"/>
                    <a:lumOff val="60000"/>
                  </a:schemeClr>
                </a:solidFill>
              </a:rPr>
              <a:t>ولكن أين الناس ؟ ان المرء ليشعر بعزلة في الصحراء </a:t>
            </a:r>
            <a:endParaRPr lang="en-GB" sz="3600" b="1" dirty="0">
              <a:solidFill>
                <a:schemeClr val="accent6">
                  <a:lumMod val="40000"/>
                  <a:lumOff val="60000"/>
                </a:schemeClr>
              </a:solidFill>
            </a:endParaRPr>
          </a:p>
        </p:txBody>
      </p:sp>
    </p:spTree>
  </p:cSld>
  <p:clrMapOvr>
    <a:masterClrMapping/>
  </p:clrMapOvr>
  <p:transition spd="slow">
    <p:strips dir="rd"/>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60.jpg"/>
          <p:cNvPicPr>
            <a:picLocks noChangeAspect="1"/>
          </p:cNvPicPr>
          <p:nvPr/>
        </p:nvPicPr>
        <p:blipFill>
          <a:blip r:embed="rId2"/>
          <a:stretch>
            <a:fillRect/>
          </a:stretch>
        </p:blipFill>
        <p:spPr>
          <a:xfrm>
            <a:off x="0" y="0"/>
            <a:ext cx="6072198" cy="6858000"/>
          </a:xfrm>
          <a:prstGeom prst="rect">
            <a:avLst/>
          </a:prstGeom>
        </p:spPr>
      </p:pic>
      <p:sp>
        <p:nvSpPr>
          <p:cNvPr id="5" name="TextBox 4"/>
          <p:cNvSpPr txBox="1"/>
          <p:nvPr/>
        </p:nvSpPr>
        <p:spPr>
          <a:xfrm>
            <a:off x="6072198" y="0"/>
            <a:ext cx="3071802" cy="6986528"/>
          </a:xfrm>
          <a:prstGeom prst="rect">
            <a:avLst/>
          </a:prstGeom>
          <a:solidFill>
            <a:schemeClr val="accent2">
              <a:lumMod val="60000"/>
              <a:lumOff val="40000"/>
            </a:schemeClr>
          </a:solidFill>
        </p:spPr>
        <p:txBody>
          <a:bodyPr wrap="square" rtlCol="0">
            <a:spAutoFit/>
          </a:bodyPr>
          <a:lstStyle/>
          <a:p>
            <a:pPr algn="r"/>
            <a:r>
              <a:rPr lang="ar-SY" sz="3200" b="1" dirty="0" smtClean="0">
                <a:solidFill>
                  <a:srgbClr val="002060"/>
                </a:solidFill>
              </a:rPr>
              <a:t>انك لحيوان عجيب تشبهين أصبع اليد في نحافتك</a:t>
            </a:r>
          </a:p>
          <a:p>
            <a:pPr algn="r"/>
            <a:r>
              <a:rPr lang="ar-SY" sz="3200" b="1" dirty="0" smtClean="0">
                <a:solidFill>
                  <a:srgbClr val="002060"/>
                </a:solidFill>
              </a:rPr>
              <a:t>ولكني أشد بأسا من أصبع ملك </a:t>
            </a:r>
          </a:p>
          <a:p>
            <a:pPr algn="r"/>
            <a:r>
              <a:rPr lang="ar-SY" sz="3200" b="1" dirty="0" smtClean="0">
                <a:solidFill>
                  <a:srgbClr val="002060"/>
                </a:solidFill>
              </a:rPr>
              <a:t>لا أظنك قوية حسب ما تدعين ... فلا أرجل لك ... لاتستطيعين السفر..</a:t>
            </a:r>
          </a:p>
          <a:p>
            <a:pPr algn="r"/>
            <a:r>
              <a:rPr lang="ar-SY" sz="3200" b="1" dirty="0" smtClean="0">
                <a:solidFill>
                  <a:srgbClr val="002060"/>
                </a:solidFill>
              </a:rPr>
              <a:t>باستطاعتي أن أنقلك الى مكان لاتستطيع السفن بلوغه واذا لمست أحدا أعدته الى التراب الذي خرج منه</a:t>
            </a:r>
            <a:r>
              <a:rPr lang="ar-SY" dirty="0" smtClean="0">
                <a:solidFill>
                  <a:srgbClr val="002060"/>
                </a:solidFill>
              </a:rPr>
              <a:t>. </a:t>
            </a:r>
            <a:endParaRPr lang="en-GB" dirty="0">
              <a:solidFill>
                <a:srgbClr val="002060"/>
              </a:solidFill>
            </a:endParaRPr>
          </a:p>
        </p:txBody>
      </p:sp>
    </p:spTree>
  </p:cSld>
  <p:clrMapOvr>
    <a:masterClrMapping/>
  </p:clrMapOvr>
  <p:transition spd="slow">
    <p:pull dir="lu"/>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61.jpg"/>
          <p:cNvPicPr>
            <a:picLocks noChangeAspect="1"/>
          </p:cNvPicPr>
          <p:nvPr/>
        </p:nvPicPr>
        <p:blipFill>
          <a:blip r:embed="rId2"/>
          <a:stretch>
            <a:fillRect/>
          </a:stretch>
        </p:blipFill>
        <p:spPr>
          <a:xfrm>
            <a:off x="0" y="0"/>
            <a:ext cx="6072198" cy="6858000"/>
          </a:xfrm>
          <a:prstGeom prst="rect">
            <a:avLst/>
          </a:prstGeom>
        </p:spPr>
      </p:pic>
      <p:sp>
        <p:nvSpPr>
          <p:cNvPr id="4" name="TextBox 3"/>
          <p:cNvSpPr txBox="1"/>
          <p:nvPr/>
        </p:nvSpPr>
        <p:spPr>
          <a:xfrm>
            <a:off x="6000760" y="0"/>
            <a:ext cx="3143240" cy="6986528"/>
          </a:xfrm>
          <a:prstGeom prst="rect">
            <a:avLst/>
          </a:prstGeom>
          <a:solidFill>
            <a:srgbClr val="002060"/>
          </a:solidFill>
        </p:spPr>
        <p:txBody>
          <a:bodyPr wrap="square" rtlCol="0">
            <a:spAutoFit/>
          </a:bodyPr>
          <a:lstStyle/>
          <a:p>
            <a:pPr algn="r"/>
            <a:r>
              <a:rPr lang="ar-SY" sz="3200" b="1" dirty="0" smtClean="0">
                <a:solidFill>
                  <a:schemeClr val="accent6">
                    <a:lumMod val="60000"/>
                    <a:lumOff val="40000"/>
                  </a:schemeClr>
                </a:solidFill>
              </a:rPr>
              <a:t>ولكنك طاهر القلب وقد هبطت من احدى النجوم</a:t>
            </a:r>
          </a:p>
          <a:p>
            <a:pPr algn="r"/>
            <a:r>
              <a:rPr lang="ar-SY" sz="3200" b="1" dirty="0" smtClean="0">
                <a:solidFill>
                  <a:schemeClr val="accent6">
                    <a:lumMod val="60000"/>
                    <a:lumOff val="40000"/>
                  </a:schemeClr>
                </a:solidFill>
              </a:rPr>
              <a:t>نعم</a:t>
            </a:r>
          </a:p>
          <a:p>
            <a:pPr algn="r"/>
            <a:r>
              <a:rPr lang="ar-SY" sz="3200" b="1" dirty="0" smtClean="0">
                <a:solidFill>
                  <a:schemeClr val="accent6">
                    <a:lumMod val="60000"/>
                    <a:lumOff val="40000"/>
                  </a:schemeClr>
                </a:solidFill>
              </a:rPr>
              <a:t>أني أشعر بالشفقة نحوك أنت الضعيف على هذه الأرض القاسية الصلبة فاذا حننت يوما الى كوكبك ساعدتك في ...</a:t>
            </a:r>
          </a:p>
          <a:p>
            <a:pPr algn="r"/>
            <a:r>
              <a:rPr lang="ar-SY" sz="3200" b="1" dirty="0" smtClean="0">
                <a:solidFill>
                  <a:schemeClr val="accent6">
                    <a:lumMod val="60000"/>
                    <a:lumOff val="40000"/>
                  </a:schemeClr>
                </a:solidFill>
              </a:rPr>
              <a:t>أني أفهم جيدا ولكن قولي لي لماذا تتكلمين بالألغاز دائما؟</a:t>
            </a:r>
          </a:p>
          <a:p>
            <a:pPr algn="r"/>
            <a:r>
              <a:rPr lang="ar-SY" sz="3200" b="1" dirty="0" smtClean="0">
                <a:solidFill>
                  <a:schemeClr val="accent6">
                    <a:lumMod val="60000"/>
                    <a:lumOff val="40000"/>
                  </a:schemeClr>
                </a:solidFill>
              </a:rPr>
              <a:t>أنا أحل الألغاز جميعها</a:t>
            </a:r>
            <a:r>
              <a:rPr lang="ar-SY" dirty="0" smtClean="0"/>
              <a:t>.</a:t>
            </a:r>
            <a:endParaRPr lang="en-GB" dirty="0"/>
          </a:p>
        </p:txBody>
      </p:sp>
    </p:spTree>
  </p:cSld>
  <p:clrMapOvr>
    <a:masterClrMapping/>
  </p:clrMapOvr>
  <p:transition spd="slow">
    <p:pull dir="ld"/>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62.jpg"/>
          <p:cNvPicPr>
            <a:picLocks noChangeAspect="1"/>
          </p:cNvPicPr>
          <p:nvPr/>
        </p:nvPicPr>
        <p:blipFill>
          <a:blip r:embed="rId2"/>
          <a:stretch>
            <a:fillRect/>
          </a:stretch>
        </p:blipFill>
        <p:spPr>
          <a:xfrm>
            <a:off x="0" y="0"/>
            <a:ext cx="6715140" cy="6857999"/>
          </a:xfrm>
          <a:prstGeom prst="rect">
            <a:avLst/>
          </a:prstGeom>
        </p:spPr>
      </p:pic>
      <p:sp>
        <p:nvSpPr>
          <p:cNvPr id="4" name="TextBox 3"/>
          <p:cNvSpPr txBox="1"/>
          <p:nvPr/>
        </p:nvSpPr>
        <p:spPr>
          <a:xfrm>
            <a:off x="6500826" y="0"/>
            <a:ext cx="2643174" cy="6986528"/>
          </a:xfrm>
          <a:prstGeom prst="rect">
            <a:avLst/>
          </a:prstGeom>
          <a:solidFill>
            <a:schemeClr val="accent4">
              <a:lumMod val="40000"/>
              <a:lumOff val="60000"/>
            </a:schemeClr>
          </a:solidFill>
        </p:spPr>
        <p:txBody>
          <a:bodyPr wrap="square" rtlCol="0">
            <a:spAutoFit/>
          </a:bodyPr>
          <a:lstStyle/>
          <a:p>
            <a:pPr algn="r"/>
            <a:r>
              <a:rPr lang="ar-SY" sz="3200" b="1" dirty="0" smtClean="0">
                <a:solidFill>
                  <a:schemeClr val="accent6">
                    <a:lumMod val="50000"/>
                  </a:schemeClr>
                </a:solidFill>
              </a:rPr>
              <a:t>وسار الأمير الصغير زمنا طويلا في الرمال وبين الصخور والثلوج وعثر أخيرا على طريق فسار بها والطرق تؤدي عادة نحو الأماكن الآهلة بالسكان. والناس يملكون حدائق مليئة  بالأزهار . واستقبلت الزهور الأمير الصغير.</a:t>
            </a:r>
            <a:endParaRPr lang="en-GB" sz="3200" b="1" dirty="0">
              <a:solidFill>
                <a:schemeClr val="accent6">
                  <a:lumMod val="50000"/>
                </a:schemeClr>
              </a:solidFill>
            </a:endParaRPr>
          </a:p>
        </p:txBody>
      </p:sp>
    </p:spTree>
  </p:cSld>
  <p:clrMapOvr>
    <a:masterClrMapping/>
  </p:clrMapOvr>
  <p:transition spd="slow">
    <p:pull dir="u"/>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63.jpg"/>
          <p:cNvPicPr>
            <a:picLocks noChangeAspect="1"/>
          </p:cNvPicPr>
          <p:nvPr/>
        </p:nvPicPr>
        <p:blipFill>
          <a:blip r:embed="rId2"/>
          <a:stretch>
            <a:fillRect/>
          </a:stretch>
        </p:blipFill>
        <p:spPr>
          <a:xfrm>
            <a:off x="0" y="0"/>
            <a:ext cx="6643702" cy="6858000"/>
          </a:xfrm>
          <a:prstGeom prst="rect">
            <a:avLst/>
          </a:prstGeom>
        </p:spPr>
      </p:pic>
      <p:sp>
        <p:nvSpPr>
          <p:cNvPr id="4" name="TextBox 3"/>
          <p:cNvSpPr txBox="1"/>
          <p:nvPr/>
        </p:nvSpPr>
        <p:spPr>
          <a:xfrm>
            <a:off x="6643702" y="1071546"/>
            <a:ext cx="2500298" cy="4401205"/>
          </a:xfrm>
          <a:prstGeom prst="rect">
            <a:avLst/>
          </a:prstGeom>
          <a:solidFill>
            <a:schemeClr val="bg1"/>
          </a:solidFill>
        </p:spPr>
        <p:txBody>
          <a:bodyPr wrap="square" rtlCol="0">
            <a:spAutoFit/>
          </a:bodyPr>
          <a:lstStyle/>
          <a:p>
            <a:pPr algn="r"/>
            <a:r>
              <a:rPr lang="ar-SY" sz="4000" b="1" dirty="0" smtClean="0">
                <a:solidFill>
                  <a:srgbClr val="C00000"/>
                </a:solidFill>
              </a:rPr>
              <a:t>صباح الخير , من أنتن؟</a:t>
            </a:r>
          </a:p>
          <a:p>
            <a:pPr algn="r"/>
            <a:r>
              <a:rPr lang="ar-SY" sz="4000" b="1" dirty="0" smtClean="0">
                <a:solidFill>
                  <a:srgbClr val="C00000"/>
                </a:solidFill>
              </a:rPr>
              <a:t>نحن الزهرات</a:t>
            </a:r>
          </a:p>
          <a:p>
            <a:pPr algn="r"/>
            <a:r>
              <a:rPr lang="ar-SY" sz="4000" b="1" dirty="0" smtClean="0">
                <a:solidFill>
                  <a:srgbClr val="C00000"/>
                </a:solidFill>
              </a:rPr>
              <a:t> آه ! وكم عددكن هنا ؟</a:t>
            </a:r>
          </a:p>
          <a:p>
            <a:pPr algn="r"/>
            <a:r>
              <a:rPr lang="ar-SY" sz="4000" b="1" dirty="0" smtClean="0">
                <a:solidFill>
                  <a:srgbClr val="C00000"/>
                </a:solidFill>
              </a:rPr>
              <a:t>أربعة آلاف . خمسة آلاف</a:t>
            </a:r>
            <a:r>
              <a:rPr lang="ar-SY" dirty="0" smtClean="0"/>
              <a:t>.</a:t>
            </a:r>
            <a:endParaRPr lang="en-GB" dirty="0"/>
          </a:p>
        </p:txBody>
      </p:sp>
    </p:spTree>
  </p:cSld>
  <p:clrMapOvr>
    <a:masterClrMapping/>
  </p:clrMapOvr>
  <p:transition spd="slow">
    <p:zoom/>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64.jpg"/>
          <p:cNvPicPr>
            <a:picLocks noChangeAspect="1"/>
          </p:cNvPicPr>
          <p:nvPr/>
        </p:nvPicPr>
        <p:blipFill>
          <a:blip r:embed="rId2"/>
          <a:stretch>
            <a:fillRect/>
          </a:stretch>
        </p:blipFill>
        <p:spPr>
          <a:xfrm>
            <a:off x="0" y="0"/>
            <a:ext cx="6286512" cy="6858000"/>
          </a:xfrm>
          <a:prstGeom prst="rect">
            <a:avLst/>
          </a:prstGeom>
        </p:spPr>
      </p:pic>
      <p:sp>
        <p:nvSpPr>
          <p:cNvPr id="4" name="TextBox 3"/>
          <p:cNvSpPr txBox="1"/>
          <p:nvPr/>
        </p:nvSpPr>
        <p:spPr>
          <a:xfrm>
            <a:off x="6286512" y="0"/>
            <a:ext cx="2857488" cy="6858000"/>
          </a:xfrm>
          <a:prstGeom prst="rect">
            <a:avLst/>
          </a:prstGeom>
          <a:solidFill>
            <a:schemeClr val="accent2">
              <a:lumMod val="40000"/>
              <a:lumOff val="60000"/>
            </a:schemeClr>
          </a:solidFill>
        </p:spPr>
        <p:txBody>
          <a:bodyPr wrap="square" rtlCol="0">
            <a:spAutoFit/>
          </a:bodyPr>
          <a:lstStyle/>
          <a:p>
            <a:pPr algn="r"/>
            <a:r>
              <a:rPr lang="ar-SY" sz="3600" b="1" dirty="0" smtClean="0">
                <a:solidFill>
                  <a:srgbClr val="002060"/>
                </a:solidFill>
              </a:rPr>
              <a:t>وأنا الذي كنت أعتقد نفسي غنيا بامتلاكي زهرة فريدة من نوعها وبالحقيقة لا أملك سوى زهرة عادية ففي هذه الحديقة وحدها أرى خمسة آلاف من الأزهار كلها شبيهة بها </a:t>
            </a:r>
          </a:p>
          <a:p>
            <a:pPr algn="r"/>
            <a:r>
              <a:rPr lang="ar-SY" sz="3600" b="1" dirty="0" smtClean="0">
                <a:solidFill>
                  <a:srgbClr val="002060"/>
                </a:solidFill>
              </a:rPr>
              <a:t>فأنا لست أميرا كبيرا وخطرا</a:t>
            </a:r>
            <a:r>
              <a:rPr lang="ar-SY" dirty="0" smtClean="0"/>
              <a:t>.</a:t>
            </a:r>
            <a:endParaRPr lang="en-GB" dirty="0"/>
          </a:p>
        </p:txBody>
      </p:sp>
    </p:spTree>
  </p:cSld>
  <p:clrMapOvr>
    <a:masterClrMapping/>
  </p:clrMapOvr>
  <p:transition spd="slow">
    <p:zoom dir="in"/>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65.jpg"/>
          <p:cNvPicPr>
            <a:picLocks noChangeAspect="1"/>
          </p:cNvPicPr>
          <p:nvPr/>
        </p:nvPicPr>
        <p:blipFill>
          <a:blip r:embed="rId2"/>
          <a:stretch>
            <a:fillRect/>
          </a:stretch>
        </p:blipFill>
        <p:spPr>
          <a:xfrm>
            <a:off x="0" y="0"/>
            <a:ext cx="5929322" cy="6857999"/>
          </a:xfrm>
          <a:prstGeom prst="rect">
            <a:avLst/>
          </a:prstGeom>
        </p:spPr>
      </p:pic>
      <p:sp>
        <p:nvSpPr>
          <p:cNvPr id="4" name="TextBox 3"/>
          <p:cNvSpPr txBox="1"/>
          <p:nvPr/>
        </p:nvSpPr>
        <p:spPr>
          <a:xfrm>
            <a:off x="5857884" y="0"/>
            <a:ext cx="3286116" cy="6863417"/>
          </a:xfrm>
          <a:prstGeom prst="rect">
            <a:avLst/>
          </a:prstGeom>
          <a:solidFill>
            <a:schemeClr val="accent2">
              <a:lumMod val="20000"/>
              <a:lumOff val="80000"/>
            </a:schemeClr>
          </a:solidFill>
        </p:spPr>
        <p:txBody>
          <a:bodyPr wrap="square" rtlCol="0">
            <a:spAutoFit/>
          </a:bodyPr>
          <a:lstStyle/>
          <a:p>
            <a:pPr algn="r"/>
            <a:r>
              <a:rPr lang="ar-SY" sz="4000" b="1" dirty="0" smtClean="0">
                <a:solidFill>
                  <a:schemeClr val="accent2">
                    <a:lumMod val="75000"/>
                  </a:schemeClr>
                </a:solidFill>
              </a:rPr>
              <a:t>صباح الخير</a:t>
            </a:r>
          </a:p>
          <a:p>
            <a:pPr algn="r"/>
            <a:r>
              <a:rPr lang="ar-SY" sz="4000" b="1" dirty="0" smtClean="0">
                <a:solidFill>
                  <a:schemeClr val="accent2">
                    <a:lumMod val="75000"/>
                  </a:schemeClr>
                </a:solidFill>
              </a:rPr>
              <a:t>صباح الخير</a:t>
            </a:r>
          </a:p>
          <a:p>
            <a:pPr algn="r"/>
            <a:r>
              <a:rPr lang="ar-SY" sz="4000" b="1" dirty="0" smtClean="0">
                <a:solidFill>
                  <a:schemeClr val="accent2">
                    <a:lumMod val="75000"/>
                  </a:schemeClr>
                </a:solidFill>
              </a:rPr>
              <a:t>من أنت؟ أنك جميل</a:t>
            </a:r>
          </a:p>
          <a:p>
            <a:pPr algn="r"/>
            <a:endParaRPr lang="en-US" sz="4000" b="1" dirty="0" smtClean="0">
              <a:solidFill>
                <a:schemeClr val="accent2">
                  <a:lumMod val="75000"/>
                </a:schemeClr>
              </a:solidFill>
            </a:endParaRPr>
          </a:p>
          <a:p>
            <a:pPr algn="r"/>
            <a:r>
              <a:rPr lang="ar-SY" sz="4000" b="1" dirty="0" smtClean="0">
                <a:solidFill>
                  <a:schemeClr val="accent2">
                    <a:lumMod val="75000"/>
                  </a:schemeClr>
                </a:solidFill>
              </a:rPr>
              <a:t> أنا الثعلب</a:t>
            </a:r>
          </a:p>
          <a:p>
            <a:pPr algn="r"/>
            <a:r>
              <a:rPr lang="ar-SY" sz="4000" b="1" dirty="0" smtClean="0">
                <a:solidFill>
                  <a:schemeClr val="accent2">
                    <a:lumMod val="75000"/>
                  </a:schemeClr>
                </a:solidFill>
              </a:rPr>
              <a:t>هلم والعب معي فأني كئيب جدا</a:t>
            </a:r>
          </a:p>
          <a:p>
            <a:pPr algn="r"/>
            <a:r>
              <a:rPr lang="ar-SY" sz="4000" b="1" dirty="0" smtClean="0">
                <a:solidFill>
                  <a:schemeClr val="accent2">
                    <a:lumMod val="75000"/>
                  </a:schemeClr>
                </a:solidFill>
              </a:rPr>
              <a:t>لا أستطيع اللعب معك فأنا لست من الحيوانات الأليفة</a:t>
            </a:r>
          </a:p>
          <a:p>
            <a:pPr algn="r"/>
            <a:r>
              <a:rPr lang="ar-SY" sz="4000" b="1" dirty="0" smtClean="0">
                <a:solidFill>
                  <a:schemeClr val="accent2">
                    <a:lumMod val="75000"/>
                  </a:schemeClr>
                </a:solidFill>
              </a:rPr>
              <a:t>آه ! آسف أعذرني</a:t>
            </a:r>
            <a:r>
              <a:rPr lang="ar-SY" sz="4000" b="1" dirty="0" smtClean="0"/>
              <a:t>.</a:t>
            </a:r>
            <a:endParaRPr lang="en-GB" sz="4000" b="1" dirty="0"/>
          </a:p>
        </p:txBody>
      </p:sp>
    </p:spTree>
  </p:cSld>
  <p:clrMapOvr>
    <a:masterClrMapping/>
  </p:clrMapOvr>
  <p:transition spd="slow">
    <p:split orient="vert"/>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66.jpg"/>
          <p:cNvPicPr>
            <a:picLocks noChangeAspect="1"/>
          </p:cNvPicPr>
          <p:nvPr/>
        </p:nvPicPr>
        <p:blipFill>
          <a:blip r:embed="rId2"/>
          <a:stretch>
            <a:fillRect/>
          </a:stretch>
        </p:blipFill>
        <p:spPr>
          <a:xfrm>
            <a:off x="0" y="0"/>
            <a:ext cx="5929322" cy="6858000"/>
          </a:xfrm>
          <a:prstGeom prst="rect">
            <a:avLst/>
          </a:prstGeom>
        </p:spPr>
      </p:pic>
      <p:sp>
        <p:nvSpPr>
          <p:cNvPr id="4" name="TextBox 3"/>
          <p:cNvSpPr txBox="1"/>
          <p:nvPr/>
        </p:nvSpPr>
        <p:spPr>
          <a:xfrm>
            <a:off x="5929322" y="0"/>
            <a:ext cx="3214678" cy="6858000"/>
          </a:xfrm>
          <a:prstGeom prst="rect">
            <a:avLst/>
          </a:prstGeom>
          <a:solidFill>
            <a:schemeClr val="accent2">
              <a:lumMod val="40000"/>
              <a:lumOff val="60000"/>
            </a:schemeClr>
          </a:solidFill>
        </p:spPr>
        <p:txBody>
          <a:bodyPr wrap="square" rtlCol="0">
            <a:spAutoFit/>
          </a:bodyPr>
          <a:lstStyle/>
          <a:p>
            <a:pPr algn="r"/>
            <a:r>
              <a:rPr lang="ar-SY" sz="3600" b="1" dirty="0" smtClean="0">
                <a:solidFill>
                  <a:schemeClr val="accent2">
                    <a:lumMod val="75000"/>
                  </a:schemeClr>
                </a:solidFill>
              </a:rPr>
              <a:t>ما معنى أليفة ؟</a:t>
            </a:r>
          </a:p>
          <a:p>
            <a:pPr algn="r"/>
            <a:r>
              <a:rPr lang="ar-SY" sz="3600" b="1" dirty="0" smtClean="0">
                <a:solidFill>
                  <a:schemeClr val="accent2">
                    <a:lumMod val="75000"/>
                  </a:schemeClr>
                </a:solidFill>
              </a:rPr>
              <a:t>ألست من هنا ؟ كلا</a:t>
            </a:r>
          </a:p>
          <a:p>
            <a:pPr algn="r"/>
            <a:r>
              <a:rPr lang="ar-SY" sz="3600" b="1" dirty="0" smtClean="0">
                <a:solidFill>
                  <a:schemeClr val="accent2">
                    <a:lumMod val="75000"/>
                  </a:schemeClr>
                </a:solidFill>
              </a:rPr>
              <a:t>عمن تبحث ؟</a:t>
            </a:r>
          </a:p>
          <a:p>
            <a:pPr algn="r" rtl="1"/>
            <a:r>
              <a:rPr lang="ar-SY" sz="3600" b="1" dirty="0" smtClean="0">
                <a:solidFill>
                  <a:schemeClr val="accent2">
                    <a:lumMod val="75000"/>
                  </a:schemeClr>
                </a:solidFill>
              </a:rPr>
              <a:t>أنب أبحث عن البشر . ما معنى ” أليفة“ ؟</a:t>
            </a:r>
          </a:p>
          <a:p>
            <a:pPr algn="r" rtl="1"/>
            <a:r>
              <a:rPr lang="ar-SY" sz="3600" b="1" dirty="0" smtClean="0">
                <a:solidFill>
                  <a:schemeClr val="accent2">
                    <a:lumMod val="75000"/>
                  </a:schemeClr>
                </a:solidFill>
              </a:rPr>
              <a:t>الناس عندهم بنادق يصطادون بها وهذا من الأمور المزعجة ويربون الدجاج أيضا ولا يهتمون الا بهذه المصالح ...</a:t>
            </a:r>
            <a:endParaRPr lang="en-GB" sz="3600" b="1" dirty="0">
              <a:solidFill>
                <a:schemeClr val="accent2">
                  <a:lumMod val="75000"/>
                </a:schemeClr>
              </a:solidFill>
            </a:endParaRPr>
          </a:p>
        </p:txBody>
      </p:sp>
    </p:spTree>
  </p:cSld>
  <p:clrMapOvr>
    <a:masterClrMapping/>
  </p:clrMapOvr>
  <p:transition spd="slow">
    <p:split orient="vert" dir="in"/>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67.jpg"/>
          <p:cNvPicPr>
            <a:picLocks noChangeAspect="1"/>
          </p:cNvPicPr>
          <p:nvPr/>
        </p:nvPicPr>
        <p:blipFill>
          <a:blip r:embed="rId2"/>
          <a:stretch>
            <a:fillRect/>
          </a:stretch>
        </p:blipFill>
        <p:spPr>
          <a:xfrm>
            <a:off x="0" y="0"/>
            <a:ext cx="6643702" cy="6858000"/>
          </a:xfrm>
          <a:prstGeom prst="rect">
            <a:avLst/>
          </a:prstGeom>
        </p:spPr>
      </p:pic>
      <p:sp>
        <p:nvSpPr>
          <p:cNvPr id="4" name="TextBox 3"/>
          <p:cNvSpPr txBox="1"/>
          <p:nvPr/>
        </p:nvSpPr>
        <p:spPr>
          <a:xfrm>
            <a:off x="6643702" y="1"/>
            <a:ext cx="2500298" cy="6986528"/>
          </a:xfrm>
          <a:prstGeom prst="rect">
            <a:avLst/>
          </a:prstGeom>
          <a:solidFill>
            <a:schemeClr val="accent2">
              <a:lumMod val="40000"/>
              <a:lumOff val="60000"/>
            </a:schemeClr>
          </a:solidFill>
        </p:spPr>
        <p:txBody>
          <a:bodyPr wrap="square" rtlCol="0">
            <a:spAutoFit/>
          </a:bodyPr>
          <a:lstStyle/>
          <a:p>
            <a:pPr algn="r"/>
            <a:r>
              <a:rPr lang="ar-SY" sz="3200" b="1" dirty="0" smtClean="0">
                <a:solidFill>
                  <a:schemeClr val="accent2">
                    <a:lumMod val="75000"/>
                  </a:schemeClr>
                </a:solidFill>
              </a:rPr>
              <a:t>أتبحث عن الدجاج؟ </a:t>
            </a:r>
          </a:p>
          <a:p>
            <a:pPr algn="r"/>
            <a:r>
              <a:rPr lang="ar-SY" sz="3200" b="1" dirty="0" smtClean="0">
                <a:solidFill>
                  <a:schemeClr val="accent2">
                    <a:lumMod val="75000"/>
                  </a:schemeClr>
                </a:solidFill>
              </a:rPr>
              <a:t>كلا . بل أبحث عن أصدقاء . ولكن قل لي ما معنى ” أليفة“ </a:t>
            </a:r>
          </a:p>
          <a:p>
            <a:pPr algn="r" rtl="1"/>
            <a:r>
              <a:rPr lang="ar-SY" sz="3200" b="1" dirty="0" smtClean="0">
                <a:solidFill>
                  <a:schemeClr val="accent2">
                    <a:lumMod val="75000"/>
                  </a:schemeClr>
                </a:solidFill>
              </a:rPr>
              <a:t>هذا أمر قد تناساه الناس أما معناه فهو اقامة العلاقات</a:t>
            </a:r>
          </a:p>
          <a:p>
            <a:pPr algn="r" rtl="1"/>
            <a:r>
              <a:rPr lang="ar-SY" sz="3200" b="1" dirty="0" smtClean="0">
                <a:solidFill>
                  <a:schemeClr val="accent2">
                    <a:lumMod val="75000"/>
                  </a:schemeClr>
                </a:solidFill>
              </a:rPr>
              <a:t>ايجاد ( خلق) (اقامة ) العلاقات ؟</a:t>
            </a:r>
          </a:p>
          <a:p>
            <a:pPr algn="r" rtl="1"/>
            <a:r>
              <a:rPr lang="ar-SY" sz="3200" b="1" dirty="0" smtClean="0">
                <a:solidFill>
                  <a:schemeClr val="accent2">
                    <a:lumMod val="75000"/>
                  </a:schemeClr>
                </a:solidFill>
              </a:rPr>
              <a:t>طبعا ..</a:t>
            </a:r>
            <a:r>
              <a:rPr lang="ar-SY" sz="3200" dirty="0" smtClean="0">
                <a:solidFill>
                  <a:schemeClr val="accent2">
                    <a:lumMod val="75000"/>
                  </a:schemeClr>
                </a:solidFill>
              </a:rPr>
              <a:t>.</a:t>
            </a:r>
            <a:endParaRPr lang="en-GB" sz="3200" dirty="0">
              <a:solidFill>
                <a:schemeClr val="accent2">
                  <a:lumMod val="75000"/>
                </a:schemeClr>
              </a:solidFill>
            </a:endParaRPr>
          </a:p>
        </p:txBody>
      </p:sp>
    </p:spTree>
  </p:cSld>
  <p:clrMapOvr>
    <a:masterClrMapping/>
  </p:clrMapOvr>
  <p:transition spd="slow">
    <p:wheel spokes="8"/>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68.jpg"/>
          <p:cNvPicPr>
            <a:picLocks noChangeAspect="1"/>
          </p:cNvPicPr>
          <p:nvPr/>
        </p:nvPicPr>
        <p:blipFill>
          <a:blip r:embed="rId2"/>
          <a:stretch>
            <a:fillRect/>
          </a:stretch>
        </p:blipFill>
        <p:spPr>
          <a:xfrm>
            <a:off x="0" y="0"/>
            <a:ext cx="6215074" cy="6858000"/>
          </a:xfrm>
          <a:prstGeom prst="rect">
            <a:avLst/>
          </a:prstGeom>
        </p:spPr>
      </p:pic>
      <p:sp>
        <p:nvSpPr>
          <p:cNvPr id="5" name="TextBox 4"/>
          <p:cNvSpPr txBox="1"/>
          <p:nvPr/>
        </p:nvSpPr>
        <p:spPr>
          <a:xfrm>
            <a:off x="6072198" y="0"/>
            <a:ext cx="3071802" cy="6986528"/>
          </a:xfrm>
          <a:prstGeom prst="rect">
            <a:avLst/>
          </a:prstGeom>
          <a:solidFill>
            <a:schemeClr val="accent2">
              <a:lumMod val="40000"/>
              <a:lumOff val="60000"/>
            </a:schemeClr>
          </a:solidFill>
        </p:spPr>
        <p:txBody>
          <a:bodyPr wrap="square" rtlCol="0">
            <a:spAutoFit/>
          </a:bodyPr>
          <a:lstStyle/>
          <a:p>
            <a:pPr algn="r" rtl="1"/>
            <a:r>
              <a:rPr lang="ar-SY" sz="3200" b="1" dirty="0" smtClean="0">
                <a:solidFill>
                  <a:schemeClr val="accent2">
                    <a:lumMod val="75000"/>
                  </a:schemeClr>
                </a:solidFill>
              </a:rPr>
              <a:t>أنت الى الآن في نظري ولد شبيه بمئة ألف من الأولاد ولست بحاجة اليك كما انك لست بحاجة الي أيضا  وأنا في نظرك ثعلب شبيه بمئة ألف من الثعالب ولكن اذا جعلتني أليفا فسنكون بحاجة الى بعضنا البعض وستصبح في نظري فريا في العالم وسأصبح في نظرك فريدا في العالم...</a:t>
            </a:r>
            <a:endParaRPr lang="en-GB" sz="3200" b="1" dirty="0">
              <a:solidFill>
                <a:schemeClr val="accent2">
                  <a:lumMod val="75000"/>
                </a:schemeClr>
              </a:solidFill>
            </a:endParaRPr>
          </a:p>
        </p:txBody>
      </p:sp>
    </p:spTree>
  </p:cSld>
  <p:clrMapOvr>
    <a:masterClrMapping/>
  </p:clrMapOvr>
  <p:transition spd="slow">
    <p:wheel spokes="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06.jpg"/>
          <p:cNvPicPr>
            <a:picLocks noChangeAspect="1"/>
          </p:cNvPicPr>
          <p:nvPr/>
        </p:nvPicPr>
        <p:blipFill>
          <a:blip r:embed="rId2"/>
          <a:stretch>
            <a:fillRect/>
          </a:stretch>
        </p:blipFill>
        <p:spPr>
          <a:xfrm>
            <a:off x="0" y="0"/>
            <a:ext cx="9144000" cy="5286388"/>
          </a:xfrm>
          <a:prstGeom prst="rect">
            <a:avLst/>
          </a:prstGeom>
        </p:spPr>
      </p:pic>
      <p:sp>
        <p:nvSpPr>
          <p:cNvPr id="4" name="TextBox 3"/>
          <p:cNvSpPr txBox="1"/>
          <p:nvPr/>
        </p:nvSpPr>
        <p:spPr>
          <a:xfrm>
            <a:off x="0" y="5286388"/>
            <a:ext cx="9144000" cy="1569660"/>
          </a:xfrm>
          <a:prstGeom prst="rect">
            <a:avLst/>
          </a:prstGeom>
          <a:solidFill>
            <a:schemeClr val="accent6">
              <a:lumMod val="40000"/>
              <a:lumOff val="60000"/>
            </a:schemeClr>
          </a:solidFill>
        </p:spPr>
        <p:txBody>
          <a:bodyPr wrap="square" rtlCol="0">
            <a:spAutoFit/>
          </a:bodyPr>
          <a:lstStyle/>
          <a:p>
            <a:pPr algn="r" rtl="1"/>
            <a:r>
              <a:rPr lang="ar-SY" sz="3200" b="1" dirty="0" smtClean="0">
                <a:solidFill>
                  <a:schemeClr val="accent6">
                    <a:lumMod val="50000"/>
                  </a:schemeClr>
                </a:solidFill>
              </a:rPr>
              <a:t>لا  لا  هذا خروف مريض فارسم لي غيره فرسمت له خروفا </a:t>
            </a:r>
            <a:r>
              <a:rPr lang="ar-SY" sz="3200" b="1" dirty="0" smtClean="0">
                <a:solidFill>
                  <a:schemeClr val="accent6">
                    <a:lumMod val="50000"/>
                  </a:schemeClr>
                </a:solidFill>
              </a:rPr>
              <a:t>آخرالا </a:t>
            </a:r>
            <a:r>
              <a:rPr lang="ar-SY" sz="3200" b="1" dirty="0" smtClean="0">
                <a:solidFill>
                  <a:schemeClr val="accent6">
                    <a:lumMod val="50000"/>
                  </a:schemeClr>
                </a:solidFill>
              </a:rPr>
              <a:t>ترى .. أنه ليس خروفا بل يشبه الكبش وله </a:t>
            </a:r>
            <a:r>
              <a:rPr lang="ar-SY" sz="3200" b="1" dirty="0" smtClean="0">
                <a:solidFill>
                  <a:schemeClr val="accent6">
                    <a:lumMod val="50000"/>
                  </a:schemeClr>
                </a:solidFill>
              </a:rPr>
              <a:t>قرنان فرسمت له ايضا </a:t>
            </a:r>
            <a:r>
              <a:rPr lang="ar-SY" sz="3200" b="1" dirty="0" smtClean="0">
                <a:solidFill>
                  <a:schemeClr val="accent6">
                    <a:lumMod val="50000"/>
                  </a:schemeClr>
                </a:solidFill>
              </a:rPr>
              <a:t>غيره.</a:t>
            </a:r>
            <a:endParaRPr lang="en-GB" sz="3200" b="1" dirty="0">
              <a:solidFill>
                <a:schemeClr val="accent6">
                  <a:lumMod val="50000"/>
                </a:schemeClr>
              </a:solidFill>
            </a:endParaRPr>
          </a:p>
        </p:txBody>
      </p:sp>
    </p:spTree>
  </p:cSld>
  <p:clrMapOvr>
    <a:masterClrMapping/>
  </p:clrMapOvr>
  <p:transition spd="slow">
    <p:pull dir="lu"/>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69.jpg"/>
          <p:cNvPicPr>
            <a:picLocks noChangeAspect="1"/>
          </p:cNvPicPr>
          <p:nvPr/>
        </p:nvPicPr>
        <p:blipFill>
          <a:blip r:embed="rId2"/>
          <a:stretch>
            <a:fillRect/>
          </a:stretch>
        </p:blipFill>
        <p:spPr>
          <a:xfrm>
            <a:off x="0" y="0"/>
            <a:ext cx="5643570" cy="6858000"/>
          </a:xfrm>
          <a:prstGeom prst="rect">
            <a:avLst/>
          </a:prstGeom>
        </p:spPr>
      </p:pic>
      <p:sp>
        <p:nvSpPr>
          <p:cNvPr id="4" name="TextBox 3"/>
          <p:cNvSpPr txBox="1"/>
          <p:nvPr/>
        </p:nvSpPr>
        <p:spPr>
          <a:xfrm>
            <a:off x="5572132" y="0"/>
            <a:ext cx="3571868" cy="6986528"/>
          </a:xfrm>
          <a:prstGeom prst="rect">
            <a:avLst/>
          </a:prstGeom>
          <a:solidFill>
            <a:schemeClr val="accent4">
              <a:lumMod val="60000"/>
              <a:lumOff val="40000"/>
            </a:schemeClr>
          </a:solidFill>
        </p:spPr>
        <p:txBody>
          <a:bodyPr wrap="square" rtlCol="0">
            <a:spAutoFit/>
          </a:bodyPr>
          <a:lstStyle/>
          <a:p>
            <a:pPr algn="r"/>
            <a:r>
              <a:rPr lang="ar-SY" sz="2800" b="1" dirty="0" smtClean="0">
                <a:solidFill>
                  <a:schemeClr val="accent2">
                    <a:lumMod val="75000"/>
                  </a:schemeClr>
                </a:solidFill>
              </a:rPr>
              <a:t>بدأت أفهم ما تعنيه أعرف زهرة أظن أنها جعلتني أليفا</a:t>
            </a:r>
          </a:p>
          <a:p>
            <a:pPr algn="r"/>
            <a:r>
              <a:rPr lang="ar-SY" sz="2800" b="1" dirty="0" smtClean="0">
                <a:solidFill>
                  <a:schemeClr val="accent2">
                    <a:lumMod val="75000"/>
                  </a:schemeClr>
                </a:solidFill>
              </a:rPr>
              <a:t>لا يستبعد ذلك فعلى الأرض ترى غرائب من جميع الأنواع</a:t>
            </a:r>
          </a:p>
          <a:p>
            <a:pPr algn="r"/>
            <a:r>
              <a:rPr lang="ar-SY" sz="2800" b="1" dirty="0" smtClean="0">
                <a:solidFill>
                  <a:schemeClr val="accent2">
                    <a:lumMod val="75000"/>
                  </a:schemeClr>
                </a:solidFill>
              </a:rPr>
              <a:t>أوه ليست زهرتي على الأرض</a:t>
            </a:r>
          </a:p>
          <a:p>
            <a:pPr algn="r"/>
            <a:r>
              <a:rPr lang="ar-SY" sz="2800" b="1" dirty="0" smtClean="0">
                <a:solidFill>
                  <a:schemeClr val="accent2">
                    <a:lumMod val="75000"/>
                  </a:schemeClr>
                </a:solidFill>
              </a:rPr>
              <a:t>أهي على كوكب</a:t>
            </a:r>
            <a:r>
              <a:rPr lang="en-US" sz="2800" b="1" dirty="0" smtClean="0">
                <a:solidFill>
                  <a:schemeClr val="accent2">
                    <a:lumMod val="75000"/>
                  </a:schemeClr>
                </a:solidFill>
              </a:rPr>
              <a:t> </a:t>
            </a:r>
            <a:r>
              <a:rPr lang="ar-SY" sz="2800" b="1" dirty="0" smtClean="0">
                <a:solidFill>
                  <a:schemeClr val="accent2">
                    <a:lumMod val="75000"/>
                  </a:schemeClr>
                </a:solidFill>
              </a:rPr>
              <a:t>آخر ؟</a:t>
            </a:r>
          </a:p>
          <a:p>
            <a:pPr algn="r"/>
            <a:r>
              <a:rPr lang="ar-SY" sz="2800" b="1" dirty="0" smtClean="0">
                <a:solidFill>
                  <a:schemeClr val="accent2">
                    <a:lumMod val="75000"/>
                  </a:schemeClr>
                </a:solidFill>
              </a:rPr>
              <a:t>نعم</a:t>
            </a:r>
          </a:p>
          <a:p>
            <a:pPr algn="r"/>
            <a:r>
              <a:rPr lang="ar-SY" sz="2800" b="1" dirty="0" smtClean="0">
                <a:solidFill>
                  <a:schemeClr val="accent2">
                    <a:lumMod val="75000"/>
                  </a:schemeClr>
                </a:solidFill>
              </a:rPr>
              <a:t>أيوجد من يصطاد على هذا </a:t>
            </a:r>
            <a:endParaRPr lang="en-US" sz="2800" b="1" dirty="0" smtClean="0">
              <a:solidFill>
                <a:schemeClr val="accent2">
                  <a:lumMod val="75000"/>
                </a:schemeClr>
              </a:solidFill>
            </a:endParaRPr>
          </a:p>
          <a:p>
            <a:pPr algn="r"/>
            <a:endParaRPr lang="en-US" sz="2800" b="1" dirty="0" smtClean="0">
              <a:solidFill>
                <a:schemeClr val="accent2">
                  <a:lumMod val="75000"/>
                </a:schemeClr>
              </a:solidFill>
            </a:endParaRPr>
          </a:p>
          <a:p>
            <a:pPr algn="r"/>
            <a:r>
              <a:rPr lang="ar-SY" sz="2800" b="1" dirty="0" smtClean="0">
                <a:solidFill>
                  <a:schemeClr val="accent2">
                    <a:lumMod val="75000"/>
                  </a:schemeClr>
                </a:solidFill>
              </a:rPr>
              <a:t>الكوكب</a:t>
            </a:r>
          </a:p>
          <a:p>
            <a:pPr algn="r"/>
            <a:r>
              <a:rPr lang="ar-SY" sz="2800" b="1" dirty="0" smtClean="0">
                <a:solidFill>
                  <a:schemeClr val="accent2">
                    <a:lumMod val="75000"/>
                  </a:schemeClr>
                </a:solidFill>
              </a:rPr>
              <a:t>لا </a:t>
            </a:r>
          </a:p>
          <a:p>
            <a:pPr algn="r"/>
            <a:r>
              <a:rPr lang="ar-SY" sz="2800" b="1" dirty="0" smtClean="0">
                <a:solidFill>
                  <a:schemeClr val="accent2">
                    <a:lumMod val="75000"/>
                  </a:schemeClr>
                </a:solidFill>
              </a:rPr>
              <a:t>هذا ما يغري لكن هل هناك دجاج ؟ </a:t>
            </a:r>
          </a:p>
          <a:p>
            <a:pPr algn="r"/>
            <a:r>
              <a:rPr lang="ar-SY" sz="2800" b="1" dirty="0" smtClean="0">
                <a:solidFill>
                  <a:schemeClr val="accent2">
                    <a:lumMod val="75000"/>
                  </a:schemeClr>
                </a:solidFill>
              </a:rPr>
              <a:t>لا </a:t>
            </a:r>
          </a:p>
          <a:p>
            <a:pPr algn="r"/>
            <a:r>
              <a:rPr lang="ar-SY" sz="2800" b="1" dirty="0" smtClean="0">
                <a:solidFill>
                  <a:schemeClr val="accent2">
                    <a:lumMod val="75000"/>
                  </a:schemeClr>
                </a:solidFill>
              </a:rPr>
              <a:t>لا يوجد شئ كامل</a:t>
            </a:r>
            <a:endParaRPr lang="en-GB" sz="2800" b="1" dirty="0">
              <a:solidFill>
                <a:schemeClr val="accent2">
                  <a:lumMod val="75000"/>
                </a:schemeClr>
              </a:solidFill>
            </a:endParaRPr>
          </a:p>
        </p:txBody>
      </p:sp>
    </p:spTree>
  </p:cSld>
  <p:clrMapOvr>
    <a:masterClrMapping/>
  </p:clrMapOvr>
  <p:transition spd="slow">
    <p:plus/>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70.jpg"/>
          <p:cNvPicPr>
            <a:picLocks noChangeAspect="1"/>
          </p:cNvPicPr>
          <p:nvPr/>
        </p:nvPicPr>
        <p:blipFill>
          <a:blip r:embed="rId2"/>
          <a:stretch>
            <a:fillRect/>
          </a:stretch>
        </p:blipFill>
        <p:spPr>
          <a:xfrm>
            <a:off x="0" y="0"/>
            <a:ext cx="6072198" cy="6858000"/>
          </a:xfrm>
          <a:prstGeom prst="rect">
            <a:avLst/>
          </a:prstGeom>
        </p:spPr>
      </p:pic>
      <p:sp>
        <p:nvSpPr>
          <p:cNvPr id="4" name="TextBox 3"/>
          <p:cNvSpPr txBox="1"/>
          <p:nvPr/>
        </p:nvSpPr>
        <p:spPr>
          <a:xfrm>
            <a:off x="6072198" y="0"/>
            <a:ext cx="3071802" cy="6986528"/>
          </a:xfrm>
          <a:prstGeom prst="rect">
            <a:avLst/>
          </a:prstGeom>
          <a:solidFill>
            <a:schemeClr val="tx2">
              <a:lumMod val="20000"/>
              <a:lumOff val="80000"/>
            </a:schemeClr>
          </a:solidFill>
        </p:spPr>
        <p:txBody>
          <a:bodyPr wrap="square" rtlCol="0">
            <a:spAutoFit/>
          </a:bodyPr>
          <a:lstStyle/>
          <a:p>
            <a:pPr algn="r" rtl="1"/>
            <a:r>
              <a:rPr lang="ar-SY" sz="3200" b="1" dirty="0" smtClean="0">
                <a:solidFill>
                  <a:schemeClr val="accent3">
                    <a:lumMod val="50000"/>
                  </a:schemeClr>
                </a:solidFill>
              </a:rPr>
              <a:t>تسير حياتي على نغم واحد ممل اقتنص الدجاج والبشر يقتنصوني كل الدجاجات تتشابه وكذلك البشر فلا بد لي أن أمل وأضجر اما اذا جعلتني أليفا فسوف تنير الشمس حياتي سأميز وقع تحت الأرض اما اذا أحسست بخطوك توقع في أذني وقوع الأنغام فأهب اليك من حجري</a:t>
            </a:r>
            <a:endParaRPr lang="en-GB" sz="3200" b="1" dirty="0">
              <a:solidFill>
                <a:schemeClr val="accent3">
                  <a:lumMod val="50000"/>
                </a:schemeClr>
              </a:solidFill>
            </a:endParaRPr>
          </a:p>
        </p:txBody>
      </p:sp>
    </p:spTree>
  </p:cSld>
  <p:clrMapOvr>
    <a:masterClrMapping/>
  </p:clrMapOvr>
  <p:transition spd="slow">
    <p:newsflash/>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71.jpg"/>
          <p:cNvPicPr>
            <a:picLocks noChangeAspect="1"/>
          </p:cNvPicPr>
          <p:nvPr/>
        </p:nvPicPr>
        <p:blipFill>
          <a:blip r:embed="rId2"/>
          <a:stretch>
            <a:fillRect/>
          </a:stretch>
        </p:blipFill>
        <p:spPr>
          <a:xfrm>
            <a:off x="0" y="0"/>
            <a:ext cx="6143636" cy="6857999"/>
          </a:xfrm>
          <a:prstGeom prst="rect">
            <a:avLst/>
          </a:prstGeom>
        </p:spPr>
      </p:pic>
      <p:sp>
        <p:nvSpPr>
          <p:cNvPr id="4" name="TextBox 3"/>
          <p:cNvSpPr txBox="1"/>
          <p:nvPr/>
        </p:nvSpPr>
        <p:spPr>
          <a:xfrm>
            <a:off x="6143636" y="0"/>
            <a:ext cx="3000364" cy="6858000"/>
          </a:xfrm>
          <a:prstGeom prst="rect">
            <a:avLst/>
          </a:prstGeom>
          <a:solidFill>
            <a:schemeClr val="accent2">
              <a:lumMod val="20000"/>
              <a:lumOff val="80000"/>
            </a:schemeClr>
          </a:solidFill>
        </p:spPr>
        <p:txBody>
          <a:bodyPr wrap="square" rtlCol="0">
            <a:spAutoFit/>
          </a:bodyPr>
          <a:lstStyle/>
          <a:p>
            <a:pPr algn="r" rtl="1"/>
            <a:r>
              <a:rPr lang="ar-SY" sz="3600" b="1" dirty="0" smtClean="0">
                <a:solidFill>
                  <a:schemeClr val="accent2">
                    <a:lumMod val="75000"/>
                  </a:schemeClr>
                </a:solidFill>
              </a:rPr>
              <a:t>أنظر الى تلك الحقول انها حقول ملأى بالسنابل ؟ أجل</a:t>
            </a:r>
          </a:p>
          <a:p>
            <a:pPr algn="r" rtl="1"/>
            <a:r>
              <a:rPr lang="ar-SY" sz="3600" b="1" dirty="0" smtClean="0">
                <a:solidFill>
                  <a:schemeClr val="accent2">
                    <a:lumMod val="75000"/>
                  </a:schemeClr>
                </a:solidFill>
              </a:rPr>
              <a:t>أنا لا آكل الخبز القمح لا يعني شيئا بالنسبة لي  وحقول القمح لا تذكرني بشئ وهذا مما يثير الحزن والكآبة ولكن لون شعرك يشبه لون الذهب...</a:t>
            </a:r>
            <a:endParaRPr lang="en-GB" sz="3600" b="1" dirty="0">
              <a:solidFill>
                <a:schemeClr val="accent2">
                  <a:lumMod val="75000"/>
                </a:schemeClr>
              </a:solidFill>
            </a:endParaRPr>
          </a:p>
        </p:txBody>
      </p:sp>
    </p:spTree>
  </p:cSld>
  <p:clrMapOvr>
    <a:masterClrMapping/>
  </p:clrMapOvr>
  <p:transition spd="slow">
    <p:circl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72.jpg"/>
          <p:cNvPicPr>
            <a:picLocks noChangeAspect="1"/>
          </p:cNvPicPr>
          <p:nvPr/>
        </p:nvPicPr>
        <p:blipFill>
          <a:blip r:embed="rId2"/>
          <a:stretch>
            <a:fillRect/>
          </a:stretch>
        </p:blipFill>
        <p:spPr>
          <a:xfrm>
            <a:off x="0" y="0"/>
            <a:ext cx="6286512" cy="6858000"/>
          </a:xfrm>
          <a:prstGeom prst="rect">
            <a:avLst/>
          </a:prstGeom>
        </p:spPr>
      </p:pic>
      <p:sp>
        <p:nvSpPr>
          <p:cNvPr id="5" name="TextBox 4"/>
          <p:cNvSpPr txBox="1"/>
          <p:nvPr/>
        </p:nvSpPr>
        <p:spPr>
          <a:xfrm>
            <a:off x="6286512" y="0"/>
            <a:ext cx="2857488" cy="6986528"/>
          </a:xfrm>
          <a:prstGeom prst="rect">
            <a:avLst/>
          </a:prstGeom>
          <a:solidFill>
            <a:srgbClr val="002060"/>
          </a:solidFill>
        </p:spPr>
        <p:txBody>
          <a:bodyPr wrap="square" rtlCol="0">
            <a:spAutoFit/>
          </a:bodyPr>
          <a:lstStyle/>
          <a:p>
            <a:pPr algn="r"/>
            <a:r>
              <a:rPr lang="ar-SY" sz="2800" b="1" dirty="0" smtClean="0">
                <a:solidFill>
                  <a:schemeClr val="bg1"/>
                </a:solidFill>
              </a:rPr>
              <a:t>حينئذ سيكون أمر بديع اذا جعلتني اليفا فالسنابل الذهبية سوف تذكرني بك وبشعرك الذهبي فاذا هب نسيم على الحقل أحببت خشخشته بين السنابل أرجوك أجعلني أليفا </a:t>
            </a:r>
          </a:p>
          <a:p>
            <a:pPr algn="r"/>
            <a:r>
              <a:rPr lang="ar-SY" sz="2800" b="1" dirty="0" smtClean="0">
                <a:solidFill>
                  <a:schemeClr val="bg1"/>
                </a:solidFill>
              </a:rPr>
              <a:t>وددت ذلك غير أن وقتي لا يتسع ولا بد لي من اكتشاف بعض الأصدقاء والأطلاع على أمر شتى </a:t>
            </a:r>
          </a:p>
          <a:p>
            <a:pPr algn="r" rtl="1"/>
            <a:r>
              <a:rPr lang="ar-SY" sz="2800" b="1" dirty="0" smtClean="0">
                <a:solidFill>
                  <a:schemeClr val="bg1"/>
                </a:solidFill>
              </a:rPr>
              <a:t>لا يعرف المرء الا الأشياء التي يجعلها أليفة </a:t>
            </a:r>
            <a:endParaRPr lang="en-GB" sz="2800" b="1" dirty="0">
              <a:solidFill>
                <a:schemeClr val="bg1"/>
              </a:solidFill>
            </a:endParaRPr>
          </a:p>
        </p:txBody>
      </p:sp>
    </p:spTree>
  </p:cSld>
  <p:clrMapOvr>
    <a:masterClrMapping/>
  </p:clrMapOvr>
  <p:transition spd="slow">
    <p:circl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73.jpg"/>
          <p:cNvPicPr>
            <a:picLocks noChangeAspect="1"/>
          </p:cNvPicPr>
          <p:nvPr/>
        </p:nvPicPr>
        <p:blipFill>
          <a:blip r:embed="rId2"/>
          <a:stretch>
            <a:fillRect/>
          </a:stretch>
        </p:blipFill>
        <p:spPr>
          <a:xfrm>
            <a:off x="0" y="0"/>
            <a:ext cx="6572264" cy="6858000"/>
          </a:xfrm>
          <a:prstGeom prst="rect">
            <a:avLst/>
          </a:prstGeom>
        </p:spPr>
      </p:pic>
      <p:sp>
        <p:nvSpPr>
          <p:cNvPr id="5" name="TextBox 4"/>
          <p:cNvSpPr txBox="1"/>
          <p:nvPr/>
        </p:nvSpPr>
        <p:spPr>
          <a:xfrm>
            <a:off x="6500826" y="0"/>
            <a:ext cx="2643174" cy="6986528"/>
          </a:xfrm>
          <a:prstGeom prst="rect">
            <a:avLst/>
          </a:prstGeom>
          <a:solidFill>
            <a:schemeClr val="accent2">
              <a:lumMod val="40000"/>
              <a:lumOff val="60000"/>
            </a:schemeClr>
          </a:solidFill>
        </p:spPr>
        <p:txBody>
          <a:bodyPr wrap="square" rtlCol="0">
            <a:spAutoFit/>
          </a:bodyPr>
          <a:lstStyle/>
          <a:p>
            <a:pPr algn="r" rtl="1"/>
            <a:r>
              <a:rPr lang="ar-SY" sz="3200" b="1" dirty="0" smtClean="0">
                <a:solidFill>
                  <a:schemeClr val="accent6">
                    <a:lumMod val="50000"/>
                  </a:schemeClr>
                </a:solidFill>
              </a:rPr>
              <a:t>ماذا ينبغي أن أفعل؟</a:t>
            </a:r>
          </a:p>
          <a:p>
            <a:pPr algn="r" rtl="1"/>
            <a:r>
              <a:rPr lang="ar-SY" sz="3200" b="1" dirty="0" smtClean="0">
                <a:solidFill>
                  <a:schemeClr val="accent6">
                    <a:lumMod val="50000"/>
                  </a:schemeClr>
                </a:solidFill>
              </a:rPr>
              <a:t>عليك أن تكون صبورا فتبدأ بالجلوس بعيدا عني ولو قليلا هكذا في العشب فأنظر أنا اليك من طرف عيني وتلزم أنت الصمت ثم يأتي اليوم التالي فتجلس في مكان أقرب الي من المكان السابق</a:t>
            </a:r>
            <a:r>
              <a:rPr lang="ar-SY" sz="3200" b="1" dirty="0" smtClean="0"/>
              <a:t>... </a:t>
            </a:r>
            <a:endParaRPr lang="en-GB" sz="3200" b="1" dirty="0"/>
          </a:p>
        </p:txBody>
      </p:sp>
    </p:spTree>
  </p:cSld>
  <p:clrMapOvr>
    <a:masterClrMapping/>
  </p:clrMapOvr>
  <p:transition spd="slow">
    <p:diamond/>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74.jpg"/>
          <p:cNvPicPr>
            <a:picLocks noChangeAspect="1"/>
          </p:cNvPicPr>
          <p:nvPr/>
        </p:nvPicPr>
        <p:blipFill>
          <a:blip r:embed="rId2"/>
          <a:stretch>
            <a:fillRect/>
          </a:stretch>
        </p:blipFill>
        <p:spPr>
          <a:xfrm>
            <a:off x="0" y="0"/>
            <a:ext cx="6072198" cy="6858000"/>
          </a:xfrm>
          <a:prstGeom prst="rect">
            <a:avLst/>
          </a:prstGeom>
        </p:spPr>
      </p:pic>
      <p:sp>
        <p:nvSpPr>
          <p:cNvPr id="4" name="TextBox 3"/>
          <p:cNvSpPr txBox="1"/>
          <p:nvPr/>
        </p:nvSpPr>
        <p:spPr>
          <a:xfrm>
            <a:off x="6072198" y="0"/>
            <a:ext cx="3071802" cy="6986528"/>
          </a:xfrm>
          <a:prstGeom prst="rect">
            <a:avLst/>
          </a:prstGeom>
          <a:solidFill>
            <a:schemeClr val="accent2">
              <a:lumMod val="40000"/>
              <a:lumOff val="60000"/>
            </a:schemeClr>
          </a:solidFill>
        </p:spPr>
        <p:txBody>
          <a:bodyPr wrap="square" rtlCol="0">
            <a:spAutoFit/>
          </a:bodyPr>
          <a:lstStyle/>
          <a:p>
            <a:pPr algn="r"/>
            <a:r>
              <a:rPr lang="ar-SY" sz="2800" b="1" dirty="0" smtClean="0">
                <a:solidFill>
                  <a:schemeClr val="accent2">
                    <a:lumMod val="75000"/>
                  </a:schemeClr>
                </a:solidFill>
              </a:rPr>
              <a:t>وفي الغد عاد الأمير الصغير كان من الأفضل أن تعود في نفس الساعة فاذا أتيت مثلا في الساعة الرابعة بعد الظهر كنت سعيدا منذ الساعة الثالثة وكلما تقدم الوقت أو الساعة زادت سعادتي وعند دنو الساعة الرابعة أضطرب وأقلق ثم أدرك بمجيئك قيمة السعادة ولكن اذا جئت في أي وقت كان فلا أعود أدري متى أهيئ لك قلبي. </a:t>
            </a:r>
          </a:p>
          <a:p>
            <a:pPr algn="r"/>
            <a:r>
              <a:rPr lang="ar-SY" sz="2800" b="1" dirty="0" smtClean="0">
                <a:solidFill>
                  <a:schemeClr val="accent2">
                    <a:lumMod val="75000"/>
                  </a:schemeClr>
                </a:solidFill>
              </a:rPr>
              <a:t>وهكذا جعل الأمير الصغير الثعلب أليفا</a:t>
            </a:r>
            <a:r>
              <a:rPr lang="ar-SY" dirty="0" smtClean="0"/>
              <a:t>.</a:t>
            </a:r>
            <a:endParaRPr lang="en-GB" dirty="0"/>
          </a:p>
        </p:txBody>
      </p:sp>
    </p:spTree>
  </p:cSld>
  <p:clrMapOvr>
    <a:masterClrMapping/>
  </p:clrMapOvr>
  <p:transition spd="slow">
    <p:checker dir="vert"/>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75.jpg"/>
          <p:cNvPicPr>
            <a:picLocks noChangeAspect="1"/>
          </p:cNvPicPr>
          <p:nvPr/>
        </p:nvPicPr>
        <p:blipFill>
          <a:blip r:embed="rId2"/>
          <a:stretch>
            <a:fillRect/>
          </a:stretch>
        </p:blipFill>
        <p:spPr>
          <a:xfrm>
            <a:off x="0" y="0"/>
            <a:ext cx="6572264" cy="6857999"/>
          </a:xfrm>
          <a:prstGeom prst="rect">
            <a:avLst/>
          </a:prstGeom>
        </p:spPr>
      </p:pic>
      <p:sp>
        <p:nvSpPr>
          <p:cNvPr id="4" name="TextBox 3"/>
          <p:cNvSpPr txBox="1"/>
          <p:nvPr/>
        </p:nvSpPr>
        <p:spPr>
          <a:xfrm>
            <a:off x="6429388" y="0"/>
            <a:ext cx="2714612" cy="6986528"/>
          </a:xfrm>
          <a:prstGeom prst="rect">
            <a:avLst/>
          </a:prstGeom>
          <a:solidFill>
            <a:schemeClr val="accent2"/>
          </a:solidFill>
        </p:spPr>
        <p:txBody>
          <a:bodyPr wrap="square" rtlCol="0">
            <a:spAutoFit/>
          </a:bodyPr>
          <a:lstStyle/>
          <a:p>
            <a:pPr algn="r"/>
            <a:r>
              <a:rPr lang="ar-SY" sz="3200" b="1" dirty="0" smtClean="0">
                <a:solidFill>
                  <a:schemeClr val="bg1"/>
                </a:solidFill>
              </a:rPr>
              <a:t>عندما حان وقت الرحيل </a:t>
            </a:r>
          </a:p>
          <a:p>
            <a:pPr algn="r"/>
            <a:r>
              <a:rPr lang="ar-SY" sz="3200" b="1" dirty="0" smtClean="0">
                <a:solidFill>
                  <a:schemeClr val="bg1"/>
                </a:solidFill>
              </a:rPr>
              <a:t>سوف أبكي</a:t>
            </a:r>
          </a:p>
          <a:p>
            <a:pPr algn="r"/>
            <a:r>
              <a:rPr lang="ar-SY" sz="3200" b="1" dirty="0" smtClean="0">
                <a:solidFill>
                  <a:schemeClr val="bg1"/>
                </a:solidFill>
              </a:rPr>
              <a:t>الذنب ذنبك فلم أكن أتمنى لك سؤا ولكنك أحببت أن أجعلك اليفا</a:t>
            </a:r>
          </a:p>
          <a:p>
            <a:pPr algn="r"/>
            <a:r>
              <a:rPr lang="ar-SY" sz="3200" b="1" dirty="0" smtClean="0">
                <a:solidFill>
                  <a:schemeClr val="bg1"/>
                </a:solidFill>
              </a:rPr>
              <a:t>هذا مما لا ريب فيه</a:t>
            </a:r>
          </a:p>
          <a:p>
            <a:pPr algn="r"/>
            <a:r>
              <a:rPr lang="ar-SY" sz="3200" b="1" dirty="0" smtClean="0">
                <a:solidFill>
                  <a:schemeClr val="bg1"/>
                </a:solidFill>
              </a:rPr>
              <a:t>لكنك سوف تبكي ؟ </a:t>
            </a:r>
          </a:p>
          <a:p>
            <a:pPr algn="r"/>
            <a:r>
              <a:rPr lang="ar-SY" sz="3200" b="1" dirty="0" smtClean="0">
                <a:solidFill>
                  <a:schemeClr val="bg1"/>
                </a:solidFill>
              </a:rPr>
              <a:t>طبعا</a:t>
            </a:r>
          </a:p>
          <a:p>
            <a:pPr algn="r"/>
            <a:r>
              <a:rPr lang="ar-SY" sz="3200" b="1" dirty="0" smtClean="0">
                <a:solidFill>
                  <a:schemeClr val="bg1"/>
                </a:solidFill>
              </a:rPr>
              <a:t>فأي منفعة أفدت اذن </a:t>
            </a:r>
          </a:p>
          <a:p>
            <a:pPr algn="r"/>
            <a:r>
              <a:rPr lang="ar-SY" sz="3200" b="1" dirty="0" smtClean="0">
                <a:solidFill>
                  <a:schemeClr val="bg1"/>
                </a:solidFill>
              </a:rPr>
              <a:t>أفدت أن شعرك بلون السنابل</a:t>
            </a:r>
            <a:r>
              <a:rPr lang="ar-SY" dirty="0" smtClean="0"/>
              <a:t>.</a:t>
            </a:r>
            <a:endParaRPr lang="en-GB" dirty="0"/>
          </a:p>
        </p:txBody>
      </p:sp>
    </p:spTree>
  </p:cSld>
  <p:clrMapOvr>
    <a:masterClrMapping/>
  </p:clrMapOvr>
  <p:transition spd="slow">
    <p:checker dir="vert"/>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76.jpg"/>
          <p:cNvPicPr>
            <a:picLocks noChangeAspect="1"/>
          </p:cNvPicPr>
          <p:nvPr/>
        </p:nvPicPr>
        <p:blipFill>
          <a:blip r:embed="rId2"/>
          <a:stretch>
            <a:fillRect/>
          </a:stretch>
        </p:blipFill>
        <p:spPr>
          <a:xfrm>
            <a:off x="0" y="0"/>
            <a:ext cx="6715140" cy="6858000"/>
          </a:xfrm>
          <a:prstGeom prst="rect">
            <a:avLst/>
          </a:prstGeom>
        </p:spPr>
      </p:pic>
      <p:sp>
        <p:nvSpPr>
          <p:cNvPr id="4" name="TextBox 3"/>
          <p:cNvSpPr txBox="1"/>
          <p:nvPr/>
        </p:nvSpPr>
        <p:spPr>
          <a:xfrm>
            <a:off x="6715140" y="0"/>
            <a:ext cx="2428860" cy="6986528"/>
          </a:xfrm>
          <a:prstGeom prst="rect">
            <a:avLst/>
          </a:prstGeom>
          <a:solidFill>
            <a:schemeClr val="accent2">
              <a:lumMod val="75000"/>
            </a:schemeClr>
          </a:solidFill>
        </p:spPr>
        <p:txBody>
          <a:bodyPr wrap="square" rtlCol="0">
            <a:spAutoFit/>
          </a:bodyPr>
          <a:lstStyle/>
          <a:p>
            <a:pPr algn="r"/>
            <a:r>
              <a:rPr lang="ar-SY" sz="3200" b="1" dirty="0" smtClean="0">
                <a:solidFill>
                  <a:schemeClr val="bg1"/>
                </a:solidFill>
              </a:rPr>
              <a:t>عد وانظر الى الورود فتدرك أن زهرتك فريدة بين الأزهار ثم عد الي وودعني فأطلعك على سر </a:t>
            </a:r>
            <a:endParaRPr lang="en-US" sz="3200" b="1" dirty="0" smtClean="0">
              <a:solidFill>
                <a:schemeClr val="bg1"/>
              </a:solidFill>
            </a:endParaRPr>
          </a:p>
          <a:p>
            <a:pPr algn="r"/>
            <a:endParaRPr lang="en-US" sz="3200" b="1" dirty="0" smtClean="0">
              <a:solidFill>
                <a:schemeClr val="bg1"/>
              </a:solidFill>
            </a:endParaRPr>
          </a:p>
          <a:p>
            <a:pPr algn="r"/>
            <a:r>
              <a:rPr lang="ar-SY" sz="3200" b="1" dirty="0" smtClean="0">
                <a:solidFill>
                  <a:schemeClr val="bg1"/>
                </a:solidFill>
              </a:rPr>
              <a:t>من الأسرار . فذهب الأمير الصغير الى الورود وأدرك أن زهرته فريدة في العالم ثم عاد الى الثعلب</a:t>
            </a:r>
            <a:r>
              <a:rPr lang="ar-SY" dirty="0" smtClean="0"/>
              <a:t>.</a:t>
            </a:r>
            <a:endParaRPr lang="en-GB" dirty="0"/>
          </a:p>
        </p:txBody>
      </p:sp>
    </p:spTree>
  </p:cSld>
  <p:clrMapOvr>
    <a:masterClrMapping/>
  </p:clrMapOvr>
  <p:transition spd="slow">
    <p:diamond/>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77.jpg"/>
          <p:cNvPicPr>
            <a:picLocks noChangeAspect="1"/>
          </p:cNvPicPr>
          <p:nvPr/>
        </p:nvPicPr>
        <p:blipFill>
          <a:blip r:embed="rId2"/>
          <a:stretch>
            <a:fillRect/>
          </a:stretch>
        </p:blipFill>
        <p:spPr>
          <a:xfrm>
            <a:off x="0" y="0"/>
            <a:ext cx="9144000" cy="5500701"/>
          </a:xfrm>
          <a:prstGeom prst="rect">
            <a:avLst/>
          </a:prstGeom>
        </p:spPr>
      </p:pic>
      <p:sp>
        <p:nvSpPr>
          <p:cNvPr id="4" name="TextBox 3"/>
          <p:cNvSpPr txBox="1"/>
          <p:nvPr/>
        </p:nvSpPr>
        <p:spPr>
          <a:xfrm>
            <a:off x="0" y="5500702"/>
            <a:ext cx="9144000" cy="1446550"/>
          </a:xfrm>
          <a:prstGeom prst="rect">
            <a:avLst/>
          </a:prstGeom>
          <a:solidFill>
            <a:schemeClr val="accent2">
              <a:lumMod val="60000"/>
              <a:lumOff val="40000"/>
            </a:schemeClr>
          </a:solidFill>
        </p:spPr>
        <p:txBody>
          <a:bodyPr wrap="square" rtlCol="0">
            <a:spAutoFit/>
          </a:bodyPr>
          <a:lstStyle/>
          <a:p>
            <a:pPr algn="r"/>
            <a:r>
              <a:rPr lang="ar-SY" sz="2800" b="1" dirty="0" smtClean="0">
                <a:solidFill>
                  <a:schemeClr val="accent2">
                    <a:lumMod val="50000"/>
                  </a:schemeClr>
                </a:solidFill>
              </a:rPr>
              <a:t>الوداع , وداعا ... وهاك السر فهو على غاية من البساطة :لا يرى المرء رؤية صحيحة الا بقلبه أما العيون فلا تدرك جوهر الأشياء</a:t>
            </a:r>
          </a:p>
          <a:p>
            <a:pPr algn="r"/>
            <a:r>
              <a:rPr lang="ar-SY" sz="2800" b="1" dirty="0" smtClean="0">
                <a:solidFill>
                  <a:schemeClr val="accent2">
                    <a:lumMod val="50000"/>
                  </a:schemeClr>
                </a:solidFill>
              </a:rPr>
              <a:t>ان ما أضعت من الوقت في سبيل زهرتك جعل من تلك الزهرة شيئا </a:t>
            </a:r>
            <a:r>
              <a:rPr lang="ar-SY" sz="3200" b="1" dirty="0" smtClean="0">
                <a:solidFill>
                  <a:schemeClr val="accent2">
                    <a:lumMod val="50000"/>
                  </a:schemeClr>
                </a:solidFill>
              </a:rPr>
              <a:t>مهما</a:t>
            </a:r>
            <a:endParaRPr lang="en-GB" sz="3200" b="1" dirty="0">
              <a:solidFill>
                <a:schemeClr val="accent2">
                  <a:lumMod val="50000"/>
                </a:schemeClr>
              </a:solidFill>
            </a:endParaRPr>
          </a:p>
        </p:txBody>
      </p:sp>
    </p:spTree>
  </p:cSld>
  <p:clrMapOvr>
    <a:masterClrMapping/>
  </p:clrMapOvr>
  <p:transition spd="slow">
    <p:blinds dir="vert"/>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78.jpg"/>
          <p:cNvPicPr>
            <a:picLocks noChangeAspect="1"/>
          </p:cNvPicPr>
          <p:nvPr/>
        </p:nvPicPr>
        <p:blipFill>
          <a:blip r:embed="rId2"/>
          <a:stretch>
            <a:fillRect/>
          </a:stretch>
        </p:blipFill>
        <p:spPr>
          <a:xfrm>
            <a:off x="1" y="0"/>
            <a:ext cx="9143999" cy="5286388"/>
          </a:xfrm>
          <a:prstGeom prst="rect">
            <a:avLst/>
          </a:prstGeom>
        </p:spPr>
      </p:pic>
      <p:sp>
        <p:nvSpPr>
          <p:cNvPr id="4" name="TextBox 3"/>
          <p:cNvSpPr txBox="1"/>
          <p:nvPr/>
        </p:nvSpPr>
        <p:spPr>
          <a:xfrm>
            <a:off x="0" y="5286388"/>
            <a:ext cx="9144000" cy="1569660"/>
          </a:xfrm>
          <a:prstGeom prst="rect">
            <a:avLst/>
          </a:prstGeom>
          <a:solidFill>
            <a:schemeClr val="accent2">
              <a:lumMod val="50000"/>
            </a:schemeClr>
          </a:solidFill>
        </p:spPr>
        <p:txBody>
          <a:bodyPr wrap="square" rtlCol="0">
            <a:spAutoFit/>
          </a:bodyPr>
          <a:lstStyle/>
          <a:p>
            <a:pPr algn="r" rtl="1"/>
            <a:r>
              <a:rPr lang="ar-SY" sz="3200" b="1" dirty="0" smtClean="0">
                <a:solidFill>
                  <a:srgbClr val="FFFF00"/>
                </a:solidFill>
              </a:rPr>
              <a:t>ان </a:t>
            </a:r>
            <a:r>
              <a:rPr lang="ar-SY" sz="3200" b="1" dirty="0" smtClean="0">
                <a:solidFill>
                  <a:srgbClr val="FFFF00"/>
                </a:solidFill>
              </a:rPr>
              <a:t>الوقت الذي أضعته في سبيل </a:t>
            </a:r>
            <a:r>
              <a:rPr lang="ar-SY" sz="3200" b="1" dirty="0" smtClean="0">
                <a:solidFill>
                  <a:srgbClr val="FFFF00"/>
                </a:solidFill>
              </a:rPr>
              <a:t>زهرتي أنك </a:t>
            </a:r>
            <a:r>
              <a:rPr lang="ar-SY" sz="3200" b="1" dirty="0" smtClean="0">
                <a:solidFill>
                  <a:srgbClr val="FFFF00"/>
                </a:solidFill>
              </a:rPr>
              <a:t>مسؤول </a:t>
            </a:r>
            <a:r>
              <a:rPr lang="ar-SY" sz="3200" b="1" dirty="0" smtClean="0">
                <a:solidFill>
                  <a:srgbClr val="FFFF00"/>
                </a:solidFill>
              </a:rPr>
              <a:t>على  الدوام </a:t>
            </a:r>
            <a:r>
              <a:rPr lang="ar-SY" sz="3200" b="1" dirty="0" smtClean="0">
                <a:solidFill>
                  <a:srgbClr val="FFFF00"/>
                </a:solidFill>
              </a:rPr>
              <a:t>عن كل شيئ جعلته اليفا وهكذا فأنك مسؤول </a:t>
            </a:r>
            <a:r>
              <a:rPr lang="ar-SY" sz="3200" b="1" dirty="0" smtClean="0">
                <a:solidFill>
                  <a:srgbClr val="FFFF00"/>
                </a:solidFill>
              </a:rPr>
              <a:t>عن زهرتك ,  أنا مسؤول عن زهرتي </a:t>
            </a:r>
            <a:endParaRPr lang="ar-SY" sz="3200" b="1" dirty="0" smtClean="0">
              <a:solidFill>
                <a:srgbClr val="FFFF00"/>
              </a:solidFill>
            </a:endParaRPr>
          </a:p>
        </p:txBody>
      </p:sp>
    </p:spTree>
  </p:cSld>
  <p:clrMapOvr>
    <a:masterClrMapping/>
  </p:clrMapOvr>
  <p:transition spd="slow">
    <p:randomBar dir="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07.jpg"/>
          <p:cNvPicPr>
            <a:picLocks noChangeAspect="1"/>
          </p:cNvPicPr>
          <p:nvPr/>
        </p:nvPicPr>
        <p:blipFill>
          <a:blip r:embed="rId2"/>
          <a:stretch>
            <a:fillRect/>
          </a:stretch>
        </p:blipFill>
        <p:spPr>
          <a:xfrm>
            <a:off x="0" y="0"/>
            <a:ext cx="9144000" cy="5357826"/>
          </a:xfrm>
          <a:prstGeom prst="rect">
            <a:avLst/>
          </a:prstGeom>
        </p:spPr>
      </p:pic>
      <p:sp>
        <p:nvSpPr>
          <p:cNvPr id="4" name="TextBox 3"/>
          <p:cNvSpPr txBox="1"/>
          <p:nvPr/>
        </p:nvSpPr>
        <p:spPr>
          <a:xfrm>
            <a:off x="0" y="5357826"/>
            <a:ext cx="9144000" cy="1569660"/>
          </a:xfrm>
          <a:prstGeom prst="rect">
            <a:avLst/>
          </a:prstGeom>
          <a:solidFill>
            <a:schemeClr val="accent2">
              <a:lumMod val="20000"/>
              <a:lumOff val="80000"/>
            </a:schemeClr>
          </a:solidFill>
        </p:spPr>
        <p:txBody>
          <a:bodyPr wrap="square" rtlCol="0">
            <a:spAutoFit/>
          </a:bodyPr>
          <a:lstStyle/>
          <a:p>
            <a:pPr algn="r"/>
            <a:r>
              <a:rPr lang="ar-SY" sz="3200" b="1" dirty="0" smtClean="0">
                <a:solidFill>
                  <a:schemeClr val="accent6">
                    <a:lumMod val="50000"/>
                  </a:schemeClr>
                </a:solidFill>
              </a:rPr>
              <a:t>هذا خروف قد شاخ وأنا أريد خروفا صغيرا يعيش طويلا . ففرغ صبري حينئذ وكنت أنوي الأسراع في تفكيك المحرك . فخربشت له صورة صندوق له ثلاث فتحات تهوية وقلت له</a:t>
            </a:r>
            <a:r>
              <a:rPr lang="ar-SY" sz="3200" b="1" dirty="0" smtClean="0"/>
              <a:t> </a:t>
            </a:r>
            <a:endParaRPr lang="en-GB" sz="3200" b="1" dirty="0"/>
          </a:p>
        </p:txBody>
      </p:sp>
    </p:spTree>
  </p:cSld>
  <p:clrMapOvr>
    <a:masterClrMapping/>
  </p:clrMapOvr>
  <p:transition spd="slow">
    <p:pull dir="ld"/>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79.jpg"/>
          <p:cNvPicPr>
            <a:picLocks noChangeAspect="1"/>
          </p:cNvPicPr>
          <p:nvPr/>
        </p:nvPicPr>
        <p:blipFill>
          <a:blip r:embed="rId2"/>
          <a:stretch>
            <a:fillRect/>
          </a:stretch>
        </p:blipFill>
        <p:spPr>
          <a:xfrm>
            <a:off x="0" y="0"/>
            <a:ext cx="9144000" cy="5786454"/>
          </a:xfrm>
          <a:prstGeom prst="rect">
            <a:avLst/>
          </a:prstGeom>
        </p:spPr>
      </p:pic>
      <p:sp>
        <p:nvSpPr>
          <p:cNvPr id="5" name="TextBox 4"/>
          <p:cNvSpPr txBox="1"/>
          <p:nvPr/>
        </p:nvSpPr>
        <p:spPr>
          <a:xfrm>
            <a:off x="0" y="5786454"/>
            <a:ext cx="9144000" cy="1077218"/>
          </a:xfrm>
          <a:prstGeom prst="rect">
            <a:avLst/>
          </a:prstGeom>
          <a:solidFill>
            <a:schemeClr val="accent2">
              <a:lumMod val="50000"/>
            </a:schemeClr>
          </a:solidFill>
        </p:spPr>
        <p:txBody>
          <a:bodyPr wrap="square" rtlCol="0">
            <a:spAutoFit/>
          </a:bodyPr>
          <a:lstStyle/>
          <a:p>
            <a:pPr algn="r" rtl="1"/>
            <a:r>
              <a:rPr lang="ar-SY" sz="3200" b="1" dirty="0" smtClean="0">
                <a:solidFill>
                  <a:srgbClr val="FFFF00"/>
                </a:solidFill>
              </a:rPr>
              <a:t>جميلة زكرياتك هذه غير أني لم أصلح طائرتي وقد نفذ الماء </a:t>
            </a:r>
            <a:r>
              <a:rPr lang="ar-SY" sz="3200" b="1" dirty="0" smtClean="0">
                <a:solidFill>
                  <a:srgbClr val="FFFF00"/>
                </a:solidFill>
              </a:rPr>
              <a:t>انك </a:t>
            </a:r>
            <a:r>
              <a:rPr lang="ar-SY" sz="3200" b="1" dirty="0" smtClean="0">
                <a:solidFill>
                  <a:srgbClr val="FFFF00"/>
                </a:solidFill>
              </a:rPr>
              <a:t>عطشان </a:t>
            </a:r>
            <a:r>
              <a:rPr lang="ar-SY" sz="3200" b="1" dirty="0" smtClean="0">
                <a:solidFill>
                  <a:srgbClr val="FFFF00"/>
                </a:solidFill>
              </a:rPr>
              <a:t>... </a:t>
            </a:r>
            <a:r>
              <a:rPr lang="ar-SY" sz="3200" b="1" dirty="0" smtClean="0">
                <a:solidFill>
                  <a:srgbClr val="FFFF00"/>
                </a:solidFill>
              </a:rPr>
              <a:t>فلنفتش عن بئر ماء فأنا ظمآن أيضا.</a:t>
            </a:r>
            <a:endParaRPr lang="en-GB" sz="3200" b="1" dirty="0">
              <a:solidFill>
                <a:srgbClr val="FFFF00"/>
              </a:solidFill>
            </a:endParaRPr>
          </a:p>
        </p:txBody>
      </p:sp>
    </p:spTree>
  </p:cSld>
  <p:clrMapOvr>
    <a:masterClrMapping/>
  </p:clrMapOvr>
  <p:transition spd="slow">
    <p:blinds/>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80.jpg"/>
          <p:cNvPicPr>
            <a:picLocks noChangeAspect="1"/>
          </p:cNvPicPr>
          <p:nvPr/>
        </p:nvPicPr>
        <p:blipFill>
          <a:blip r:embed="rId2"/>
          <a:stretch>
            <a:fillRect/>
          </a:stretch>
        </p:blipFill>
        <p:spPr>
          <a:xfrm>
            <a:off x="0" y="0"/>
            <a:ext cx="5786446" cy="6858000"/>
          </a:xfrm>
          <a:prstGeom prst="rect">
            <a:avLst/>
          </a:prstGeom>
        </p:spPr>
      </p:pic>
      <p:sp>
        <p:nvSpPr>
          <p:cNvPr id="4" name="TextBox 3"/>
          <p:cNvSpPr txBox="1"/>
          <p:nvPr/>
        </p:nvSpPr>
        <p:spPr>
          <a:xfrm>
            <a:off x="5786446" y="0"/>
            <a:ext cx="3357554" cy="6863417"/>
          </a:xfrm>
          <a:prstGeom prst="rect">
            <a:avLst/>
          </a:prstGeom>
          <a:solidFill>
            <a:schemeClr val="accent2">
              <a:lumMod val="40000"/>
              <a:lumOff val="60000"/>
            </a:schemeClr>
          </a:solidFill>
        </p:spPr>
        <p:txBody>
          <a:bodyPr wrap="square" rtlCol="0">
            <a:spAutoFit/>
          </a:bodyPr>
          <a:lstStyle/>
          <a:p>
            <a:pPr algn="r"/>
            <a:r>
              <a:rPr lang="ar-SY" sz="4000" b="1" dirty="0" smtClean="0">
                <a:solidFill>
                  <a:schemeClr val="accent2">
                    <a:lumMod val="50000"/>
                  </a:schemeClr>
                </a:solidFill>
              </a:rPr>
              <a:t>أنه من المستحيل أن نبحث عن بئر في هذه الصحراء المتمادية الأطراف على أننا أخذنا في المشي . وسرنا ساعات طويلة دون أن نتفوه بكلمة , خيم الليل وبدأت النجوم تتلالأ في السماء</a:t>
            </a:r>
            <a:endParaRPr lang="en-GB" sz="4000" b="1" dirty="0">
              <a:solidFill>
                <a:schemeClr val="accent2">
                  <a:lumMod val="50000"/>
                </a:schemeClr>
              </a:solidFill>
            </a:endParaRPr>
          </a:p>
        </p:txBody>
      </p:sp>
    </p:spTree>
  </p:cSld>
  <p:clrMapOvr>
    <a:masterClrMapping/>
  </p:clrMapOvr>
  <p:transition spd="slow">
    <p:randomBar dir="vert"/>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81.jpg"/>
          <p:cNvPicPr>
            <a:picLocks noChangeAspect="1"/>
          </p:cNvPicPr>
          <p:nvPr/>
        </p:nvPicPr>
        <p:blipFill>
          <a:blip r:embed="rId2"/>
          <a:stretch>
            <a:fillRect/>
          </a:stretch>
        </p:blipFill>
        <p:spPr>
          <a:xfrm>
            <a:off x="0" y="0"/>
            <a:ext cx="9144000" cy="5357826"/>
          </a:xfrm>
          <a:prstGeom prst="rect">
            <a:avLst/>
          </a:prstGeom>
        </p:spPr>
      </p:pic>
      <p:sp>
        <p:nvSpPr>
          <p:cNvPr id="4" name="TextBox 3"/>
          <p:cNvSpPr txBox="1"/>
          <p:nvPr/>
        </p:nvSpPr>
        <p:spPr>
          <a:xfrm>
            <a:off x="0" y="5357826"/>
            <a:ext cx="9144000" cy="1569660"/>
          </a:xfrm>
          <a:prstGeom prst="rect">
            <a:avLst/>
          </a:prstGeom>
          <a:solidFill>
            <a:schemeClr val="accent2">
              <a:lumMod val="60000"/>
              <a:lumOff val="40000"/>
            </a:schemeClr>
          </a:solidFill>
        </p:spPr>
        <p:txBody>
          <a:bodyPr wrap="square" rtlCol="0">
            <a:spAutoFit/>
          </a:bodyPr>
          <a:lstStyle/>
          <a:p>
            <a:pPr algn="r" rtl="1"/>
            <a:r>
              <a:rPr lang="ar-SY" sz="3200" b="1" dirty="0" smtClean="0">
                <a:solidFill>
                  <a:schemeClr val="accent2">
                    <a:lumMod val="50000"/>
                  </a:schemeClr>
                </a:solidFill>
              </a:rPr>
              <a:t>النجوم </a:t>
            </a:r>
            <a:r>
              <a:rPr lang="ar-SY" sz="3200" b="1" dirty="0" smtClean="0">
                <a:solidFill>
                  <a:schemeClr val="accent2">
                    <a:lumMod val="50000"/>
                  </a:schemeClr>
                </a:solidFill>
              </a:rPr>
              <a:t>جميلة لأن فيها زهرة لا </a:t>
            </a:r>
            <a:r>
              <a:rPr lang="ar-SY" sz="3200" b="1" dirty="0" smtClean="0">
                <a:solidFill>
                  <a:schemeClr val="accent2">
                    <a:lumMod val="50000"/>
                  </a:schemeClr>
                </a:solidFill>
              </a:rPr>
              <a:t>نراها صدقت والصحراء </a:t>
            </a:r>
            <a:r>
              <a:rPr lang="ar-SY" sz="3200" b="1" dirty="0" smtClean="0">
                <a:solidFill>
                  <a:schemeClr val="accent2">
                    <a:lumMod val="50000"/>
                  </a:schemeClr>
                </a:solidFill>
              </a:rPr>
              <a:t>جميلة </a:t>
            </a:r>
            <a:r>
              <a:rPr lang="ar-SY" sz="3200" b="1" dirty="0" smtClean="0">
                <a:solidFill>
                  <a:schemeClr val="accent2">
                    <a:lumMod val="50000"/>
                  </a:schemeClr>
                </a:solidFill>
              </a:rPr>
              <a:t>أيضا ... </a:t>
            </a:r>
            <a:r>
              <a:rPr lang="ar-SY" sz="3200" b="1" dirty="0" smtClean="0">
                <a:solidFill>
                  <a:schemeClr val="accent2">
                    <a:lumMod val="50000"/>
                  </a:schemeClr>
                </a:solidFill>
              </a:rPr>
              <a:t>وما يجعلها جميلة أنها تخفي بئرا </a:t>
            </a:r>
            <a:r>
              <a:rPr lang="ar-SY" sz="3200" b="1" dirty="0" smtClean="0">
                <a:solidFill>
                  <a:schemeClr val="accent2">
                    <a:lumMod val="50000"/>
                  </a:schemeClr>
                </a:solidFill>
              </a:rPr>
              <a:t>في ناحية </a:t>
            </a:r>
            <a:r>
              <a:rPr lang="ar-SY" sz="3200" b="1" dirty="0" smtClean="0">
                <a:solidFill>
                  <a:schemeClr val="accent2">
                    <a:lumMod val="50000"/>
                  </a:schemeClr>
                </a:solidFill>
              </a:rPr>
              <a:t>من نواحيها </a:t>
            </a:r>
            <a:r>
              <a:rPr lang="ar-SY" sz="3200" b="1" dirty="0" smtClean="0">
                <a:solidFill>
                  <a:schemeClr val="accent2">
                    <a:lumMod val="50000"/>
                  </a:schemeClr>
                </a:solidFill>
              </a:rPr>
              <a:t>وغلب </a:t>
            </a:r>
            <a:r>
              <a:rPr lang="ar-SY" sz="3200" b="1" dirty="0" smtClean="0">
                <a:solidFill>
                  <a:schemeClr val="accent2">
                    <a:lumMod val="50000"/>
                  </a:schemeClr>
                </a:solidFill>
              </a:rPr>
              <a:t>النعاس على الأمير الصغير فحملته بين زراعي</a:t>
            </a:r>
            <a:r>
              <a:rPr lang="ar-SY" sz="3200" dirty="0" smtClean="0">
                <a:solidFill>
                  <a:schemeClr val="accent2">
                    <a:lumMod val="50000"/>
                  </a:schemeClr>
                </a:solidFill>
              </a:rPr>
              <a:t>.</a:t>
            </a:r>
            <a:endParaRPr lang="en-GB" sz="3200" dirty="0">
              <a:solidFill>
                <a:schemeClr val="accent2">
                  <a:lumMod val="50000"/>
                </a:schemeClr>
              </a:solidFill>
            </a:endParaRPr>
          </a:p>
        </p:txBody>
      </p:sp>
    </p:spTree>
  </p:cSld>
  <p:clrMapOvr>
    <a:masterClrMapping/>
  </p:clrMapOvr>
  <p:transition spd="slow">
    <p:comb dir="vert"/>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82.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spd="slow">
    <p:dissolv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83.jpg"/>
          <p:cNvPicPr>
            <a:picLocks noChangeAspect="1"/>
          </p:cNvPicPr>
          <p:nvPr/>
        </p:nvPicPr>
        <p:blipFill>
          <a:blip r:embed="rId2"/>
          <a:stretch>
            <a:fillRect/>
          </a:stretch>
        </p:blipFill>
        <p:spPr>
          <a:xfrm>
            <a:off x="0" y="0"/>
            <a:ext cx="6000760" cy="6857999"/>
          </a:xfrm>
          <a:prstGeom prst="rect">
            <a:avLst/>
          </a:prstGeom>
        </p:spPr>
      </p:pic>
      <p:sp>
        <p:nvSpPr>
          <p:cNvPr id="3" name="Rectangle 2"/>
          <p:cNvSpPr/>
          <p:nvPr/>
        </p:nvSpPr>
        <p:spPr>
          <a:xfrm>
            <a:off x="5929322" y="0"/>
            <a:ext cx="3214678" cy="6986528"/>
          </a:xfrm>
          <a:prstGeom prst="rect">
            <a:avLst/>
          </a:prstGeom>
          <a:solidFill>
            <a:schemeClr val="accent2">
              <a:lumMod val="60000"/>
              <a:lumOff val="40000"/>
            </a:schemeClr>
          </a:solidFill>
        </p:spPr>
        <p:txBody>
          <a:bodyPr wrap="square">
            <a:spAutoFit/>
          </a:bodyPr>
          <a:lstStyle/>
          <a:p>
            <a:pPr algn="r"/>
            <a:r>
              <a:rPr lang="ar-SY" sz="3200" b="1" dirty="0" smtClean="0">
                <a:solidFill>
                  <a:schemeClr val="accent2">
                    <a:lumMod val="50000"/>
                  </a:schemeClr>
                </a:solidFill>
              </a:rPr>
              <a:t>أخذ التأثر مني مأخذا بليغا فكنت أتصور أني أحمل كنزا سريع العطب ليس على الأرض شئ أسرع منه عطبا وكنت أنظر في ضؤ القمر الى ذلك الجبين الشاحب والعينين المغطتين وخصل الشعر الأشقر يداعبها النسيم وأقول في نفسي : ان ما أرى منه ليس الا قشرته أما الشيئ الأهم فخفي عني</a:t>
            </a:r>
            <a:endParaRPr lang="en-GB" sz="3200" b="1" dirty="0">
              <a:solidFill>
                <a:schemeClr val="accent2">
                  <a:lumMod val="50000"/>
                </a:schemeClr>
              </a:solidFill>
            </a:endParaRPr>
          </a:p>
        </p:txBody>
      </p:sp>
    </p:spTree>
  </p:cSld>
  <p:clrMapOvr>
    <a:masterClrMapping/>
  </p:clrMapOvr>
  <p:transition spd="slow">
    <p:circl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84.jpg"/>
          <p:cNvPicPr>
            <a:picLocks noChangeAspect="1"/>
          </p:cNvPicPr>
          <p:nvPr/>
        </p:nvPicPr>
        <p:blipFill>
          <a:blip r:embed="rId2"/>
          <a:stretch>
            <a:fillRect/>
          </a:stretch>
        </p:blipFill>
        <p:spPr>
          <a:xfrm>
            <a:off x="0" y="0"/>
            <a:ext cx="9144000" cy="5286388"/>
          </a:xfrm>
          <a:prstGeom prst="rect">
            <a:avLst/>
          </a:prstGeom>
        </p:spPr>
      </p:pic>
      <p:sp>
        <p:nvSpPr>
          <p:cNvPr id="5" name="TextBox 4"/>
          <p:cNvSpPr txBox="1"/>
          <p:nvPr/>
        </p:nvSpPr>
        <p:spPr>
          <a:xfrm>
            <a:off x="0" y="5286388"/>
            <a:ext cx="9144000" cy="1569660"/>
          </a:xfrm>
          <a:prstGeom prst="rect">
            <a:avLst/>
          </a:prstGeom>
          <a:solidFill>
            <a:schemeClr val="accent2">
              <a:lumMod val="40000"/>
              <a:lumOff val="60000"/>
            </a:schemeClr>
          </a:solidFill>
        </p:spPr>
        <p:txBody>
          <a:bodyPr wrap="square" rtlCol="0">
            <a:spAutoFit/>
          </a:bodyPr>
          <a:lstStyle/>
          <a:p>
            <a:pPr algn="r"/>
            <a:r>
              <a:rPr lang="ar-SY" sz="3200" b="1" dirty="0" smtClean="0">
                <a:solidFill>
                  <a:schemeClr val="accent2">
                    <a:lumMod val="50000"/>
                  </a:schemeClr>
                </a:solidFill>
              </a:rPr>
              <a:t>ثم تابعت السير وعثرت على البئر عند طلوع الفجر وكان هذا البئر أشبه بأبار القرى على أنه لم يكن من قرية هناك </a:t>
            </a:r>
            <a:r>
              <a:rPr lang="ar-SY" sz="3200" b="1" dirty="0" smtClean="0">
                <a:solidFill>
                  <a:schemeClr val="accent2">
                    <a:lumMod val="50000"/>
                  </a:schemeClr>
                </a:solidFill>
              </a:rPr>
              <a:t>فحسبت </a:t>
            </a:r>
            <a:r>
              <a:rPr lang="ar-SY" sz="3200" b="1" dirty="0" smtClean="0">
                <a:solidFill>
                  <a:schemeClr val="accent2">
                    <a:lumMod val="50000"/>
                  </a:schemeClr>
                </a:solidFill>
              </a:rPr>
              <a:t>نفسي في حلم</a:t>
            </a:r>
            <a:endParaRPr lang="en-GB" sz="3200" b="1" dirty="0">
              <a:solidFill>
                <a:schemeClr val="accent2">
                  <a:lumMod val="50000"/>
                </a:schemeClr>
              </a:solidFill>
            </a:endParaRPr>
          </a:p>
        </p:txBody>
      </p:sp>
    </p:spTree>
  </p:cSld>
  <p:clrMapOvr>
    <a:masterClrMapping/>
  </p:clrMapOvr>
  <p:transition spd="slow">
    <p:wheel spokes="8"/>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85.jpg"/>
          <p:cNvPicPr>
            <a:picLocks noChangeAspect="1"/>
          </p:cNvPicPr>
          <p:nvPr/>
        </p:nvPicPr>
        <p:blipFill>
          <a:blip r:embed="rId2"/>
          <a:stretch>
            <a:fillRect/>
          </a:stretch>
        </p:blipFill>
        <p:spPr>
          <a:xfrm>
            <a:off x="0" y="0"/>
            <a:ext cx="9144000" cy="5786454"/>
          </a:xfrm>
          <a:prstGeom prst="rect">
            <a:avLst/>
          </a:prstGeom>
        </p:spPr>
      </p:pic>
      <p:sp>
        <p:nvSpPr>
          <p:cNvPr id="4" name="TextBox 3"/>
          <p:cNvSpPr txBox="1"/>
          <p:nvPr/>
        </p:nvSpPr>
        <p:spPr>
          <a:xfrm>
            <a:off x="0" y="5786454"/>
            <a:ext cx="9144000" cy="1107996"/>
          </a:xfrm>
          <a:prstGeom prst="rect">
            <a:avLst/>
          </a:prstGeom>
          <a:solidFill>
            <a:schemeClr val="accent2">
              <a:lumMod val="40000"/>
              <a:lumOff val="60000"/>
            </a:schemeClr>
          </a:solidFill>
        </p:spPr>
        <p:txBody>
          <a:bodyPr wrap="square" rtlCol="0">
            <a:spAutoFit/>
          </a:bodyPr>
          <a:lstStyle/>
          <a:p>
            <a:pPr algn="r"/>
            <a:r>
              <a:rPr lang="ar-SY" sz="4800" b="1" dirty="0" smtClean="0">
                <a:solidFill>
                  <a:schemeClr val="accent2">
                    <a:lumMod val="50000"/>
                  </a:schemeClr>
                </a:solidFill>
              </a:rPr>
              <a:t>ان العيون كفيفة فعلى المرء أن يفتش بقلبه</a:t>
            </a:r>
          </a:p>
          <a:p>
            <a:pPr algn="r"/>
            <a:endParaRPr lang="en-GB" dirty="0"/>
          </a:p>
        </p:txBody>
      </p:sp>
    </p:spTree>
  </p:cSld>
  <p:clrMapOvr>
    <a:masterClrMapping/>
  </p:clrMapOvr>
  <p:transition spd="slow">
    <p:wedge/>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86.jpg"/>
          <p:cNvPicPr>
            <a:picLocks noChangeAspect="1"/>
          </p:cNvPicPr>
          <p:nvPr/>
        </p:nvPicPr>
        <p:blipFill>
          <a:blip r:embed="rId2"/>
          <a:stretch>
            <a:fillRect/>
          </a:stretch>
        </p:blipFill>
        <p:spPr>
          <a:xfrm>
            <a:off x="0" y="0"/>
            <a:ext cx="9144000" cy="4786322"/>
          </a:xfrm>
          <a:prstGeom prst="rect">
            <a:avLst/>
          </a:prstGeom>
        </p:spPr>
      </p:pic>
      <p:sp>
        <p:nvSpPr>
          <p:cNvPr id="4" name="TextBox 3"/>
          <p:cNvSpPr txBox="1"/>
          <p:nvPr/>
        </p:nvSpPr>
        <p:spPr>
          <a:xfrm>
            <a:off x="0" y="4786322"/>
            <a:ext cx="9144000" cy="2062103"/>
          </a:xfrm>
          <a:prstGeom prst="rect">
            <a:avLst/>
          </a:prstGeom>
          <a:solidFill>
            <a:schemeClr val="accent2">
              <a:lumMod val="20000"/>
              <a:lumOff val="80000"/>
            </a:schemeClr>
          </a:solidFill>
        </p:spPr>
        <p:txBody>
          <a:bodyPr wrap="square" rtlCol="0">
            <a:spAutoFit/>
          </a:bodyPr>
          <a:lstStyle/>
          <a:p>
            <a:pPr algn="r" rtl="1"/>
            <a:r>
              <a:rPr lang="ar-SY" sz="3200" b="1" dirty="0" smtClean="0">
                <a:solidFill>
                  <a:schemeClr val="accent2">
                    <a:lumMod val="50000"/>
                  </a:schemeClr>
                </a:solidFill>
              </a:rPr>
              <a:t>ألا أنجزت لي </a:t>
            </a:r>
            <a:r>
              <a:rPr lang="ar-SY" sz="3200" b="1" dirty="0" smtClean="0">
                <a:solidFill>
                  <a:schemeClr val="accent2">
                    <a:lumMod val="50000"/>
                  </a:schemeClr>
                </a:solidFill>
              </a:rPr>
              <a:t>وعدك؟أي </a:t>
            </a:r>
            <a:r>
              <a:rPr lang="ar-SY" sz="3200" b="1" dirty="0" smtClean="0">
                <a:solidFill>
                  <a:schemeClr val="accent2">
                    <a:lumMod val="50000"/>
                  </a:schemeClr>
                </a:solidFill>
              </a:rPr>
              <a:t>وعد </a:t>
            </a:r>
            <a:r>
              <a:rPr lang="ar-SY" sz="3200" b="1" dirty="0" smtClean="0">
                <a:solidFill>
                  <a:schemeClr val="accent2">
                    <a:lumMod val="50000"/>
                  </a:schemeClr>
                </a:solidFill>
              </a:rPr>
              <a:t>؟أن </a:t>
            </a:r>
            <a:r>
              <a:rPr lang="ar-SY" sz="3200" b="1" dirty="0" smtClean="0">
                <a:solidFill>
                  <a:schemeClr val="accent2">
                    <a:lumMod val="50000"/>
                  </a:schemeClr>
                </a:solidFill>
              </a:rPr>
              <a:t>ترسم لي كمامة لخروفي فأني مسؤول عن </a:t>
            </a:r>
            <a:r>
              <a:rPr lang="ar-SY" sz="3200" b="1" dirty="0" smtClean="0">
                <a:solidFill>
                  <a:schemeClr val="accent2">
                    <a:lumMod val="50000"/>
                  </a:schemeClr>
                </a:solidFill>
              </a:rPr>
              <a:t>زهرتي سوف </a:t>
            </a:r>
            <a:r>
              <a:rPr lang="ar-SY" sz="3200" b="1" dirty="0" smtClean="0">
                <a:solidFill>
                  <a:schemeClr val="accent2">
                    <a:lumMod val="50000"/>
                  </a:schemeClr>
                </a:solidFill>
              </a:rPr>
              <a:t>أرسمها </a:t>
            </a:r>
            <a:r>
              <a:rPr lang="ar-SY" sz="3200" b="1" dirty="0" smtClean="0">
                <a:solidFill>
                  <a:schemeClr val="accent2">
                    <a:lumMod val="50000"/>
                  </a:schemeClr>
                </a:solidFill>
              </a:rPr>
              <a:t>لك حالا </a:t>
            </a:r>
            <a:r>
              <a:rPr lang="ar-SY" sz="3200" b="1" dirty="0" smtClean="0">
                <a:solidFill>
                  <a:schemeClr val="accent2">
                    <a:lumMod val="50000"/>
                  </a:schemeClr>
                </a:solidFill>
              </a:rPr>
              <a:t>أن </a:t>
            </a:r>
            <a:r>
              <a:rPr lang="ar-SY" sz="3200" b="1" dirty="0" smtClean="0">
                <a:solidFill>
                  <a:schemeClr val="accent2">
                    <a:lumMod val="50000"/>
                  </a:schemeClr>
                </a:solidFill>
              </a:rPr>
              <a:t>أردت حالا أتعلم </a:t>
            </a:r>
            <a:r>
              <a:rPr lang="ar-SY" sz="3200" b="1" dirty="0" smtClean="0">
                <a:solidFill>
                  <a:schemeClr val="accent2">
                    <a:lumMod val="50000"/>
                  </a:schemeClr>
                </a:solidFill>
              </a:rPr>
              <a:t>أن غدا يصادف ذكرى نزولي الى الأرض فقد كنت قد هبطت قريبا من هنا...</a:t>
            </a:r>
            <a:endParaRPr lang="en-GB" sz="3200" b="1" dirty="0">
              <a:solidFill>
                <a:schemeClr val="accent2">
                  <a:lumMod val="50000"/>
                </a:schemeClr>
              </a:solidFill>
            </a:endParaRPr>
          </a:p>
        </p:txBody>
      </p:sp>
    </p:spTree>
  </p:cSld>
  <p:clrMapOvr>
    <a:masterClrMapping/>
  </p:clrMapOvr>
  <p:transition spd="slow">
    <p:split orient="vert"/>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87.jpg"/>
          <p:cNvPicPr>
            <a:picLocks noChangeAspect="1"/>
          </p:cNvPicPr>
          <p:nvPr/>
        </p:nvPicPr>
        <p:blipFill>
          <a:blip r:embed="rId2"/>
          <a:stretch>
            <a:fillRect/>
          </a:stretch>
        </p:blipFill>
        <p:spPr>
          <a:xfrm>
            <a:off x="0" y="0"/>
            <a:ext cx="6429388" cy="6858000"/>
          </a:xfrm>
          <a:prstGeom prst="rect">
            <a:avLst/>
          </a:prstGeom>
        </p:spPr>
      </p:pic>
      <p:sp>
        <p:nvSpPr>
          <p:cNvPr id="4" name="TextBox 3"/>
          <p:cNvSpPr txBox="1"/>
          <p:nvPr/>
        </p:nvSpPr>
        <p:spPr>
          <a:xfrm>
            <a:off x="6429388" y="0"/>
            <a:ext cx="2714612" cy="6986528"/>
          </a:xfrm>
          <a:prstGeom prst="rect">
            <a:avLst/>
          </a:prstGeom>
          <a:solidFill>
            <a:schemeClr val="accent2">
              <a:lumMod val="20000"/>
              <a:lumOff val="80000"/>
            </a:schemeClr>
          </a:solidFill>
        </p:spPr>
        <p:txBody>
          <a:bodyPr wrap="square" rtlCol="0">
            <a:spAutoFit/>
          </a:bodyPr>
          <a:lstStyle/>
          <a:p>
            <a:pPr algn="r"/>
            <a:r>
              <a:rPr lang="ar-SY" sz="3200" b="1" dirty="0" smtClean="0">
                <a:solidFill>
                  <a:schemeClr val="accent2">
                    <a:lumMod val="50000"/>
                  </a:schemeClr>
                </a:solidFill>
              </a:rPr>
              <a:t>لم تكن اذن مصادفة عندما رأيتك في هذه الأنحاء منذ ثمانية أيام كنت تتمشى وحيدا على بعد ألوف الأميال من المنلطق المأهولة فأنك كنت عائدا الى المكان الذي هبطت فيه اليس كذلك ؟</a:t>
            </a:r>
          </a:p>
          <a:p>
            <a:pPr algn="r"/>
            <a:r>
              <a:rPr lang="ar-SY" sz="3200" b="1" dirty="0" smtClean="0">
                <a:solidFill>
                  <a:schemeClr val="accent2">
                    <a:lumMod val="50000"/>
                  </a:schemeClr>
                </a:solidFill>
              </a:rPr>
              <a:t>الا تكون الذكرى قد حملتك على العةدة الى هنا ؟</a:t>
            </a:r>
            <a:endParaRPr lang="en-GB" sz="3200" b="1" dirty="0">
              <a:solidFill>
                <a:schemeClr val="accent2">
                  <a:lumMod val="50000"/>
                </a:schemeClr>
              </a:solidFill>
            </a:endParaRPr>
          </a:p>
        </p:txBody>
      </p:sp>
    </p:spTree>
  </p:cSld>
  <p:clrMapOvr>
    <a:masterClrMapping/>
  </p:clrMapOvr>
  <p:transition spd="slow">
    <p:newsflash/>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88.jpg"/>
          <p:cNvPicPr>
            <a:picLocks noChangeAspect="1"/>
          </p:cNvPicPr>
          <p:nvPr/>
        </p:nvPicPr>
        <p:blipFill>
          <a:blip r:embed="rId2"/>
          <a:stretch>
            <a:fillRect/>
          </a:stretch>
        </p:blipFill>
        <p:spPr>
          <a:xfrm>
            <a:off x="0" y="0"/>
            <a:ext cx="9144000" cy="5357826"/>
          </a:xfrm>
          <a:prstGeom prst="rect">
            <a:avLst/>
          </a:prstGeom>
        </p:spPr>
      </p:pic>
      <p:sp>
        <p:nvSpPr>
          <p:cNvPr id="4" name="TextBox 3"/>
          <p:cNvSpPr txBox="1"/>
          <p:nvPr/>
        </p:nvSpPr>
        <p:spPr>
          <a:xfrm>
            <a:off x="0" y="5357826"/>
            <a:ext cx="9144000" cy="1569660"/>
          </a:xfrm>
          <a:prstGeom prst="rect">
            <a:avLst/>
          </a:prstGeom>
          <a:solidFill>
            <a:schemeClr val="accent1">
              <a:lumMod val="75000"/>
            </a:schemeClr>
          </a:solidFill>
        </p:spPr>
        <p:txBody>
          <a:bodyPr wrap="square" rtlCol="0">
            <a:spAutoFit/>
          </a:bodyPr>
          <a:lstStyle/>
          <a:p>
            <a:pPr algn="r"/>
            <a:r>
              <a:rPr lang="ar-SY" sz="3200" b="1" dirty="0" smtClean="0">
                <a:solidFill>
                  <a:schemeClr val="accent2">
                    <a:lumMod val="20000"/>
                    <a:lumOff val="80000"/>
                  </a:schemeClr>
                </a:solidFill>
              </a:rPr>
              <a:t>عليك أن تنصرف الآن الى اصلاح طائرتك فامض اليها وأنا بانتظارك هنا فعد الي مساء الغد... فذهبت وذكرت الثعلب وأنا ماض </a:t>
            </a:r>
          </a:p>
          <a:p>
            <a:pPr algn="r"/>
            <a:r>
              <a:rPr lang="ar-SY" sz="3200" b="1" dirty="0" smtClean="0">
                <a:solidFill>
                  <a:schemeClr val="accent2">
                    <a:lumMod val="20000"/>
                    <a:lumOff val="80000"/>
                  </a:schemeClr>
                </a:solidFill>
              </a:rPr>
              <a:t>يتعرض المرء للحزن والبكاء القليل اذا تآلف مع غيره...</a:t>
            </a:r>
            <a:endParaRPr lang="en-GB" sz="3200" b="1" dirty="0">
              <a:solidFill>
                <a:schemeClr val="accent2">
                  <a:lumMod val="20000"/>
                  <a:lumOff val="80000"/>
                </a:schemeClr>
              </a:solidFill>
            </a:endParaRPr>
          </a:p>
        </p:txBody>
      </p:sp>
    </p:spTree>
  </p:cSld>
  <p:clrMapOvr>
    <a:masterClrMapping/>
  </p:clrMapOvr>
  <p:transition spd="slow">
    <p:randomBar dir="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08.jpg"/>
          <p:cNvPicPr>
            <a:picLocks noChangeAspect="1"/>
          </p:cNvPicPr>
          <p:nvPr/>
        </p:nvPicPr>
        <p:blipFill>
          <a:blip r:embed="rId2"/>
          <a:stretch>
            <a:fillRect/>
          </a:stretch>
        </p:blipFill>
        <p:spPr>
          <a:xfrm>
            <a:off x="0" y="0"/>
            <a:ext cx="6429388" cy="6858000"/>
          </a:xfrm>
          <a:prstGeom prst="rect">
            <a:avLst/>
          </a:prstGeom>
        </p:spPr>
      </p:pic>
      <p:sp>
        <p:nvSpPr>
          <p:cNvPr id="4" name="TextBox 3"/>
          <p:cNvSpPr txBox="1"/>
          <p:nvPr/>
        </p:nvSpPr>
        <p:spPr>
          <a:xfrm>
            <a:off x="6429388" y="0"/>
            <a:ext cx="2714612" cy="6986528"/>
          </a:xfrm>
          <a:prstGeom prst="rect">
            <a:avLst/>
          </a:prstGeom>
          <a:solidFill>
            <a:schemeClr val="accent6">
              <a:lumMod val="20000"/>
              <a:lumOff val="80000"/>
            </a:schemeClr>
          </a:solidFill>
        </p:spPr>
        <p:txBody>
          <a:bodyPr wrap="square" rtlCol="0">
            <a:spAutoFit/>
          </a:bodyPr>
          <a:lstStyle/>
          <a:p>
            <a:pPr algn="r"/>
            <a:r>
              <a:rPr lang="ar-SY" sz="2800" b="1" dirty="0" smtClean="0">
                <a:solidFill>
                  <a:schemeClr val="accent2">
                    <a:lumMod val="75000"/>
                  </a:schemeClr>
                </a:solidFill>
              </a:rPr>
              <a:t>هذا هو الصندوق والخروف الذي تطلبه موجود في داخله</a:t>
            </a:r>
          </a:p>
          <a:p>
            <a:pPr algn="r">
              <a:buFontTx/>
              <a:buChar char="-"/>
            </a:pPr>
            <a:r>
              <a:rPr lang="ar-SY" sz="2800" b="1" dirty="0" smtClean="0">
                <a:solidFill>
                  <a:schemeClr val="accent2">
                    <a:lumMod val="75000"/>
                  </a:schemeClr>
                </a:solidFill>
              </a:rPr>
              <a:t>هذا ما كنت أبتغي . هل تظن هذا الخروف يحتاج الى كثير من العشب؟</a:t>
            </a:r>
          </a:p>
          <a:p>
            <a:pPr algn="r" rtl="1">
              <a:buFontTx/>
              <a:buChar char="-"/>
            </a:pPr>
            <a:r>
              <a:rPr lang="ar-SY" sz="2800" b="1" dirty="0" smtClean="0">
                <a:solidFill>
                  <a:schemeClr val="accent2">
                    <a:lumMod val="75000"/>
                  </a:schemeClr>
                </a:solidFill>
              </a:rPr>
              <a:t>- لماذا؟ </a:t>
            </a:r>
          </a:p>
          <a:p>
            <a:pPr algn="r">
              <a:buFontTx/>
              <a:buChar char="-"/>
            </a:pPr>
            <a:r>
              <a:rPr lang="ar-SY" sz="2800" b="1" dirty="0" smtClean="0">
                <a:solidFill>
                  <a:schemeClr val="accent2">
                    <a:lumMod val="75000"/>
                  </a:schemeClr>
                </a:solidFill>
              </a:rPr>
              <a:t>- لأن موطني صغير جدا سوف يكفيه العشب حتما , فأني أعطيتك خروفا صغيرا جدا </a:t>
            </a:r>
          </a:p>
          <a:p>
            <a:pPr algn="r">
              <a:buFontTx/>
              <a:buChar char="-"/>
            </a:pPr>
            <a:r>
              <a:rPr lang="ar-SY" sz="2800" b="1" dirty="0" smtClean="0">
                <a:solidFill>
                  <a:schemeClr val="accent2">
                    <a:lumMod val="75000"/>
                  </a:schemeClr>
                </a:solidFill>
              </a:rPr>
              <a:t>- لا آراه صغيرا بقدر ما نتوهم ... أنظر . فأنه قد نام...</a:t>
            </a:r>
            <a:endParaRPr lang="en-GB" sz="2800" b="1" dirty="0">
              <a:solidFill>
                <a:schemeClr val="accent2">
                  <a:lumMod val="75000"/>
                </a:schemeClr>
              </a:solidFill>
            </a:endParaRPr>
          </a:p>
        </p:txBody>
      </p:sp>
    </p:spTree>
  </p:cSld>
  <p:clrMapOvr>
    <a:masterClrMapping/>
  </p:clrMapOvr>
  <p:transition spd="slow">
    <p:zoom/>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89.jpg"/>
          <p:cNvPicPr>
            <a:picLocks noChangeAspect="1"/>
          </p:cNvPicPr>
          <p:nvPr/>
        </p:nvPicPr>
        <p:blipFill>
          <a:blip r:embed="rId2"/>
          <a:stretch>
            <a:fillRect/>
          </a:stretch>
        </p:blipFill>
        <p:spPr>
          <a:xfrm>
            <a:off x="0" y="0"/>
            <a:ext cx="5572132" cy="6858000"/>
          </a:xfrm>
          <a:prstGeom prst="rect">
            <a:avLst/>
          </a:prstGeom>
        </p:spPr>
      </p:pic>
      <p:sp>
        <p:nvSpPr>
          <p:cNvPr id="4" name="TextBox 3"/>
          <p:cNvSpPr txBox="1"/>
          <p:nvPr/>
        </p:nvSpPr>
        <p:spPr>
          <a:xfrm>
            <a:off x="5572132" y="0"/>
            <a:ext cx="3571868" cy="6986528"/>
          </a:xfrm>
          <a:prstGeom prst="rect">
            <a:avLst/>
          </a:prstGeom>
          <a:solidFill>
            <a:schemeClr val="accent6">
              <a:lumMod val="50000"/>
            </a:schemeClr>
          </a:solidFill>
        </p:spPr>
        <p:txBody>
          <a:bodyPr wrap="square" rtlCol="0">
            <a:spAutoFit/>
          </a:bodyPr>
          <a:lstStyle/>
          <a:p>
            <a:pPr algn="r"/>
            <a:r>
              <a:rPr lang="ar-SY" sz="3200" b="1" dirty="0" smtClean="0">
                <a:solidFill>
                  <a:schemeClr val="bg1"/>
                </a:solidFill>
              </a:rPr>
              <a:t>وفي الغد عندما عدت مساء من العمل لمحت من بعيد أميري الصغير جالسا على بقية جدار متهدم من الصخر وسمعته يقول :</a:t>
            </a:r>
          </a:p>
          <a:p>
            <a:pPr algn="r"/>
            <a:r>
              <a:rPr lang="ar-SY" sz="3200" b="1" dirty="0" smtClean="0">
                <a:solidFill>
                  <a:schemeClr val="bg1"/>
                </a:solidFill>
              </a:rPr>
              <a:t>ألا تذكرين ؟</a:t>
            </a:r>
          </a:p>
          <a:p>
            <a:pPr algn="r" rtl="1"/>
            <a:r>
              <a:rPr lang="ar-SY" sz="3200" b="1" dirty="0" smtClean="0">
                <a:solidFill>
                  <a:schemeClr val="bg1"/>
                </a:solidFill>
              </a:rPr>
              <a:t> بلى   بلى  أنه ذكرى يوم لقاؤنا ولكنه لم يكن في هذا المكان..</a:t>
            </a:r>
          </a:p>
          <a:p>
            <a:pPr algn="r" rtl="1"/>
            <a:r>
              <a:rPr lang="ar-SY" sz="3200" b="1" dirty="0" smtClean="0">
                <a:solidFill>
                  <a:schemeClr val="bg1"/>
                </a:solidFill>
              </a:rPr>
              <a:t>لا ريب سترين أين يبدأ أثر خطواتي على الرمل فما عليك الا أن تنتظرني فأني سأكون هنالك هذه الليلة</a:t>
            </a:r>
            <a:endParaRPr lang="en-GB" sz="3200" b="1" dirty="0">
              <a:solidFill>
                <a:schemeClr val="bg1"/>
              </a:solidFill>
            </a:endParaRPr>
          </a:p>
        </p:txBody>
      </p:sp>
    </p:spTree>
  </p:cSld>
  <p:clrMapOvr>
    <a:masterClrMapping/>
  </p:clrMapOvr>
  <p:transition spd="slow">
    <p:checker dir="vert"/>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90.jpg"/>
          <p:cNvPicPr>
            <a:picLocks noChangeAspect="1"/>
          </p:cNvPicPr>
          <p:nvPr/>
        </p:nvPicPr>
        <p:blipFill>
          <a:blip r:embed="rId2"/>
          <a:stretch>
            <a:fillRect/>
          </a:stretch>
        </p:blipFill>
        <p:spPr>
          <a:xfrm>
            <a:off x="0" y="0"/>
            <a:ext cx="6143636" cy="6858000"/>
          </a:xfrm>
          <a:prstGeom prst="rect">
            <a:avLst/>
          </a:prstGeom>
        </p:spPr>
      </p:pic>
      <p:sp>
        <p:nvSpPr>
          <p:cNvPr id="4" name="TextBox 3"/>
          <p:cNvSpPr txBox="1"/>
          <p:nvPr/>
        </p:nvSpPr>
        <p:spPr>
          <a:xfrm>
            <a:off x="6000760" y="0"/>
            <a:ext cx="3143240" cy="6986528"/>
          </a:xfrm>
          <a:prstGeom prst="rect">
            <a:avLst/>
          </a:prstGeom>
          <a:solidFill>
            <a:schemeClr val="accent6">
              <a:lumMod val="75000"/>
            </a:schemeClr>
          </a:solidFill>
        </p:spPr>
        <p:txBody>
          <a:bodyPr wrap="square" rtlCol="0">
            <a:spAutoFit/>
          </a:bodyPr>
          <a:lstStyle/>
          <a:p>
            <a:pPr algn="r" rtl="1"/>
            <a:r>
              <a:rPr lang="ar-SY" sz="3200" b="1" dirty="0" smtClean="0">
                <a:solidFill>
                  <a:schemeClr val="bg1"/>
                </a:solidFill>
              </a:rPr>
              <a:t>أرجو أن يكون زعافا ؟ أأنت على ثقة من أنك لن تجعليني أقاسي الألم طويلا؟</a:t>
            </a:r>
          </a:p>
          <a:p>
            <a:pPr algn="r" rtl="1"/>
            <a:r>
              <a:rPr lang="ar-SY" sz="3200" b="1" dirty="0" smtClean="0">
                <a:solidFill>
                  <a:schemeClr val="bg1"/>
                </a:solidFill>
              </a:rPr>
              <a:t>أذهبي الآن فأنا نازل عن الجدار</a:t>
            </a:r>
          </a:p>
          <a:p>
            <a:pPr algn="r" rtl="1"/>
            <a:r>
              <a:rPr lang="ar-SY" sz="3200" b="1" dirty="0" smtClean="0">
                <a:solidFill>
                  <a:schemeClr val="bg1"/>
                </a:solidFill>
              </a:rPr>
              <a:t>فحولت نظري الى أسفل الجدار ووثبت زعرا فقد رأيت حية صفراء من النوع الذي يقضي على الملسوع في لحظة . واختفت بسبب الضجة التي أحدثتها</a:t>
            </a:r>
            <a:r>
              <a:rPr lang="ar-SY" dirty="0" smtClean="0"/>
              <a:t>.</a:t>
            </a:r>
            <a:endParaRPr lang="en-GB" dirty="0"/>
          </a:p>
        </p:txBody>
      </p:sp>
    </p:spTree>
  </p:cSld>
  <p:clrMapOvr>
    <a:masterClrMapping/>
  </p:clrMapOvr>
  <p:transition spd="slow">
    <p:checker dir="vert"/>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91.jpg"/>
          <p:cNvPicPr>
            <a:picLocks noChangeAspect="1"/>
          </p:cNvPicPr>
          <p:nvPr/>
        </p:nvPicPr>
        <p:blipFill>
          <a:blip r:embed="rId2"/>
          <a:stretch>
            <a:fillRect/>
          </a:stretch>
        </p:blipFill>
        <p:spPr>
          <a:xfrm>
            <a:off x="0" y="0"/>
            <a:ext cx="5786446" cy="6858000"/>
          </a:xfrm>
          <a:prstGeom prst="rect">
            <a:avLst/>
          </a:prstGeom>
        </p:spPr>
      </p:pic>
      <p:sp>
        <p:nvSpPr>
          <p:cNvPr id="4" name="TextBox 3"/>
          <p:cNvSpPr txBox="1"/>
          <p:nvPr/>
        </p:nvSpPr>
        <p:spPr>
          <a:xfrm>
            <a:off x="5786446" y="0"/>
            <a:ext cx="3357554" cy="6986528"/>
          </a:xfrm>
          <a:prstGeom prst="rect">
            <a:avLst/>
          </a:prstGeom>
          <a:solidFill>
            <a:schemeClr val="accent2">
              <a:lumMod val="60000"/>
              <a:lumOff val="40000"/>
            </a:schemeClr>
          </a:solidFill>
        </p:spPr>
        <p:txBody>
          <a:bodyPr wrap="square" rtlCol="0">
            <a:spAutoFit/>
          </a:bodyPr>
          <a:lstStyle/>
          <a:p>
            <a:pPr algn="r"/>
            <a:r>
              <a:rPr lang="ar-SY" sz="3200" b="1" dirty="0" smtClean="0">
                <a:solidFill>
                  <a:schemeClr val="accent2">
                    <a:lumMod val="50000"/>
                  </a:schemeClr>
                </a:solidFill>
              </a:rPr>
              <a:t>كان لون عزيزي الصغير شاحبا كالثلج وأحسست بقلبه ينبض كما ينبض قلب عصفور قارب على الموت بعد أن أصابه الصيادطقل لي يا عزيزي الصغير ألا تكون قصة الحية وقصة الموعد الذي ضربته لها وقصة النجمة حلما مزعجا حلمته؟</a:t>
            </a:r>
          </a:p>
          <a:p>
            <a:pPr algn="r"/>
            <a:r>
              <a:rPr lang="ar-SY" sz="3200" b="1" dirty="0" smtClean="0">
                <a:solidFill>
                  <a:schemeClr val="accent2">
                    <a:lumMod val="50000"/>
                  </a:schemeClr>
                </a:solidFill>
              </a:rPr>
              <a:t>ان الأمور الهامة هي التي لا ترى </a:t>
            </a:r>
          </a:p>
          <a:p>
            <a:pPr algn="r"/>
            <a:r>
              <a:rPr lang="ar-SY" sz="3200" b="1" dirty="0" smtClean="0">
                <a:solidFill>
                  <a:schemeClr val="accent2">
                    <a:lumMod val="50000"/>
                  </a:schemeClr>
                </a:solidFill>
              </a:rPr>
              <a:t>لا ريب في ذلك</a:t>
            </a:r>
            <a:endParaRPr lang="en-GB" sz="3200" b="1" dirty="0">
              <a:solidFill>
                <a:schemeClr val="accent2">
                  <a:lumMod val="50000"/>
                </a:schemeClr>
              </a:solidFill>
            </a:endParaRPr>
          </a:p>
        </p:txBody>
      </p:sp>
    </p:spTree>
  </p:cSld>
  <p:clrMapOvr>
    <a:masterClrMapping/>
  </p:clrMapOvr>
  <p:transition spd="slow">
    <p:pull dir="d"/>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92.jpg"/>
          <p:cNvPicPr>
            <a:picLocks noChangeAspect="1"/>
          </p:cNvPicPr>
          <p:nvPr/>
        </p:nvPicPr>
        <p:blipFill>
          <a:blip r:embed="rId3"/>
          <a:stretch>
            <a:fillRect/>
          </a:stretch>
        </p:blipFill>
        <p:spPr>
          <a:xfrm>
            <a:off x="0" y="0"/>
            <a:ext cx="5357818" cy="6858000"/>
          </a:xfrm>
          <a:prstGeom prst="rect">
            <a:avLst/>
          </a:prstGeom>
        </p:spPr>
      </p:pic>
      <p:sp>
        <p:nvSpPr>
          <p:cNvPr id="4" name="TextBox 3"/>
          <p:cNvSpPr txBox="1"/>
          <p:nvPr/>
        </p:nvSpPr>
        <p:spPr>
          <a:xfrm>
            <a:off x="5357818" y="0"/>
            <a:ext cx="3786182" cy="6986528"/>
          </a:xfrm>
          <a:prstGeom prst="rect">
            <a:avLst/>
          </a:prstGeom>
          <a:solidFill>
            <a:srgbClr val="002060"/>
          </a:solidFill>
        </p:spPr>
        <p:txBody>
          <a:bodyPr wrap="square" rtlCol="0">
            <a:spAutoFit/>
          </a:bodyPr>
          <a:lstStyle/>
          <a:p>
            <a:pPr algn="r"/>
            <a:r>
              <a:rPr lang="ar-SY" sz="2800" b="1" dirty="0" smtClean="0">
                <a:solidFill>
                  <a:srgbClr val="FFC000"/>
                </a:solidFill>
              </a:rPr>
              <a:t>الحال في هذا كحال الزهرة فاذا أحببت زهرة موجودة في نجم من النجوم وجدت في النظر الى السماء ليلا لذة وسرورا وحسبت أن النجوم قد ازهرت جميعا </a:t>
            </a:r>
          </a:p>
          <a:p>
            <a:pPr algn="r"/>
            <a:r>
              <a:rPr lang="ar-SY" sz="2800" b="1" dirty="0" smtClean="0">
                <a:solidFill>
                  <a:srgbClr val="FFC000"/>
                </a:solidFill>
              </a:rPr>
              <a:t>طبعا </a:t>
            </a:r>
          </a:p>
          <a:p>
            <a:pPr algn="r" rtl="1"/>
            <a:r>
              <a:rPr lang="ar-SY" sz="2800" b="1" dirty="0" smtClean="0">
                <a:solidFill>
                  <a:srgbClr val="FFC000"/>
                </a:solidFill>
              </a:rPr>
              <a:t>هل ستنتظر ليلا  الى النجوم ؟ ان موطني على غاية من الصغر يجول صغره دون الأهتداء اليه فيكون من الأفضل لك ألا  تميزه فسيكون موطني بالنسبة لك نجمة من النجوم فتنظر الى النجوم جميعا وتحبها جميعا فتغدو النجوم كلها صديقة لك ثم أني سأقدم لك هدية.</a:t>
            </a:r>
            <a:endParaRPr lang="en-GB" sz="2800" b="1" dirty="0">
              <a:solidFill>
                <a:srgbClr val="FFC000"/>
              </a:solidFill>
            </a:endParaRPr>
          </a:p>
        </p:txBody>
      </p:sp>
    </p:spTree>
  </p:cSld>
  <p:clrMapOvr>
    <a:masterClrMapping/>
  </p:clrMapOvr>
  <p:transition spd="slow">
    <p:wheel spokes="3"/>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93.jpg"/>
          <p:cNvPicPr>
            <a:picLocks noChangeAspect="1"/>
          </p:cNvPicPr>
          <p:nvPr/>
        </p:nvPicPr>
        <p:blipFill>
          <a:blip r:embed="rId2"/>
          <a:stretch>
            <a:fillRect/>
          </a:stretch>
        </p:blipFill>
        <p:spPr>
          <a:xfrm>
            <a:off x="0" y="0"/>
            <a:ext cx="6429388" cy="6858000"/>
          </a:xfrm>
          <a:prstGeom prst="rect">
            <a:avLst/>
          </a:prstGeom>
        </p:spPr>
      </p:pic>
      <p:sp>
        <p:nvSpPr>
          <p:cNvPr id="4" name="TextBox 3"/>
          <p:cNvSpPr txBox="1"/>
          <p:nvPr/>
        </p:nvSpPr>
        <p:spPr>
          <a:xfrm>
            <a:off x="6215074" y="0"/>
            <a:ext cx="2928926" cy="6986528"/>
          </a:xfrm>
          <a:prstGeom prst="rect">
            <a:avLst/>
          </a:prstGeom>
          <a:solidFill>
            <a:schemeClr val="accent2">
              <a:lumMod val="60000"/>
              <a:lumOff val="40000"/>
            </a:schemeClr>
          </a:solidFill>
        </p:spPr>
        <p:txBody>
          <a:bodyPr wrap="square" rtlCol="0">
            <a:spAutoFit/>
          </a:bodyPr>
          <a:lstStyle/>
          <a:p>
            <a:pPr algn="r" rtl="1"/>
            <a:r>
              <a:rPr lang="ar-SY" sz="2800" b="1" dirty="0" smtClean="0"/>
              <a:t>يا عزيزي الصغير , يا عزيزي ما ألذ ما أسمع من ضحكك !</a:t>
            </a:r>
          </a:p>
          <a:p>
            <a:pPr algn="r" rtl="1"/>
            <a:r>
              <a:rPr lang="ar-SY" sz="2800" b="1" dirty="0" smtClean="0"/>
              <a:t>هذا ما أحببت أن أهديك , أهديك ضحكتي ...</a:t>
            </a:r>
          </a:p>
          <a:p>
            <a:pPr algn="r" rtl="1"/>
            <a:r>
              <a:rPr lang="ar-SY" sz="2800" b="1" dirty="0" smtClean="0"/>
              <a:t>ماذا تعني ؟</a:t>
            </a:r>
          </a:p>
          <a:p>
            <a:pPr algn="r" rtl="1"/>
            <a:r>
              <a:rPr lang="ar-SY" sz="2800" b="1" dirty="0" smtClean="0"/>
              <a:t>سيكون لك نجوم وليس لكل الناس نجوم...</a:t>
            </a:r>
          </a:p>
          <a:p>
            <a:pPr algn="r" rtl="1"/>
            <a:r>
              <a:rPr lang="ar-SY" sz="2800" b="1" dirty="0" smtClean="0"/>
              <a:t>وكيف يكون ذلك ؟</a:t>
            </a:r>
          </a:p>
          <a:p>
            <a:pPr algn="r" rtl="1"/>
            <a:r>
              <a:rPr lang="ar-SY" sz="2800" b="1" dirty="0" smtClean="0"/>
              <a:t>عندما ننظر الى النجوم في الليل سأكون في احداها فأضحك أنا فيخيل اليك أن سائر النجوم تضحك وهكذا يكون لك نجوم تحسن الضحك</a:t>
            </a:r>
            <a:r>
              <a:rPr lang="ar-SY" sz="2800" dirty="0" smtClean="0"/>
              <a:t>. </a:t>
            </a:r>
            <a:endParaRPr lang="en-GB" sz="2800" dirty="0"/>
          </a:p>
        </p:txBody>
      </p:sp>
    </p:spTree>
  </p:cSld>
  <p:clrMapOvr>
    <a:masterClrMapping/>
  </p:clrMapOvr>
  <p:transition spd="slow">
    <p:checke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94.jpg"/>
          <p:cNvPicPr>
            <a:picLocks noChangeAspect="1"/>
          </p:cNvPicPr>
          <p:nvPr/>
        </p:nvPicPr>
        <p:blipFill>
          <a:blip r:embed="rId2"/>
          <a:stretch>
            <a:fillRect/>
          </a:stretch>
        </p:blipFill>
        <p:spPr>
          <a:xfrm>
            <a:off x="0" y="0"/>
            <a:ext cx="5429256" cy="6858000"/>
          </a:xfrm>
          <a:prstGeom prst="rect">
            <a:avLst/>
          </a:prstGeom>
        </p:spPr>
      </p:pic>
      <p:sp>
        <p:nvSpPr>
          <p:cNvPr id="4" name="TextBox 3"/>
          <p:cNvSpPr txBox="1"/>
          <p:nvPr/>
        </p:nvSpPr>
        <p:spPr>
          <a:xfrm>
            <a:off x="5357818" y="0"/>
            <a:ext cx="3786182" cy="6986528"/>
          </a:xfrm>
          <a:prstGeom prst="rect">
            <a:avLst/>
          </a:prstGeom>
          <a:solidFill>
            <a:schemeClr val="accent6">
              <a:lumMod val="75000"/>
            </a:schemeClr>
          </a:solidFill>
        </p:spPr>
        <p:txBody>
          <a:bodyPr wrap="square" rtlCol="0">
            <a:spAutoFit/>
          </a:bodyPr>
          <a:lstStyle/>
          <a:p>
            <a:pPr algn="r"/>
            <a:r>
              <a:rPr lang="ar-SY" sz="3200" b="1" dirty="0" smtClean="0"/>
              <a:t>وعندما تتعزى ستكون مسرورا من أنك عرفتني ستكون صديقي دائما وستشعر بالرغبة في الضحك معي وستفتح نافذتك أحيانا لتنظر الى السماء فيتعجب أصدقاؤك حين يرونك تضحك وأنت تنظر للسماء حينئذ تقول لهم لا عجب فان مشهد النجوم يثير في الضحك فيعتقد أصدقاؤك أنك مجنون فأكون قد ورطتك في ورطة</a:t>
            </a:r>
          </a:p>
          <a:p>
            <a:pPr algn="r"/>
            <a:r>
              <a:rPr lang="ar-SY" sz="3200" b="1" dirty="0" smtClean="0"/>
              <a:t> فما رأيك  ...؟</a:t>
            </a:r>
            <a:endParaRPr lang="en-GB" sz="3200" b="1" dirty="0"/>
          </a:p>
        </p:txBody>
      </p:sp>
    </p:spTree>
  </p:cSld>
  <p:clrMapOvr>
    <a:masterClrMapping/>
  </p:clrMapOvr>
  <p:transition spd="slow">
    <p:newsflash/>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95.jpg"/>
          <p:cNvPicPr>
            <a:picLocks noChangeAspect="1"/>
          </p:cNvPicPr>
          <p:nvPr/>
        </p:nvPicPr>
        <p:blipFill>
          <a:blip r:embed="rId2"/>
          <a:stretch>
            <a:fillRect/>
          </a:stretch>
        </p:blipFill>
        <p:spPr>
          <a:xfrm>
            <a:off x="1" y="0"/>
            <a:ext cx="6072198" cy="6858000"/>
          </a:xfrm>
          <a:prstGeom prst="rect">
            <a:avLst/>
          </a:prstGeom>
        </p:spPr>
      </p:pic>
      <p:sp>
        <p:nvSpPr>
          <p:cNvPr id="4" name="TextBox 3"/>
          <p:cNvSpPr txBox="1"/>
          <p:nvPr/>
        </p:nvSpPr>
        <p:spPr>
          <a:xfrm>
            <a:off x="6072198" y="0"/>
            <a:ext cx="3071802" cy="6986528"/>
          </a:xfrm>
          <a:prstGeom prst="rect">
            <a:avLst/>
          </a:prstGeom>
          <a:solidFill>
            <a:schemeClr val="accent2">
              <a:lumMod val="50000"/>
            </a:schemeClr>
          </a:solidFill>
        </p:spPr>
        <p:txBody>
          <a:bodyPr wrap="square" rtlCol="0">
            <a:spAutoFit/>
          </a:bodyPr>
          <a:lstStyle/>
          <a:p>
            <a:pPr algn="r"/>
            <a:r>
              <a:rPr lang="ar-SY" sz="3200" b="1" dirty="0" smtClean="0">
                <a:solidFill>
                  <a:schemeClr val="bg1"/>
                </a:solidFill>
              </a:rPr>
              <a:t>سيكون كأني وهبتك بدلا من النجوم مجموعة من الجلاجل الصغيرة تحسن الضحك هذه الليلة ... الأفضل الا تأتي </a:t>
            </a:r>
          </a:p>
          <a:p>
            <a:pPr algn="r"/>
            <a:r>
              <a:rPr lang="ar-SY" sz="3200" b="1" dirty="0" smtClean="0">
                <a:solidFill>
                  <a:schemeClr val="bg1"/>
                </a:solidFill>
              </a:rPr>
              <a:t>لن أتركك </a:t>
            </a:r>
          </a:p>
          <a:p>
            <a:pPr algn="r"/>
            <a:r>
              <a:rPr lang="ar-SY" sz="3200" b="1" dirty="0" smtClean="0">
                <a:solidFill>
                  <a:schemeClr val="bg1"/>
                </a:solidFill>
              </a:rPr>
              <a:t>سأبدو وكأني أتألم وسوف أبدو وكأني مقبل على الموت ظاهرا هكذا .. الأفضل ألا تأتي الليلة فلا فائدة من مجيئك... </a:t>
            </a:r>
          </a:p>
          <a:p>
            <a:pPr algn="r"/>
            <a:r>
              <a:rPr lang="ar-SY" sz="3200" b="1" dirty="0" smtClean="0">
                <a:solidFill>
                  <a:schemeClr val="bg1"/>
                </a:solidFill>
              </a:rPr>
              <a:t>لن أتركك أبدا</a:t>
            </a:r>
            <a:endParaRPr lang="en-GB" sz="3200" b="1" dirty="0">
              <a:solidFill>
                <a:schemeClr val="bg1"/>
              </a:solidFill>
            </a:endParaRPr>
          </a:p>
        </p:txBody>
      </p:sp>
    </p:spTree>
  </p:cSld>
  <p:clrMapOvr>
    <a:masterClrMapping/>
  </p:clrMapOvr>
  <p:transition spd="slow">
    <p:wedge/>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58.jpg"/>
          <p:cNvPicPr>
            <a:picLocks noChangeAspect="1"/>
          </p:cNvPicPr>
          <p:nvPr/>
        </p:nvPicPr>
        <p:blipFill>
          <a:blip r:embed="rId2"/>
          <a:stretch>
            <a:fillRect/>
          </a:stretch>
        </p:blipFill>
        <p:spPr>
          <a:xfrm>
            <a:off x="0" y="0"/>
            <a:ext cx="9144000" cy="5286388"/>
          </a:xfrm>
          <a:prstGeom prst="rect">
            <a:avLst/>
          </a:prstGeom>
        </p:spPr>
      </p:pic>
      <p:sp>
        <p:nvSpPr>
          <p:cNvPr id="4" name="TextBox 3"/>
          <p:cNvSpPr txBox="1"/>
          <p:nvPr/>
        </p:nvSpPr>
        <p:spPr>
          <a:xfrm>
            <a:off x="6286512" y="0"/>
            <a:ext cx="2857488" cy="369332"/>
          </a:xfrm>
          <a:prstGeom prst="rect">
            <a:avLst/>
          </a:prstGeom>
          <a:solidFill>
            <a:schemeClr val="accent2">
              <a:lumMod val="60000"/>
              <a:lumOff val="40000"/>
            </a:schemeClr>
          </a:solidFill>
        </p:spPr>
        <p:txBody>
          <a:bodyPr wrap="square" rtlCol="0">
            <a:spAutoFit/>
          </a:bodyPr>
          <a:lstStyle/>
          <a:p>
            <a:pPr algn="r"/>
            <a:endParaRPr lang="en-GB" dirty="0"/>
          </a:p>
        </p:txBody>
      </p:sp>
      <p:sp>
        <p:nvSpPr>
          <p:cNvPr id="5" name="Rectangle 4"/>
          <p:cNvSpPr/>
          <p:nvPr/>
        </p:nvSpPr>
        <p:spPr>
          <a:xfrm>
            <a:off x="0" y="5286388"/>
            <a:ext cx="9144000" cy="1569660"/>
          </a:xfrm>
          <a:prstGeom prst="rect">
            <a:avLst/>
          </a:prstGeom>
          <a:solidFill>
            <a:schemeClr val="accent2">
              <a:lumMod val="75000"/>
            </a:schemeClr>
          </a:solidFill>
        </p:spPr>
        <p:txBody>
          <a:bodyPr wrap="square">
            <a:spAutoFit/>
          </a:bodyPr>
          <a:lstStyle/>
          <a:p>
            <a:pPr algn="r" rtl="1"/>
            <a:r>
              <a:rPr lang="ar-SY" sz="3200" b="1" dirty="0" smtClean="0">
                <a:solidFill>
                  <a:schemeClr val="bg1"/>
                </a:solidFill>
              </a:rPr>
              <a:t>أقول لك هذا خوفا عليك من الحية فأنا أخشى أن تلسعك والحيات كما تعلم خبيثات قد تلسع لنجرد لذة </a:t>
            </a:r>
            <a:r>
              <a:rPr lang="ar-SY" sz="3200" b="1" dirty="0" smtClean="0">
                <a:solidFill>
                  <a:schemeClr val="bg1"/>
                </a:solidFill>
              </a:rPr>
              <a:t>اللسع لن أتركك أن </a:t>
            </a:r>
            <a:r>
              <a:rPr lang="ar-SY" sz="3200" b="1" dirty="0" smtClean="0">
                <a:solidFill>
                  <a:schemeClr val="bg1"/>
                </a:solidFill>
              </a:rPr>
              <a:t>الحية اذا لسعت أفرغت سمها ولا تستبقي </a:t>
            </a:r>
            <a:r>
              <a:rPr lang="ar-SY" sz="3200" b="1" dirty="0" smtClean="0">
                <a:solidFill>
                  <a:schemeClr val="bg1"/>
                </a:solidFill>
              </a:rPr>
              <a:t>منه شيئا </a:t>
            </a:r>
            <a:r>
              <a:rPr lang="ar-SY" sz="3200" b="1" dirty="0" smtClean="0">
                <a:solidFill>
                  <a:schemeClr val="bg1"/>
                </a:solidFill>
              </a:rPr>
              <a:t>للسعة ثانية...</a:t>
            </a:r>
            <a:endParaRPr lang="en-GB" sz="3200" b="1" dirty="0">
              <a:solidFill>
                <a:schemeClr val="bg1"/>
              </a:solidFill>
            </a:endParaRPr>
          </a:p>
        </p:txBody>
      </p:sp>
    </p:spTree>
  </p:cSld>
  <p:clrMapOvr>
    <a:masterClrMapping/>
  </p:clrMapOvr>
  <p:transition spd="slow">
    <p:strips dir="ru"/>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97.jpg"/>
          <p:cNvPicPr>
            <a:picLocks noChangeAspect="1"/>
          </p:cNvPicPr>
          <p:nvPr/>
        </p:nvPicPr>
        <p:blipFill>
          <a:blip r:embed="rId2"/>
          <a:stretch>
            <a:fillRect/>
          </a:stretch>
        </p:blipFill>
        <p:spPr>
          <a:xfrm>
            <a:off x="0" y="0"/>
            <a:ext cx="5572132" cy="6858000"/>
          </a:xfrm>
          <a:prstGeom prst="rect">
            <a:avLst/>
          </a:prstGeom>
        </p:spPr>
      </p:pic>
      <p:sp>
        <p:nvSpPr>
          <p:cNvPr id="4" name="TextBox 3"/>
          <p:cNvSpPr txBox="1"/>
          <p:nvPr/>
        </p:nvSpPr>
        <p:spPr>
          <a:xfrm>
            <a:off x="5572132" y="0"/>
            <a:ext cx="3571868" cy="6858000"/>
          </a:xfrm>
          <a:prstGeom prst="rect">
            <a:avLst/>
          </a:prstGeom>
          <a:solidFill>
            <a:schemeClr val="accent4">
              <a:lumMod val="60000"/>
              <a:lumOff val="40000"/>
            </a:schemeClr>
          </a:solidFill>
        </p:spPr>
        <p:txBody>
          <a:bodyPr wrap="square" rtlCol="0">
            <a:spAutoFit/>
          </a:bodyPr>
          <a:lstStyle/>
          <a:p>
            <a:pPr algn="r" rtl="1"/>
            <a:r>
              <a:rPr lang="ar-SY" sz="3600" b="1" dirty="0" smtClean="0">
                <a:solidFill>
                  <a:srgbClr val="002060"/>
                </a:solidFill>
              </a:rPr>
              <a:t>لم أره في هذه الليلة عندما أخذ في السير بل انسل خفية دون أن يسمع له حس وعندما أفلحت في اللحاق به كان يمشي مسرعا بخطوات ثابتة</a:t>
            </a:r>
          </a:p>
          <a:p>
            <a:pPr algn="r" rtl="1"/>
            <a:r>
              <a:rPr lang="ar-SY" sz="3600" b="1" dirty="0" smtClean="0">
                <a:solidFill>
                  <a:srgbClr val="002060"/>
                </a:solidFill>
              </a:rPr>
              <a:t>أنت هنا  ؟؟ ...لقد أخطأت بالمجيئ فأنك ستحزن لاعتقادك بأني ميت وهذا لن يكن  صحيحا</a:t>
            </a:r>
            <a:endParaRPr lang="en-GB" sz="3600" b="1" dirty="0">
              <a:solidFill>
                <a:srgbClr val="002060"/>
              </a:solidFill>
            </a:endParaRPr>
          </a:p>
        </p:txBody>
      </p:sp>
    </p:spTree>
  </p:cSld>
  <p:clrMapOvr>
    <a:masterClrMapping/>
  </p:clrMapOvr>
  <p:transition spd="slow">
    <p:plus/>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98.jpg"/>
          <p:cNvPicPr>
            <a:picLocks noChangeAspect="1"/>
          </p:cNvPicPr>
          <p:nvPr/>
        </p:nvPicPr>
        <p:blipFill>
          <a:blip r:embed="rId2"/>
          <a:stretch>
            <a:fillRect/>
          </a:stretch>
        </p:blipFill>
        <p:spPr>
          <a:xfrm>
            <a:off x="0" y="0"/>
            <a:ext cx="6215074" cy="6858000"/>
          </a:xfrm>
          <a:prstGeom prst="rect">
            <a:avLst/>
          </a:prstGeom>
        </p:spPr>
      </p:pic>
      <p:sp>
        <p:nvSpPr>
          <p:cNvPr id="4" name="TextBox 3"/>
          <p:cNvSpPr txBox="1"/>
          <p:nvPr/>
        </p:nvSpPr>
        <p:spPr>
          <a:xfrm>
            <a:off x="6215074" y="0"/>
            <a:ext cx="2928926" cy="6858000"/>
          </a:xfrm>
          <a:prstGeom prst="rect">
            <a:avLst/>
          </a:prstGeom>
          <a:solidFill>
            <a:schemeClr val="accent1">
              <a:lumMod val="75000"/>
            </a:schemeClr>
          </a:solidFill>
        </p:spPr>
        <p:txBody>
          <a:bodyPr wrap="square" rtlCol="0">
            <a:spAutoFit/>
          </a:bodyPr>
          <a:lstStyle/>
          <a:p>
            <a:pPr algn="r"/>
            <a:r>
              <a:rPr lang="ar-SY" sz="3600" b="1" dirty="0" smtClean="0">
                <a:solidFill>
                  <a:schemeClr val="accent6">
                    <a:lumMod val="60000"/>
                    <a:lumOff val="40000"/>
                  </a:schemeClr>
                </a:solidFill>
              </a:rPr>
              <a:t>ان موطني بعيد وليس بمقدوري أن أنقل اليه هذا الجسم فأنه ثقيل جدا سوف يبقى وكأنه قشرة بالية وهل تثير القشرة البالية حزنا </a:t>
            </a:r>
          </a:p>
          <a:p>
            <a:pPr algn="r"/>
            <a:r>
              <a:rPr lang="ar-SY" sz="3600" b="1" dirty="0" smtClean="0">
                <a:solidFill>
                  <a:schemeClr val="accent6">
                    <a:lumMod val="60000"/>
                    <a:lumOff val="40000"/>
                  </a:schemeClr>
                </a:solidFill>
              </a:rPr>
              <a:t>سيكون ذلك سليما جدا اذ يكون لك خمسمائة مليون من الجلاجل</a:t>
            </a:r>
            <a:endParaRPr lang="en-GB" sz="3600" b="1" dirty="0">
              <a:solidFill>
                <a:schemeClr val="accent6">
                  <a:lumMod val="60000"/>
                  <a:lumOff val="40000"/>
                </a:schemeClr>
              </a:solidFill>
            </a:endParaRPr>
          </a:p>
        </p:txBody>
      </p:sp>
    </p:spTree>
  </p:cSld>
  <p:clrMapOvr>
    <a:masterClrMapping/>
  </p:clrMapOvr>
  <p:transition spd="slow">
    <p:blinds dir="vert"/>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1326</TotalTime>
  <Words>4058</Words>
  <Application>Microsoft Office PowerPoint</Application>
  <PresentationFormat>On-screen Show (4:3)</PresentationFormat>
  <Paragraphs>286</Paragraphs>
  <Slides>104</Slides>
  <Notes>3</Notes>
  <HiddenSlides>0</HiddenSlides>
  <MMClips>0</MMClips>
  <ScaleCrop>false</ScaleCrop>
  <HeadingPairs>
    <vt:vector size="4" baseType="variant">
      <vt:variant>
        <vt:lpstr>Theme</vt:lpstr>
      </vt:variant>
      <vt:variant>
        <vt:i4>1</vt:i4>
      </vt:variant>
      <vt:variant>
        <vt:lpstr>Slide Titles</vt:lpstr>
      </vt:variant>
      <vt:variant>
        <vt:i4>104</vt:i4>
      </vt:variant>
    </vt:vector>
  </HeadingPairs>
  <TitlesOfParts>
    <vt:vector size="105"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lpstr>Slide 85</vt:lpstr>
      <vt:lpstr>Slide 86</vt:lpstr>
      <vt:lpstr>Slide 87</vt:lpstr>
      <vt:lpstr>Slide 88</vt:lpstr>
      <vt:lpstr>Slide 89</vt:lpstr>
      <vt:lpstr>Slide 90</vt:lpstr>
      <vt:lpstr>Slide 91</vt:lpstr>
      <vt:lpstr>Slide 92</vt:lpstr>
      <vt:lpstr>Slide 93</vt:lpstr>
      <vt:lpstr>Slide 94</vt:lpstr>
      <vt:lpstr>Slide 95</vt:lpstr>
      <vt:lpstr>Slide 96</vt:lpstr>
      <vt:lpstr>Slide 97</vt:lpstr>
      <vt:lpstr>Slide 98</vt:lpstr>
      <vt:lpstr>Slide 99</vt:lpstr>
      <vt:lpstr>Slide 100</vt:lpstr>
      <vt:lpstr>Slide 101</vt:lpstr>
      <vt:lpstr>Slide 102</vt:lpstr>
      <vt:lpstr>Slide 103</vt:lpstr>
      <vt:lpstr>Slide 104</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Computer</dc:creator>
  <cp:lastModifiedBy>Computer</cp:lastModifiedBy>
  <cp:revision>29</cp:revision>
  <dcterms:created xsi:type="dcterms:W3CDTF">2012-06-16T00:14:03Z</dcterms:created>
  <dcterms:modified xsi:type="dcterms:W3CDTF">2012-12-22T17:51:58Z</dcterms:modified>
</cp:coreProperties>
</file>