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2"/>
  </p:notesMasterIdLst>
  <p:sldIdLst>
    <p:sldId id="357" r:id="rId2"/>
    <p:sldId id="355" r:id="rId3"/>
    <p:sldId id="256" r:id="rId4"/>
    <p:sldId id="257" r:id="rId5"/>
    <p:sldId id="258" r:id="rId6"/>
    <p:sldId id="259" r:id="rId7"/>
    <p:sldId id="260" r:id="rId8"/>
    <p:sldId id="261" r:id="rId9"/>
    <p:sldId id="262" r:id="rId10"/>
    <p:sldId id="263" r:id="rId11"/>
    <p:sldId id="264" r:id="rId12"/>
    <p:sldId id="265" r:id="rId13"/>
    <p:sldId id="354" r:id="rId14"/>
    <p:sldId id="266" r:id="rId15"/>
    <p:sldId id="267" r:id="rId16"/>
    <p:sldId id="353" r:id="rId17"/>
    <p:sldId id="269" r:id="rId18"/>
    <p:sldId id="270" r:id="rId19"/>
    <p:sldId id="271" r:id="rId20"/>
    <p:sldId id="272" r:id="rId21"/>
    <p:sldId id="273" r:id="rId22"/>
    <p:sldId id="274" r:id="rId23"/>
    <p:sldId id="275" r:id="rId24"/>
    <p:sldId id="276" r:id="rId25"/>
    <p:sldId id="278" r:id="rId26"/>
    <p:sldId id="279" r:id="rId27"/>
    <p:sldId id="280" r:id="rId28"/>
    <p:sldId id="281" r:id="rId29"/>
    <p:sldId id="282" r:id="rId30"/>
    <p:sldId id="356" r:id="rId31"/>
    <p:sldId id="283"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300" r:id="rId47"/>
    <p:sldId id="301" r:id="rId48"/>
    <p:sldId id="302" r:id="rId49"/>
    <p:sldId id="303" r:id="rId50"/>
    <p:sldId id="304" r:id="rId51"/>
    <p:sldId id="305" r:id="rId52"/>
    <p:sldId id="306" r:id="rId53"/>
    <p:sldId id="358" r:id="rId54"/>
    <p:sldId id="360" r:id="rId55"/>
    <p:sldId id="307" r:id="rId56"/>
    <p:sldId id="362" r:id="rId57"/>
    <p:sldId id="308" r:id="rId58"/>
    <p:sldId id="309" r:id="rId59"/>
    <p:sldId id="310" r:id="rId60"/>
    <p:sldId id="363" r:id="rId61"/>
    <p:sldId id="311" r:id="rId62"/>
    <p:sldId id="312" r:id="rId63"/>
    <p:sldId id="364" r:id="rId64"/>
    <p:sldId id="365"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3" r:id="rId85"/>
    <p:sldId id="332"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68" autoAdjust="0"/>
    <p:restoredTop sz="94660"/>
  </p:normalViewPr>
  <p:slideViewPr>
    <p:cSldViewPr>
      <p:cViewPr>
        <p:scale>
          <a:sx n="60" d="100"/>
          <a:sy n="60" d="100"/>
        </p:scale>
        <p:origin x="-1434" y="-30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864761-3CA8-4B68-ADE3-766825EAEF22}" type="datetimeFigureOut">
              <a:rPr lang="en-US" smtClean="0"/>
              <a:pPr/>
              <a:t>3/3/2014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313365-E23B-46FA-818E-FD502BBCC304}"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7E313365-E23B-46FA-818E-FD502BBCC304}" type="slidenum">
              <a:rPr lang="en-GB" smtClean="0"/>
              <a:pPr/>
              <a:t>67</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35791A4-4E5F-4EBE-A57B-0DF158406C36}" type="datetimeFigureOut">
              <a:rPr lang="en-US" smtClean="0"/>
              <a:pPr/>
              <a:t>3/3/2014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35791A4-4E5F-4EBE-A57B-0DF158406C36}" type="datetimeFigureOut">
              <a:rPr lang="en-US" smtClean="0"/>
              <a:pPr/>
              <a:t>3/3/2014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35791A4-4E5F-4EBE-A57B-0DF158406C36}" type="datetimeFigureOut">
              <a:rPr lang="en-US" smtClean="0"/>
              <a:pPr/>
              <a:t>3/3/2014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35791A4-4E5F-4EBE-A57B-0DF158406C36}" type="datetimeFigureOut">
              <a:rPr lang="en-US" smtClean="0"/>
              <a:pPr/>
              <a:t>3/3/2014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5791A4-4E5F-4EBE-A57B-0DF158406C36}" type="datetimeFigureOut">
              <a:rPr lang="en-US" smtClean="0"/>
              <a:pPr/>
              <a:t>3/3/2014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35791A4-4E5F-4EBE-A57B-0DF158406C36}" type="datetimeFigureOut">
              <a:rPr lang="en-US" smtClean="0"/>
              <a:pPr/>
              <a:t>3/3/2014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35791A4-4E5F-4EBE-A57B-0DF158406C36}" type="datetimeFigureOut">
              <a:rPr lang="en-US" smtClean="0"/>
              <a:pPr/>
              <a:t>3/3/2014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35791A4-4E5F-4EBE-A57B-0DF158406C36}" type="datetimeFigureOut">
              <a:rPr lang="en-US" smtClean="0"/>
              <a:pPr/>
              <a:t>3/3/2014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5791A4-4E5F-4EBE-A57B-0DF158406C36}" type="datetimeFigureOut">
              <a:rPr lang="en-US" smtClean="0"/>
              <a:pPr/>
              <a:t>3/3/2014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5791A4-4E5F-4EBE-A57B-0DF158406C36}" type="datetimeFigureOut">
              <a:rPr lang="en-US" smtClean="0"/>
              <a:pPr/>
              <a:t>3/3/2014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5791A4-4E5F-4EBE-A57B-0DF158406C36}" type="datetimeFigureOut">
              <a:rPr lang="en-US" smtClean="0"/>
              <a:pPr/>
              <a:t>3/3/2014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181B19F-C7AE-4FE2-B0F7-F18CCA32C772}"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5791A4-4E5F-4EBE-A57B-0DF158406C36}" type="datetimeFigureOut">
              <a:rPr lang="en-US" smtClean="0"/>
              <a:pPr/>
              <a:t>3/3/2014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81B19F-C7AE-4FE2-B0F7-F18CCA32C772}"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Predefined Process 1"/>
          <p:cNvSpPr/>
          <p:nvPr/>
        </p:nvSpPr>
        <p:spPr>
          <a:xfrm>
            <a:off x="714348" y="642918"/>
            <a:ext cx="7500990" cy="5214974"/>
          </a:xfrm>
          <a:prstGeom prst="flowChartPredefinedProcess">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8800" dirty="0" smtClean="0"/>
              <a:t>التعريف بالأيقونات</a:t>
            </a:r>
            <a:endParaRPr lang="en-GB" sz="8800" dirty="0"/>
          </a:p>
        </p:txBody>
      </p:sp>
    </p:spTree>
  </p:cSld>
  <p:clrMapOvr>
    <a:masterClrMapping/>
  </p:clrMapOvr>
  <p:transition spd="slow">
    <p:plu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5500702"/>
            <a:ext cx="9144000" cy="1384995"/>
          </a:xfrm>
          <a:prstGeom prst="rect">
            <a:avLst/>
          </a:prstGeom>
          <a:solidFill>
            <a:schemeClr val="bg2">
              <a:lumMod val="25000"/>
            </a:schemeClr>
          </a:solidFill>
        </p:spPr>
        <p:txBody>
          <a:bodyPr wrap="square" rtlCol="0">
            <a:spAutoFit/>
          </a:bodyPr>
          <a:lstStyle/>
          <a:p>
            <a:pPr algn="r" rtl="1"/>
            <a:r>
              <a:rPr lang="ar-SY" sz="2800" b="1" dirty="0" smtClean="0">
                <a:solidFill>
                  <a:schemeClr val="bg1"/>
                </a:solidFill>
              </a:rPr>
              <a:t>وكان الفن التزييني للأشكال الهندسية في الشرق يعبر عن شعور اللامحدود . وعند المسلمين نرى ان الفن اللاتصويري , كالزخرفات العربية والتزيين المضلعي , سيدعم فكرة رفعة الله الجزرية</a:t>
            </a:r>
            <a:r>
              <a:rPr lang="ar-SY" sz="2000" b="1" dirty="0" smtClean="0">
                <a:solidFill>
                  <a:schemeClr val="bg1"/>
                </a:solidFill>
              </a:rPr>
              <a:t>.( القرآن الكريم في اسبانيا 1183و578 هجرية)</a:t>
            </a:r>
            <a:endParaRPr lang="en-GB" sz="2000" b="1" dirty="0">
              <a:solidFill>
                <a:schemeClr val="bg1"/>
              </a:solidFill>
            </a:endParaRPr>
          </a:p>
        </p:txBody>
      </p:sp>
      <p:pic>
        <p:nvPicPr>
          <p:cNvPr id="5" name="Picture 4" descr="scan0009.jpg"/>
          <p:cNvPicPr>
            <a:picLocks noChangeAspect="1"/>
          </p:cNvPicPr>
          <p:nvPr/>
        </p:nvPicPr>
        <p:blipFill>
          <a:blip r:embed="rId2"/>
          <a:stretch>
            <a:fillRect/>
          </a:stretch>
        </p:blipFill>
        <p:spPr>
          <a:xfrm>
            <a:off x="0" y="0"/>
            <a:ext cx="9144000" cy="5500702"/>
          </a:xfrm>
          <a:prstGeom prst="rect">
            <a:avLst/>
          </a:prstGeom>
        </p:spPr>
      </p:pic>
      <p:sp>
        <p:nvSpPr>
          <p:cNvPr id="6" name="Rectangle 5"/>
          <p:cNvSpPr/>
          <p:nvPr/>
        </p:nvSpPr>
        <p:spPr>
          <a:xfrm>
            <a:off x="2143108" y="3214686"/>
            <a:ext cx="2357438" cy="369332"/>
          </a:xfrm>
          <a:prstGeom prst="rect">
            <a:avLst/>
          </a:prstGeom>
        </p:spPr>
        <p:txBody>
          <a:bodyPr wrap="square">
            <a:spAutoFit/>
          </a:bodyPr>
          <a:lstStyle/>
          <a:p>
            <a:pPr algn="ctr" rtl="1"/>
            <a:endParaRPr lang="en-GB" b="1" dirty="0">
              <a:solidFill>
                <a:schemeClr val="bg1"/>
              </a:solidFill>
            </a:endParaRPr>
          </a:p>
        </p:txBody>
      </p:sp>
    </p:spTree>
  </p:cSld>
  <p:clrMapOvr>
    <a:masterClrMapping/>
  </p:clrMapOvr>
  <p:transition spd="slow">
    <p:circl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95.jpg"/>
          <p:cNvPicPr>
            <a:picLocks noChangeAspect="1"/>
          </p:cNvPicPr>
          <p:nvPr/>
        </p:nvPicPr>
        <p:blipFill>
          <a:blip r:embed="rId2" cstate="print"/>
          <a:stretch>
            <a:fillRect/>
          </a:stretch>
        </p:blipFill>
        <p:spPr>
          <a:xfrm>
            <a:off x="0" y="0"/>
            <a:ext cx="6357950" cy="6858000"/>
          </a:xfrm>
          <a:prstGeom prst="rect">
            <a:avLst/>
          </a:prstGeom>
        </p:spPr>
      </p:pic>
      <p:sp>
        <p:nvSpPr>
          <p:cNvPr id="4" name="Rectangle 3"/>
          <p:cNvSpPr/>
          <p:nvPr/>
        </p:nvSpPr>
        <p:spPr>
          <a:xfrm>
            <a:off x="6357950" y="0"/>
            <a:ext cx="2786050" cy="6986528"/>
          </a:xfrm>
          <a:prstGeom prst="rect">
            <a:avLst/>
          </a:prstGeom>
          <a:blipFill>
            <a:blip r:embed="rId3"/>
            <a:tile tx="0" ty="0" sx="100000" sy="100000" flip="none" algn="tl"/>
          </a:blipFill>
        </p:spPr>
        <p:txBody>
          <a:bodyPr wrap="square">
            <a:spAutoFit/>
          </a:bodyPr>
          <a:lstStyle/>
          <a:p>
            <a:pPr algn="r" rtl="1"/>
            <a:r>
              <a:rPr lang="ar-SY" sz="2800" b="1" dirty="0" smtClean="0">
                <a:solidFill>
                  <a:schemeClr val="bg1"/>
                </a:solidFill>
              </a:rPr>
              <a:t>عذراء فلاديمير ايقونة من القرن الثاني عشر  على الملاءة نجمة ام الله التي يرجع اصلها الى (اللاسفيكا) أي نجمة عذارى الشرق القديم هذه العذراء لا تنظر ”الطفل الالهي“ ولكن نظرها يلتقينا دون ان يبوح بالسر الذي يحتويه , سر قائم بشعور غريب نابع من الاعماق يربط ام الله بالمشاهد ويفصله عنها في الوقت نفسه.</a:t>
            </a:r>
          </a:p>
          <a:p>
            <a:pPr algn="r" rtl="1"/>
            <a:endParaRPr lang="en-GB" sz="28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0.jpg"/>
          <p:cNvPicPr>
            <a:picLocks noChangeAspect="1"/>
          </p:cNvPicPr>
          <p:nvPr/>
        </p:nvPicPr>
        <p:blipFill>
          <a:blip r:embed="rId2"/>
          <a:stretch>
            <a:fillRect/>
          </a:stretch>
        </p:blipFill>
        <p:spPr>
          <a:xfrm>
            <a:off x="0" y="0"/>
            <a:ext cx="6215074" cy="6858000"/>
          </a:xfrm>
          <a:prstGeom prst="rect">
            <a:avLst/>
          </a:prstGeom>
        </p:spPr>
      </p:pic>
      <p:sp>
        <p:nvSpPr>
          <p:cNvPr id="4" name="Rectangle 3"/>
          <p:cNvSpPr/>
          <p:nvPr/>
        </p:nvSpPr>
        <p:spPr>
          <a:xfrm>
            <a:off x="0" y="2857496"/>
            <a:ext cx="6072198" cy="1661993"/>
          </a:xfrm>
          <a:prstGeom prst="rect">
            <a:avLst/>
          </a:prstGeom>
        </p:spPr>
        <p:txBody>
          <a:bodyPr wrap="square">
            <a:spAutoFit/>
          </a:bodyPr>
          <a:lstStyle/>
          <a:p>
            <a:pPr algn="ctr" rtl="1"/>
            <a:r>
              <a:rPr lang="ar-SY" sz="2800" b="1" dirty="0" smtClean="0">
                <a:solidFill>
                  <a:schemeClr val="bg1"/>
                </a:solidFill>
              </a:rPr>
              <a:t>الباندوكراتور</a:t>
            </a:r>
            <a:endParaRPr lang="en-US" sz="2800" b="1" dirty="0" smtClean="0">
              <a:solidFill>
                <a:schemeClr val="bg1"/>
              </a:solidFill>
            </a:endParaRPr>
          </a:p>
          <a:p>
            <a:pPr algn="ctr" rtl="1"/>
            <a:r>
              <a:rPr lang="ar-SY" sz="2800" b="1" dirty="0" smtClean="0">
                <a:solidFill>
                  <a:schemeClr val="bg1"/>
                </a:solidFill>
              </a:rPr>
              <a:t> او الضابط الكل </a:t>
            </a:r>
            <a:endParaRPr lang="en-US" sz="2800" b="1" dirty="0" smtClean="0">
              <a:solidFill>
                <a:schemeClr val="bg1"/>
              </a:solidFill>
            </a:endParaRPr>
          </a:p>
          <a:p>
            <a:pPr algn="ctr" rtl="1"/>
            <a:r>
              <a:rPr lang="ar-SY" sz="2800" b="1" dirty="0" smtClean="0">
                <a:solidFill>
                  <a:schemeClr val="bg1"/>
                </a:solidFill>
              </a:rPr>
              <a:t> روسيا القرن 15</a:t>
            </a:r>
          </a:p>
          <a:p>
            <a:pPr algn="ctr" rtl="1"/>
            <a:endParaRPr lang="en-GB" b="1" dirty="0">
              <a:solidFill>
                <a:srgbClr val="FFFF00"/>
              </a:solidFill>
            </a:endParaRPr>
          </a:p>
        </p:txBody>
      </p:sp>
      <p:sp>
        <p:nvSpPr>
          <p:cNvPr id="5" name="TextBox 4"/>
          <p:cNvSpPr txBox="1"/>
          <p:nvPr/>
        </p:nvSpPr>
        <p:spPr>
          <a:xfrm>
            <a:off x="6215074" y="0"/>
            <a:ext cx="2928926" cy="6986528"/>
          </a:xfrm>
          <a:prstGeom prst="rect">
            <a:avLst/>
          </a:prstGeom>
          <a:solidFill>
            <a:schemeClr val="accent6">
              <a:lumMod val="50000"/>
            </a:schemeClr>
          </a:solidFill>
        </p:spPr>
        <p:txBody>
          <a:bodyPr wrap="square" rtlCol="0">
            <a:spAutoFit/>
          </a:bodyPr>
          <a:lstStyle/>
          <a:p>
            <a:pPr algn="r" rtl="1"/>
            <a:r>
              <a:rPr lang="ar-SY" sz="2800" b="1" dirty="0" smtClean="0">
                <a:solidFill>
                  <a:schemeClr val="bg1"/>
                </a:solidFill>
              </a:rPr>
              <a:t>بالتجسد يخلص المسيح الناس من عبادة الاوثان, كاشفا لهم الصورة اليشرية الحقيقية لله . المسيح هو صورة الله الغير منظورة. كتب القديس يوحنا الدمشقي وهو المرنم الرائع المتغني بالايقونات والمدافع الكبير عن تكريمها:</a:t>
            </a:r>
          </a:p>
          <a:p>
            <a:pPr algn="r" rtl="1"/>
            <a:r>
              <a:rPr lang="ar-SY" sz="2800" b="1" dirty="0" smtClean="0">
                <a:solidFill>
                  <a:schemeClr val="bg1"/>
                </a:solidFill>
              </a:rPr>
              <a:t>” تغوص حياتي الروحية في سر التجسد, بواسطة عيني الجسديتين الناظرتين الى الأيقونة“</a:t>
            </a:r>
            <a:endParaRPr lang="en-GB" sz="28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11.jpg"/>
          <p:cNvPicPr>
            <a:picLocks noChangeAspect="1"/>
          </p:cNvPicPr>
          <p:nvPr/>
        </p:nvPicPr>
        <p:blipFill>
          <a:blip r:embed="rId2"/>
          <a:stretch>
            <a:fillRect/>
          </a:stretch>
        </p:blipFill>
        <p:spPr>
          <a:xfrm>
            <a:off x="0" y="0"/>
            <a:ext cx="5429256" cy="6858000"/>
          </a:xfrm>
          <a:prstGeom prst="rect">
            <a:avLst/>
          </a:prstGeom>
        </p:spPr>
      </p:pic>
      <p:sp>
        <p:nvSpPr>
          <p:cNvPr id="6" name="TextBox 5"/>
          <p:cNvSpPr txBox="1"/>
          <p:nvPr/>
        </p:nvSpPr>
        <p:spPr>
          <a:xfrm>
            <a:off x="5429256" y="0"/>
            <a:ext cx="3714744" cy="6858000"/>
          </a:xfrm>
          <a:prstGeom prst="rect">
            <a:avLst/>
          </a:prstGeom>
          <a:solidFill>
            <a:schemeClr val="accent6">
              <a:lumMod val="75000"/>
            </a:schemeClr>
          </a:solidFill>
        </p:spPr>
        <p:txBody>
          <a:bodyPr wrap="square" rtlCol="0">
            <a:spAutoFit/>
          </a:bodyPr>
          <a:lstStyle/>
          <a:p>
            <a:pPr algn="r" rtl="1"/>
            <a:r>
              <a:rPr lang="ar-SY" sz="2400" b="1" dirty="0" smtClean="0"/>
              <a:t>ان رسم ايقونة التجلي هو عادة أول ما ينهض به كل مبتدئ رسام </a:t>
            </a:r>
          </a:p>
          <a:p>
            <a:pPr algn="ctr" rtl="1"/>
            <a:r>
              <a:rPr lang="ar-SY" sz="2400" b="1" dirty="0" smtClean="0"/>
              <a:t>” حتى يشع المسيح بأضوائه في قلبه.“</a:t>
            </a:r>
          </a:p>
          <a:p>
            <a:pPr algn="r" rtl="1"/>
            <a:r>
              <a:rPr lang="ar-SY" sz="2400" b="1" dirty="0" smtClean="0"/>
              <a:t>فهذا المستوى من التأمل الذي يبلغه الرسام يحدد معالم وظيفة ”المصورين القديسين“ والفن المقدس فهؤلاء المصورون يتعلمون“ أن يصوموا بأعينهم“ ويتهيأون لهذا الصيام بحياة زهدية طويلة مشبعة بالصلاة . ليست الايقونات موقعة . فالرسام هو موفد الجماعة من أجل خدمة جماعية, ولا يعمل بأسمه الخاص. عليه كذلك أن يتبع قانونا ايقونوغرافيا يحدد المبادئ الكبيرة المتعلقة بشكل الايقونة وفحواها وهنالك كتب تهدي الرسام.</a:t>
            </a:r>
          </a:p>
        </p:txBody>
      </p:sp>
      <p:sp>
        <p:nvSpPr>
          <p:cNvPr id="7" name="Rectangle 6"/>
          <p:cNvSpPr/>
          <p:nvPr/>
        </p:nvSpPr>
        <p:spPr>
          <a:xfrm>
            <a:off x="0" y="4572008"/>
            <a:ext cx="5357818" cy="830997"/>
          </a:xfrm>
          <a:prstGeom prst="rect">
            <a:avLst/>
          </a:prstGeom>
        </p:spPr>
        <p:txBody>
          <a:bodyPr wrap="square">
            <a:spAutoFit/>
          </a:bodyPr>
          <a:lstStyle/>
          <a:p>
            <a:pPr algn="ctr" rtl="1"/>
            <a:r>
              <a:rPr lang="ar-SY" sz="3200" b="1" dirty="0" smtClean="0">
                <a:solidFill>
                  <a:schemeClr val="bg1"/>
                </a:solidFill>
              </a:rPr>
              <a:t>التجلي ايقونة روسيةالقرن 15 </a:t>
            </a:r>
          </a:p>
          <a:p>
            <a:pPr algn="r" rtl="1"/>
            <a:endParaRPr lang="en-GB" sz="16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orizontal Scroll 2"/>
          <p:cNvSpPr/>
          <p:nvPr/>
        </p:nvSpPr>
        <p:spPr>
          <a:xfrm>
            <a:off x="1428728" y="1571612"/>
            <a:ext cx="6143668" cy="3429024"/>
          </a:xfrm>
          <a:prstGeom prst="horizontalScroll">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8800" dirty="0" smtClean="0">
                <a:solidFill>
                  <a:srgbClr val="FFFF00"/>
                </a:solidFill>
              </a:rPr>
              <a:t>تصنيع الأيقونة</a:t>
            </a:r>
            <a:endParaRPr lang="en-GB" sz="8800"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ppt_x</p:attrName>
                                        </p:attrNameLst>
                                      </p:cBhvr>
                                      <p:tavLst>
                                        <p:tav tm="0">
                                          <p:val>
                                            <p:strVal val="#ppt_x-.2"/>
                                          </p:val>
                                        </p:tav>
                                        <p:tav tm="100000">
                                          <p:val>
                                            <p:strVal val="#ppt_x"/>
                                          </p:val>
                                        </p:tav>
                                      </p:tavLst>
                                    </p:anim>
                                    <p:anim calcmode="lin" valueType="num">
                                      <p:cBhvr>
                                        <p:cTn id="8" dur="5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2.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6786578" y="0"/>
            <a:ext cx="2357422" cy="6986528"/>
          </a:xfrm>
          <a:prstGeom prst="rect">
            <a:avLst/>
          </a:prstGeom>
          <a:solidFill>
            <a:schemeClr val="bg2">
              <a:lumMod val="25000"/>
            </a:schemeClr>
          </a:solidFill>
        </p:spPr>
        <p:txBody>
          <a:bodyPr wrap="square" rtlCol="0">
            <a:spAutoFit/>
          </a:bodyPr>
          <a:lstStyle/>
          <a:p>
            <a:pPr algn="r" rtl="1"/>
            <a:r>
              <a:rPr lang="ar-SY" sz="2800" b="1" dirty="0" smtClean="0">
                <a:solidFill>
                  <a:schemeClr val="bg1"/>
                </a:solidFill>
              </a:rPr>
              <a:t>ترسم الأيقونة على لوحات مهيأة بدقة ويستخدم الرسام خشب السرو والسنديان والزان   والكستناء او الأكاسيا . يهيئ صفحته بمحلول الصمغ ثم يلصق على هذا المحلول نسيجا رقيقا يتحد بالخشب ثم تنقش خطوط الرسم خفيفا , وتلصق حولها اوراق الذهب</a:t>
            </a:r>
            <a:endParaRPr lang="en-GB" sz="2800" b="1" dirty="0">
              <a:solidFill>
                <a:schemeClr val="bg1"/>
              </a:solidFill>
            </a:endParaRPr>
          </a:p>
        </p:txBody>
      </p:sp>
    </p:spTree>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13.jpg"/>
          <p:cNvPicPr>
            <a:picLocks noChangeAspect="1"/>
          </p:cNvPicPr>
          <p:nvPr/>
        </p:nvPicPr>
        <p:blipFill>
          <a:blip r:embed="rId2"/>
          <a:stretch>
            <a:fillRect/>
          </a:stretch>
        </p:blipFill>
        <p:spPr>
          <a:xfrm>
            <a:off x="0" y="0"/>
            <a:ext cx="6215074" cy="6857999"/>
          </a:xfrm>
          <a:prstGeom prst="rect">
            <a:avLst/>
          </a:prstGeom>
        </p:spPr>
      </p:pic>
      <p:sp>
        <p:nvSpPr>
          <p:cNvPr id="5" name="TextBox 4"/>
          <p:cNvSpPr txBox="1"/>
          <p:nvPr/>
        </p:nvSpPr>
        <p:spPr>
          <a:xfrm>
            <a:off x="6215074" y="0"/>
            <a:ext cx="2928926" cy="6858000"/>
          </a:xfrm>
          <a:prstGeom prst="rect">
            <a:avLst/>
          </a:prstGeom>
          <a:solidFill>
            <a:srgbClr val="FFC000"/>
          </a:solidFill>
        </p:spPr>
        <p:txBody>
          <a:bodyPr wrap="square" rtlCol="0">
            <a:spAutoFit/>
          </a:bodyPr>
          <a:lstStyle/>
          <a:p>
            <a:pPr algn="r" rtl="1"/>
            <a:r>
              <a:rPr lang="ar-SY" sz="2400" b="1" dirty="0" smtClean="0"/>
              <a:t>ثم ينصرف الفنان الى الرسم,مستخدما الوانا صادرة قدر الامكان من رغوة مسحوق طبيعي ممزوج بالآح أي بياض البيض , فيسمى ”التامبيرا“ عند انتهاء الرسم تبسط فوقه طبقة من افخر زيوت الكتان. ثم تضاف الى هذا الزيت أصناف من راتينج الاشجار كالعنبر الاصفر . وهكذا فان هذا الطلاء يشرب الالوان ومع الايام تكسب اكسدة الآح الالوان لونا معتما واذا جلونا أديم الايقونة نستطيع رؤية اللمعان الاصلي في هذه الالوان.</a:t>
            </a:r>
            <a:endParaRPr lang="en-GB" sz="2400" b="1" dirty="0"/>
          </a:p>
        </p:txBody>
      </p:sp>
    </p:spTree>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5.jpg"/>
          <p:cNvPicPr>
            <a:picLocks noChangeAspect="1"/>
          </p:cNvPicPr>
          <p:nvPr/>
        </p:nvPicPr>
        <p:blipFill>
          <a:blip r:embed="rId2"/>
          <a:stretch>
            <a:fillRect/>
          </a:stretch>
        </p:blipFill>
        <p:spPr>
          <a:xfrm>
            <a:off x="0" y="0"/>
            <a:ext cx="6357950" cy="6858000"/>
          </a:xfrm>
          <a:prstGeom prst="rect">
            <a:avLst/>
          </a:prstGeom>
        </p:spPr>
      </p:pic>
      <p:sp>
        <p:nvSpPr>
          <p:cNvPr id="3" name="Rectangle 2"/>
          <p:cNvSpPr/>
          <p:nvPr/>
        </p:nvSpPr>
        <p:spPr>
          <a:xfrm>
            <a:off x="6357950" y="0"/>
            <a:ext cx="2786050" cy="6858000"/>
          </a:xfrm>
          <a:prstGeom prst="rect">
            <a:avLst/>
          </a:prstGeom>
          <a:solidFill>
            <a:schemeClr val="bg2">
              <a:lumMod val="25000"/>
            </a:schemeClr>
          </a:solidFill>
        </p:spPr>
        <p:txBody>
          <a:bodyPr wrap="square">
            <a:spAutoFit/>
          </a:bodyPr>
          <a:lstStyle/>
          <a:p>
            <a:pPr algn="r" rtl="1"/>
            <a:r>
              <a:rPr lang="ar-SY" sz="2400" b="1" dirty="0" smtClean="0">
                <a:solidFill>
                  <a:srgbClr val="FFFF00"/>
                </a:solidFill>
              </a:rPr>
              <a:t>للنور شأن خطير في الايقونة ولقد تضاء منها عموما المساحات العليا لان النور يهبط من العلاء اذ هو النور السماوي وفي الوقت نفسه يكون النور خلفية الايقونة نقول ان الخلفية الذهبية في الايقونة تدعى نورا وان طريقة الرسم هي ” ”الايضاح التدريجي“ فالرسام وهو يعالج وجها يغطيه اولا بلون قاتم ثم يلقي فوقه صبغة اكثر وضوحا يحصل عليها بأضافته الى المزيج السابق كمية من مسحوق أصفر اي من نور</a:t>
            </a:r>
            <a:endParaRPr lang="en-GB" sz="2400" b="1" dirty="0">
              <a:solidFill>
                <a:srgbClr val="FFFF00"/>
              </a:solidFill>
            </a:endParaRPr>
          </a:p>
        </p:txBody>
      </p:sp>
    </p:spTree>
  </p:cSld>
  <p:clrMapOvr>
    <a:masterClrMapping/>
  </p:clrMapOvr>
  <p:transition spd="slow">
    <p:comb/>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16.jpg"/>
          <p:cNvPicPr>
            <a:picLocks noChangeAspect="1"/>
          </p:cNvPicPr>
          <p:nvPr/>
        </p:nvPicPr>
        <p:blipFill>
          <a:blip r:embed="rId2"/>
          <a:stretch>
            <a:fillRect/>
          </a:stretch>
        </p:blipFill>
        <p:spPr>
          <a:xfrm>
            <a:off x="0" y="0"/>
            <a:ext cx="6500826" cy="6858000"/>
          </a:xfrm>
          <a:prstGeom prst="rect">
            <a:avLst/>
          </a:prstGeom>
        </p:spPr>
      </p:pic>
      <p:sp>
        <p:nvSpPr>
          <p:cNvPr id="5" name="Rectangle 4"/>
          <p:cNvSpPr/>
          <p:nvPr/>
        </p:nvSpPr>
        <p:spPr>
          <a:xfrm>
            <a:off x="1785918" y="1071546"/>
            <a:ext cx="3071834" cy="1354217"/>
          </a:xfrm>
          <a:prstGeom prst="rect">
            <a:avLst/>
          </a:prstGeom>
        </p:spPr>
        <p:txBody>
          <a:bodyPr wrap="square">
            <a:spAutoFit/>
          </a:bodyPr>
          <a:lstStyle/>
          <a:p>
            <a:pPr algn="ctr" rtl="1"/>
            <a:r>
              <a:rPr lang="ar-SY" sz="3200" b="1" dirty="0" smtClean="0">
                <a:solidFill>
                  <a:schemeClr val="bg1"/>
                </a:solidFill>
              </a:rPr>
              <a:t>العشاء السري روسيا القرن 15</a:t>
            </a:r>
          </a:p>
          <a:p>
            <a:pPr algn="ctr" rtl="1"/>
            <a:endParaRPr lang="ar-SY" b="1" dirty="0" smtClean="0"/>
          </a:p>
        </p:txBody>
      </p:sp>
      <p:sp>
        <p:nvSpPr>
          <p:cNvPr id="6" name="TextBox 5"/>
          <p:cNvSpPr txBox="1"/>
          <p:nvPr/>
        </p:nvSpPr>
        <p:spPr>
          <a:xfrm>
            <a:off x="6500826" y="0"/>
            <a:ext cx="2643174" cy="6858000"/>
          </a:xfrm>
          <a:prstGeom prst="rect">
            <a:avLst/>
          </a:prstGeom>
          <a:solidFill>
            <a:schemeClr val="accent6">
              <a:lumMod val="50000"/>
            </a:schemeClr>
          </a:solidFill>
        </p:spPr>
        <p:txBody>
          <a:bodyPr wrap="square" rtlCol="0">
            <a:spAutoFit/>
          </a:bodyPr>
          <a:lstStyle/>
          <a:p>
            <a:pPr algn="r" rtl="1"/>
            <a:r>
              <a:rPr lang="ar-SY" sz="2400" b="1" dirty="0" smtClean="0">
                <a:solidFill>
                  <a:schemeClr val="bg1"/>
                </a:solidFill>
              </a:rPr>
              <a:t>ولهندسة الايقونة شأن خاص . فهي تحدد المكان الذي فيه يجري الحدث. كالهيكل او البيت او المدينة الا ان البناء (كمغارة الميلاد او مغارة القيامة) لا يحوي أبدا المشهد , بل يكون له فقط بمثابة خلفية فينبسط المشهد اذ ذاك لا في البناء ولكن امامه. ذلك لأن الأحداث التي تمثلها الايقونات لا تنحصر في مكانها التاريخي , فالايقونة تظهر ما يتعدى الجو الذي يخترقه سر صامت, ولكن مليء بالحياة والحركة.</a:t>
            </a:r>
            <a:endParaRPr lang="en-GB" sz="24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7.jpg"/>
          <p:cNvPicPr>
            <a:picLocks noChangeAspect="1"/>
          </p:cNvPicPr>
          <p:nvPr/>
        </p:nvPicPr>
        <p:blipFill>
          <a:blip r:embed="rId2"/>
          <a:stretch>
            <a:fillRect/>
          </a:stretch>
        </p:blipFill>
        <p:spPr>
          <a:xfrm>
            <a:off x="0" y="0"/>
            <a:ext cx="6715140" cy="6858000"/>
          </a:xfrm>
          <a:prstGeom prst="rect">
            <a:avLst/>
          </a:prstGeom>
        </p:spPr>
      </p:pic>
      <p:sp>
        <p:nvSpPr>
          <p:cNvPr id="4" name="Rectangle 3"/>
          <p:cNvSpPr/>
          <p:nvPr/>
        </p:nvSpPr>
        <p:spPr>
          <a:xfrm>
            <a:off x="0" y="428604"/>
            <a:ext cx="5786446" cy="1508105"/>
          </a:xfrm>
          <a:prstGeom prst="rect">
            <a:avLst/>
          </a:prstGeom>
        </p:spPr>
        <p:txBody>
          <a:bodyPr wrap="square">
            <a:spAutoFit/>
          </a:bodyPr>
          <a:lstStyle/>
          <a:p>
            <a:pPr algn="ctr" rtl="1"/>
            <a:r>
              <a:rPr lang="ar-SY" sz="2800" b="1" dirty="0" smtClean="0">
                <a:solidFill>
                  <a:schemeClr val="bg1"/>
                </a:solidFill>
              </a:rPr>
              <a:t>معمودية يسوع </a:t>
            </a:r>
            <a:endParaRPr lang="en-US" sz="2800" b="1" dirty="0" smtClean="0">
              <a:solidFill>
                <a:schemeClr val="bg1"/>
              </a:solidFill>
            </a:endParaRPr>
          </a:p>
          <a:p>
            <a:pPr algn="ctr" rtl="1"/>
            <a:r>
              <a:rPr lang="ar-SY" sz="2800" b="1" dirty="0" smtClean="0">
                <a:solidFill>
                  <a:schemeClr val="bg1"/>
                </a:solidFill>
              </a:rPr>
              <a:t>ايقونة يونانية  1600</a:t>
            </a:r>
          </a:p>
          <a:p>
            <a:pPr algn="r" rtl="1"/>
            <a:endParaRPr lang="ar-SY" b="1" dirty="0" smtClean="0">
              <a:solidFill>
                <a:schemeClr val="bg1"/>
              </a:solidFill>
            </a:endParaRPr>
          </a:p>
          <a:p>
            <a:pPr algn="r" rtl="1"/>
            <a:endParaRPr lang="ar-SY" b="1" dirty="0">
              <a:solidFill>
                <a:schemeClr val="bg1"/>
              </a:solidFill>
            </a:endParaRPr>
          </a:p>
        </p:txBody>
      </p:sp>
      <p:sp>
        <p:nvSpPr>
          <p:cNvPr id="5" name="TextBox 4"/>
          <p:cNvSpPr txBox="1"/>
          <p:nvPr/>
        </p:nvSpPr>
        <p:spPr>
          <a:xfrm>
            <a:off x="6715140" y="0"/>
            <a:ext cx="2428860" cy="6986528"/>
          </a:xfrm>
          <a:prstGeom prst="rect">
            <a:avLst/>
          </a:prstGeom>
          <a:solidFill>
            <a:schemeClr val="accent6">
              <a:lumMod val="50000"/>
            </a:schemeClr>
          </a:solidFill>
        </p:spPr>
        <p:txBody>
          <a:bodyPr wrap="square" rtlCol="0">
            <a:spAutoFit/>
          </a:bodyPr>
          <a:lstStyle/>
          <a:p>
            <a:pPr algn="r" rtl="1"/>
            <a:r>
              <a:rPr lang="ar-SY" sz="2800" b="1" dirty="0" smtClean="0">
                <a:solidFill>
                  <a:srgbClr val="FFFF00"/>
                </a:solidFill>
              </a:rPr>
              <a:t>المنظر نفسه ما هو الا حضور تصميمي للكون بأسره: كمنظر درجات صخر خشنة , ترتفع الواحدة منها فوق الاخرى وهي تنطلق الى العلاء . ان هذا التجريد العلمي يحرر من الثقل , وينبئ بالتجلي. المادة هي حية ولكنها كما لو كانت جامدة خاشعة امام السر وأمام الوحي.</a:t>
            </a:r>
            <a:endParaRPr lang="en-GB" sz="28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anim calcmode="lin" valueType="num">
                                      <p:cBhvr>
                                        <p:cTn id="8" dur="5000" fill="hold"/>
                                        <p:tgtEl>
                                          <p:spTgt spid="4"/>
                                        </p:tgtEl>
                                        <p:attrNameLst>
                                          <p:attrName>ppt_x</p:attrName>
                                        </p:attrNameLst>
                                      </p:cBhvr>
                                      <p:tavLst>
                                        <p:tav tm="0">
                                          <p:val>
                                            <p:strVal val="#ppt_x"/>
                                          </p:val>
                                        </p:tav>
                                        <p:tav tm="100000">
                                          <p:val>
                                            <p:strVal val="#ppt_x"/>
                                          </p:val>
                                        </p:tav>
                                      </p:tavLst>
                                    </p:anim>
                                    <p:anim calcmode="lin" valueType="num">
                                      <p:cBhvr>
                                        <p:cTn id="9" dur="5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8.jpg"/>
          <p:cNvPicPr>
            <a:picLocks noChangeAspect="1"/>
          </p:cNvPicPr>
          <p:nvPr/>
        </p:nvPicPr>
        <p:blipFill>
          <a:blip r:embed="rId2"/>
          <a:stretch>
            <a:fillRect/>
          </a:stretch>
        </p:blipFill>
        <p:spPr>
          <a:xfrm>
            <a:off x="0" y="0"/>
            <a:ext cx="4214810" cy="6858000"/>
          </a:xfrm>
          <a:prstGeom prst="rect">
            <a:avLst/>
          </a:prstGeom>
        </p:spPr>
      </p:pic>
      <p:sp>
        <p:nvSpPr>
          <p:cNvPr id="5" name="TextBox 4"/>
          <p:cNvSpPr txBox="1"/>
          <p:nvPr/>
        </p:nvSpPr>
        <p:spPr>
          <a:xfrm>
            <a:off x="4214810" y="0"/>
            <a:ext cx="4929190" cy="6858000"/>
          </a:xfrm>
          <a:prstGeom prst="rect">
            <a:avLst/>
          </a:prstGeom>
          <a:solidFill>
            <a:srgbClr val="FFC000"/>
          </a:solidFill>
        </p:spPr>
        <p:txBody>
          <a:bodyPr wrap="square" rtlCol="0">
            <a:spAutoFit/>
          </a:bodyPr>
          <a:lstStyle/>
          <a:p>
            <a:pPr algn="r" rtl="1"/>
            <a:r>
              <a:rPr lang="ar-SY" sz="2400" b="1" dirty="0" smtClean="0"/>
              <a:t>اذا خالفت هندسة الأيقونة فكرة الثقل فهي تتحدى كذلك المنطق البشري انها تقلب هيئة المشاهد : فالخطوط تنطلق باتجاه يخالف قواعد النظر ومتطلباته (ذاك ظاهر في رسم الطاولة او موطئ اقدام الملائكة) هذه الخطوط تقترب من المشاهد وتشعره بأن الاشخاص يأتون لملاقاته. عالم الايقونة متجه نحو الانسان . فالخطوط تذهب من الانسان وتدخله في لامحدودية السر,كما لو كان الانسان واقفا في مدخل طريق تنفتح على امتلاء لا حدود له, بدل ان تضيع في الفضاء فالانسان يرى مشاهد تنفتح امامه بلا نهاية وبدل ان تضيق طريقه فانها تتسع اكثر فاكثر..وهنالك التوافق بين الايقونة والكتاب المقدس في الكتاب المقدس نرى كل شيء يضع نفسه في هيئة مقلوبة: فالأولون يصبحون آخرين والودعاء والمبتعدون عن العنف يرثون الارض... هذا هو المعنى الحقيقي للكلمة اليونانية ” ميتانوايا“ أي الأنقلاب الذهني“</a:t>
            </a:r>
            <a:endParaRPr lang="en-GB" sz="2400" b="1" dirty="0"/>
          </a:p>
        </p:txBody>
      </p:sp>
      <p:sp>
        <p:nvSpPr>
          <p:cNvPr id="4" name="Rectangle 3"/>
          <p:cNvSpPr/>
          <p:nvPr/>
        </p:nvSpPr>
        <p:spPr>
          <a:xfrm>
            <a:off x="357158" y="4071942"/>
            <a:ext cx="3500463" cy="584775"/>
          </a:xfrm>
          <a:prstGeom prst="rect">
            <a:avLst/>
          </a:prstGeom>
        </p:spPr>
        <p:txBody>
          <a:bodyPr wrap="square">
            <a:spAutoFit/>
          </a:bodyPr>
          <a:lstStyle/>
          <a:p>
            <a:r>
              <a:rPr lang="ar-SY" sz="3200" b="1" dirty="0" smtClean="0">
                <a:solidFill>
                  <a:srgbClr val="002060"/>
                </a:solidFill>
              </a:rPr>
              <a:t>الثالوث الاقدس 1411</a:t>
            </a:r>
            <a:endParaRPr lang="en-GB" sz="3200" dirty="0">
              <a:solidFill>
                <a:srgbClr val="00206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1285852" y="1071546"/>
            <a:ext cx="6643734" cy="4000528"/>
          </a:xfrm>
          <a:prstGeom prst="horizontalScroll">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9600" dirty="0" smtClean="0">
                <a:solidFill>
                  <a:srgbClr val="FFFF00"/>
                </a:solidFill>
              </a:rPr>
              <a:t>لمحة تاريخية</a:t>
            </a:r>
            <a:endParaRPr lang="en-GB" sz="9600"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9.jpg"/>
          <p:cNvPicPr>
            <a:picLocks noChangeAspect="1"/>
          </p:cNvPicPr>
          <p:nvPr/>
        </p:nvPicPr>
        <p:blipFill>
          <a:blip r:embed="rId2"/>
          <a:stretch>
            <a:fillRect/>
          </a:stretch>
        </p:blipFill>
        <p:spPr>
          <a:xfrm>
            <a:off x="0" y="0"/>
            <a:ext cx="6286512" cy="6883210"/>
          </a:xfrm>
          <a:prstGeom prst="rect">
            <a:avLst/>
          </a:prstGeom>
        </p:spPr>
      </p:pic>
      <p:sp>
        <p:nvSpPr>
          <p:cNvPr id="4" name="Rectangle 3"/>
          <p:cNvSpPr/>
          <p:nvPr/>
        </p:nvSpPr>
        <p:spPr>
          <a:xfrm>
            <a:off x="1214414" y="2285992"/>
            <a:ext cx="4429156" cy="1846659"/>
          </a:xfrm>
          <a:prstGeom prst="rect">
            <a:avLst/>
          </a:prstGeom>
        </p:spPr>
        <p:txBody>
          <a:bodyPr wrap="square">
            <a:spAutoFit/>
          </a:bodyPr>
          <a:lstStyle/>
          <a:p>
            <a:pPr algn="ctr" rtl="1"/>
            <a:r>
              <a:rPr lang="ar-SY" sz="3200" b="1" dirty="0" smtClean="0">
                <a:solidFill>
                  <a:schemeClr val="bg1"/>
                </a:solidFill>
              </a:rPr>
              <a:t>التجلي </a:t>
            </a:r>
          </a:p>
          <a:p>
            <a:pPr algn="ctr" rtl="1"/>
            <a:r>
              <a:rPr lang="ar-SY" sz="3200" b="1" dirty="0" smtClean="0">
                <a:solidFill>
                  <a:schemeClr val="bg1"/>
                </a:solidFill>
              </a:rPr>
              <a:t>ايقونة روسية </a:t>
            </a:r>
          </a:p>
          <a:p>
            <a:pPr algn="ctr" rtl="1"/>
            <a:r>
              <a:rPr lang="ar-SY" sz="3200" b="1" dirty="0" smtClean="0">
                <a:solidFill>
                  <a:schemeClr val="bg1"/>
                </a:solidFill>
              </a:rPr>
              <a:t>القرن السادس عشر</a:t>
            </a:r>
          </a:p>
          <a:p>
            <a:pPr algn="ctr" rtl="1"/>
            <a:endParaRPr lang="ar-SY" b="1" dirty="0"/>
          </a:p>
        </p:txBody>
      </p:sp>
      <p:sp>
        <p:nvSpPr>
          <p:cNvPr id="5" name="TextBox 4"/>
          <p:cNvSpPr txBox="1"/>
          <p:nvPr/>
        </p:nvSpPr>
        <p:spPr>
          <a:xfrm>
            <a:off x="6286512" y="0"/>
            <a:ext cx="2857488" cy="6986528"/>
          </a:xfrm>
          <a:prstGeom prst="rect">
            <a:avLst/>
          </a:prstGeom>
          <a:solidFill>
            <a:schemeClr val="accent6">
              <a:lumMod val="75000"/>
            </a:schemeClr>
          </a:solidFill>
        </p:spPr>
        <p:txBody>
          <a:bodyPr wrap="square" rtlCol="0">
            <a:spAutoFit/>
          </a:bodyPr>
          <a:lstStyle/>
          <a:p>
            <a:pPr algn="r" rtl="1"/>
            <a:r>
              <a:rPr lang="ar-SY" sz="2800" b="1" dirty="0" smtClean="0"/>
              <a:t>تعالج الايقونة الزمان بالحرية نفسها فلا ترتيب زمني والوقائع مجموعة حسب معناها ولتمثيل السر كله والحادثة تجري متخطية حدود المكان والزمان , اي في كل مكان وامام كل منا</a:t>
            </a:r>
          </a:p>
          <a:p>
            <a:pPr algn="r" rtl="1"/>
            <a:r>
              <a:rPr lang="ar-SY" sz="2800" b="1" dirty="0" smtClean="0"/>
              <a:t>ففي هذه الايقونة نرى المسيح عن شمال التجلي ويمينه صاعدا مع تلاميذه , ثم نازلا من الجبل, محرضا اياهم على حفظ الصمت عما شاهدوه.</a:t>
            </a:r>
            <a:endParaRPr lang="en-GB" sz="28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0.jpg"/>
          <p:cNvPicPr>
            <a:picLocks noChangeAspect="1"/>
          </p:cNvPicPr>
          <p:nvPr/>
        </p:nvPicPr>
        <p:blipFill>
          <a:blip r:embed="rId2"/>
          <a:stretch>
            <a:fillRect/>
          </a:stretch>
        </p:blipFill>
        <p:spPr>
          <a:xfrm>
            <a:off x="0" y="0"/>
            <a:ext cx="6215074" cy="6858000"/>
          </a:xfrm>
          <a:prstGeom prst="rect">
            <a:avLst/>
          </a:prstGeom>
        </p:spPr>
      </p:pic>
      <p:sp>
        <p:nvSpPr>
          <p:cNvPr id="4" name="Rectangle 3"/>
          <p:cNvSpPr/>
          <p:nvPr/>
        </p:nvSpPr>
        <p:spPr>
          <a:xfrm>
            <a:off x="2143108" y="3500438"/>
            <a:ext cx="1928826" cy="2677656"/>
          </a:xfrm>
          <a:prstGeom prst="rect">
            <a:avLst/>
          </a:prstGeom>
        </p:spPr>
        <p:txBody>
          <a:bodyPr wrap="square">
            <a:spAutoFit/>
          </a:bodyPr>
          <a:lstStyle/>
          <a:p>
            <a:pPr algn="ctr" rtl="1"/>
            <a:r>
              <a:rPr lang="ar-SY" sz="2800" b="1" dirty="0" smtClean="0">
                <a:solidFill>
                  <a:schemeClr val="bg1"/>
                </a:solidFill>
              </a:rPr>
              <a:t>القديسان </a:t>
            </a:r>
          </a:p>
          <a:p>
            <a:pPr algn="ctr" rtl="1"/>
            <a:r>
              <a:rPr lang="ar-SY" sz="2800" b="1" dirty="0" smtClean="0">
                <a:solidFill>
                  <a:schemeClr val="bg1"/>
                </a:solidFill>
              </a:rPr>
              <a:t>باسيليوس والذهبي الفم </a:t>
            </a:r>
          </a:p>
          <a:p>
            <a:pPr algn="ctr" rtl="1"/>
            <a:r>
              <a:rPr lang="ar-SY" sz="2800" b="1" dirty="0" smtClean="0">
                <a:solidFill>
                  <a:schemeClr val="bg1"/>
                </a:solidFill>
              </a:rPr>
              <a:t>من الموزاييك </a:t>
            </a:r>
          </a:p>
          <a:p>
            <a:pPr algn="ctr" rtl="1"/>
            <a:r>
              <a:rPr lang="ar-SY" sz="2800" b="1" dirty="0" smtClean="0">
                <a:solidFill>
                  <a:schemeClr val="bg1"/>
                </a:solidFill>
              </a:rPr>
              <a:t>القرن 12</a:t>
            </a:r>
          </a:p>
          <a:p>
            <a:pPr algn="ctr" rtl="1"/>
            <a:endParaRPr lang="ar-SY" sz="2800" b="1" dirty="0" smtClean="0">
              <a:solidFill>
                <a:schemeClr val="bg1"/>
              </a:solidFill>
            </a:endParaRPr>
          </a:p>
        </p:txBody>
      </p:sp>
      <p:sp>
        <p:nvSpPr>
          <p:cNvPr id="5" name="TextBox 4"/>
          <p:cNvSpPr txBox="1"/>
          <p:nvPr/>
        </p:nvSpPr>
        <p:spPr>
          <a:xfrm>
            <a:off x="6215074" y="0"/>
            <a:ext cx="2928926" cy="6858000"/>
          </a:xfrm>
          <a:prstGeom prst="rect">
            <a:avLst/>
          </a:prstGeom>
          <a:solidFill>
            <a:srgbClr val="FFC000"/>
          </a:solidFill>
        </p:spPr>
        <p:txBody>
          <a:bodyPr wrap="square" rtlCol="0">
            <a:spAutoFit/>
          </a:bodyPr>
          <a:lstStyle/>
          <a:p>
            <a:pPr algn="r"/>
            <a:r>
              <a:rPr lang="ar-SY" sz="3600" b="1" dirty="0" smtClean="0"/>
              <a:t>الايقونة هي على نقيض الصورة الطبيعية اي الظاهر الجسدي . فالجسد هو غلاف الروح, وكل فن حقيقي ينفذ الى ما وراء غشاء الظواهر يعبر عن المضمون الروحي </a:t>
            </a:r>
          </a:p>
          <a:p>
            <a:pPr algn="r" rtl="1"/>
            <a:r>
              <a:rPr lang="ar-SY" sz="3600" b="1" dirty="0" smtClean="0"/>
              <a:t>عن الكلمة.</a:t>
            </a:r>
          </a:p>
          <a:p>
            <a:pPr algn="r" rtl="1"/>
            <a:endParaRPr lang="en-GB" sz="36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1.jpg"/>
          <p:cNvPicPr>
            <a:picLocks noChangeAspect="1"/>
          </p:cNvPicPr>
          <p:nvPr/>
        </p:nvPicPr>
        <p:blipFill>
          <a:blip r:embed="rId2"/>
          <a:stretch>
            <a:fillRect/>
          </a:stretch>
        </p:blipFill>
        <p:spPr>
          <a:xfrm>
            <a:off x="0" y="0"/>
            <a:ext cx="5143504" cy="6858000"/>
          </a:xfrm>
          <a:prstGeom prst="rect">
            <a:avLst/>
          </a:prstGeom>
        </p:spPr>
      </p:pic>
      <p:sp>
        <p:nvSpPr>
          <p:cNvPr id="4" name="Rectangle 3"/>
          <p:cNvSpPr/>
          <p:nvPr/>
        </p:nvSpPr>
        <p:spPr>
          <a:xfrm>
            <a:off x="1785918" y="3786190"/>
            <a:ext cx="2071702" cy="1938992"/>
          </a:xfrm>
          <a:prstGeom prst="rect">
            <a:avLst/>
          </a:prstGeom>
        </p:spPr>
        <p:txBody>
          <a:bodyPr wrap="square">
            <a:spAutoFit/>
          </a:bodyPr>
          <a:lstStyle/>
          <a:p>
            <a:pPr algn="ctr" rtl="1"/>
            <a:r>
              <a:rPr lang="ar-SY" sz="2400" b="1" dirty="0" smtClean="0">
                <a:solidFill>
                  <a:schemeClr val="bg1"/>
                </a:solidFill>
              </a:rPr>
              <a:t>القديسان </a:t>
            </a:r>
          </a:p>
          <a:p>
            <a:pPr algn="ctr" rtl="1"/>
            <a:r>
              <a:rPr lang="ar-SY" sz="2400" b="1" dirty="0" smtClean="0">
                <a:solidFill>
                  <a:schemeClr val="bg1"/>
                </a:solidFill>
              </a:rPr>
              <a:t>باسيليوس والذهبي الفم </a:t>
            </a:r>
          </a:p>
          <a:p>
            <a:pPr algn="ctr" rtl="1"/>
            <a:r>
              <a:rPr lang="ar-SY" sz="2400" b="1" dirty="0" smtClean="0">
                <a:solidFill>
                  <a:schemeClr val="bg1"/>
                </a:solidFill>
              </a:rPr>
              <a:t>القرن 16</a:t>
            </a:r>
          </a:p>
          <a:p>
            <a:pPr algn="ctr" rtl="1"/>
            <a:r>
              <a:rPr lang="ar-SY" sz="2400" b="1" dirty="0" smtClean="0">
                <a:solidFill>
                  <a:schemeClr val="bg1"/>
                </a:solidFill>
              </a:rPr>
              <a:t>نوفغورد</a:t>
            </a:r>
          </a:p>
        </p:txBody>
      </p:sp>
      <p:sp>
        <p:nvSpPr>
          <p:cNvPr id="6" name="TextBox 5"/>
          <p:cNvSpPr txBox="1"/>
          <p:nvPr/>
        </p:nvSpPr>
        <p:spPr>
          <a:xfrm>
            <a:off x="5143504" y="0"/>
            <a:ext cx="4000496" cy="6858000"/>
          </a:xfrm>
          <a:prstGeom prst="rect">
            <a:avLst/>
          </a:prstGeom>
          <a:solidFill>
            <a:schemeClr val="accent6">
              <a:lumMod val="50000"/>
            </a:schemeClr>
          </a:solidFill>
        </p:spPr>
        <p:txBody>
          <a:bodyPr wrap="square" rtlCol="0">
            <a:spAutoFit/>
          </a:bodyPr>
          <a:lstStyle/>
          <a:p>
            <a:pPr algn="r" rtl="1"/>
            <a:r>
              <a:rPr lang="ar-SY" sz="2400" b="1" dirty="0" smtClean="0">
                <a:solidFill>
                  <a:srgbClr val="FFFF00"/>
                </a:solidFill>
              </a:rPr>
              <a:t>لا تمحو الايقونة شيئا مما هو انساني فلا يفوت ايقونة قديس ان تدل على نشاطه الارضي والكنسي , كأيقونة راهب او مطران, . وفي الايقونة, كما في الانجيل ,يمثل كل هذا الحمل من الاعمال والافكار والمشاعر البشرية في احتكاكه مع الله. وهذا الاحتكاك يطهر كل شيئ أو يقضي على ما لا يستطيع ان يكون مطهرا. وتصور الايقونة الانسان المخلوق على صورة الله وشبهه. والعري في الايقونة يتغطى وينفي العبادة الكلاسكية للجسد الجميل. يتجلبب الجسد بالنسيج فنستشف سر تجليه من خلال الطيات البسيطة المعتدلة في الاقمشة وان الاعضاء الجسدية المشوهة والقساوة الظاهرية , تبرز القوة الداخلية التي تخفق في اشخاص الايقونة.</a:t>
            </a:r>
            <a:endParaRPr lang="en-GB" sz="24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2.jpg"/>
          <p:cNvPicPr>
            <a:picLocks noChangeAspect="1"/>
          </p:cNvPicPr>
          <p:nvPr/>
        </p:nvPicPr>
        <p:blipFill>
          <a:blip r:embed="rId2"/>
          <a:stretch>
            <a:fillRect/>
          </a:stretch>
        </p:blipFill>
        <p:spPr>
          <a:xfrm>
            <a:off x="0" y="0"/>
            <a:ext cx="5572132" cy="6858000"/>
          </a:xfrm>
          <a:prstGeom prst="rect">
            <a:avLst/>
          </a:prstGeom>
        </p:spPr>
      </p:pic>
      <p:sp>
        <p:nvSpPr>
          <p:cNvPr id="4" name="Rectangle 3"/>
          <p:cNvSpPr/>
          <p:nvPr/>
        </p:nvSpPr>
        <p:spPr>
          <a:xfrm>
            <a:off x="5572132" y="0"/>
            <a:ext cx="3571868" cy="6986528"/>
          </a:xfrm>
          <a:prstGeom prst="rect">
            <a:avLst/>
          </a:prstGeom>
          <a:solidFill>
            <a:schemeClr val="accent6">
              <a:lumMod val="75000"/>
            </a:schemeClr>
          </a:solidFill>
        </p:spPr>
        <p:txBody>
          <a:bodyPr wrap="square">
            <a:spAutoFit/>
          </a:bodyPr>
          <a:lstStyle/>
          <a:p>
            <a:pPr algn="r"/>
            <a:r>
              <a:rPr lang="ar-SY" sz="3200" b="1" dirty="0" smtClean="0"/>
              <a:t>ان سكون الجسد , دون ان يكون ابدا جامدا. يحصر كل القوى في الوجه الكاشف عن الروح. هذا الجمود الخاريجي يخلق الشعور القوي بأن كل شيء يحيا في الداخل, هذه هي الحركة الجامدة التي تلقي مضادة في الايقونة . يبدو الصعيد المادي خاشعا, بانتظار الرسالة, والنظر وحده يعبر عن كل توتر القوى العاملة.</a:t>
            </a:r>
            <a:endParaRPr lang="en-GB" sz="3200" dirty="0"/>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23.jpg"/>
          <p:cNvPicPr>
            <a:picLocks noChangeAspect="1"/>
          </p:cNvPicPr>
          <p:nvPr/>
        </p:nvPicPr>
        <p:blipFill>
          <a:blip r:embed="rId2"/>
          <a:stretch>
            <a:fillRect/>
          </a:stretch>
        </p:blipFill>
        <p:spPr>
          <a:xfrm>
            <a:off x="0" y="0"/>
            <a:ext cx="4572000" cy="6858000"/>
          </a:xfrm>
          <a:prstGeom prst="rect">
            <a:avLst/>
          </a:prstGeom>
        </p:spPr>
      </p:pic>
      <p:sp>
        <p:nvSpPr>
          <p:cNvPr id="5" name="Rectangle 4"/>
          <p:cNvSpPr/>
          <p:nvPr/>
        </p:nvSpPr>
        <p:spPr>
          <a:xfrm>
            <a:off x="428596" y="928670"/>
            <a:ext cx="3714776" cy="1384995"/>
          </a:xfrm>
          <a:prstGeom prst="rect">
            <a:avLst/>
          </a:prstGeom>
        </p:spPr>
        <p:txBody>
          <a:bodyPr wrap="square">
            <a:spAutoFit/>
          </a:bodyPr>
          <a:lstStyle/>
          <a:p>
            <a:pPr algn="ctr" rtl="1"/>
            <a:r>
              <a:rPr lang="ar-SY" sz="2800" b="1" dirty="0" smtClean="0">
                <a:solidFill>
                  <a:schemeClr val="bg1"/>
                </a:solidFill>
              </a:rPr>
              <a:t>القديس نيقولاوس</a:t>
            </a:r>
            <a:endParaRPr lang="en-US" sz="2800" b="1" dirty="0" smtClean="0">
              <a:solidFill>
                <a:schemeClr val="bg1"/>
              </a:solidFill>
            </a:endParaRPr>
          </a:p>
          <a:p>
            <a:pPr algn="ctr" rtl="1"/>
            <a:r>
              <a:rPr lang="ar-SY" sz="2800" b="1" dirty="0" smtClean="0">
                <a:solidFill>
                  <a:schemeClr val="bg1"/>
                </a:solidFill>
              </a:rPr>
              <a:t> موسكو </a:t>
            </a:r>
          </a:p>
          <a:p>
            <a:pPr algn="ctr" rtl="1"/>
            <a:r>
              <a:rPr lang="ar-SY" sz="2800" b="1" dirty="0" smtClean="0">
                <a:solidFill>
                  <a:schemeClr val="bg1"/>
                </a:solidFill>
              </a:rPr>
              <a:t>القرن 16</a:t>
            </a:r>
          </a:p>
        </p:txBody>
      </p:sp>
      <p:sp>
        <p:nvSpPr>
          <p:cNvPr id="7" name="Rectangle 6"/>
          <p:cNvSpPr/>
          <p:nvPr/>
        </p:nvSpPr>
        <p:spPr>
          <a:xfrm>
            <a:off x="4572000" y="0"/>
            <a:ext cx="4572000" cy="6986528"/>
          </a:xfrm>
          <a:prstGeom prst="rect">
            <a:avLst/>
          </a:prstGeom>
          <a:solidFill>
            <a:srgbClr val="FFC000"/>
          </a:solidFill>
        </p:spPr>
        <p:txBody>
          <a:bodyPr wrap="square">
            <a:spAutoFit/>
          </a:bodyPr>
          <a:lstStyle/>
          <a:p>
            <a:pPr algn="r" rtl="1"/>
            <a:r>
              <a:rPr lang="ar-SY" sz="2800" b="1" dirty="0" smtClean="0">
                <a:solidFill>
                  <a:schemeClr val="accent3">
                    <a:lumMod val="50000"/>
                  </a:schemeClr>
                </a:solidFill>
              </a:rPr>
              <a:t>منذ تجسد الكلمة يسيطر الوجه صورة الله البشرية, على كل شيء. فالرسام يبتدئ دائما بالرأس الذي يوحي بالحجم ووضعية الجسم. العينان المكبرتان, بنظرهما الثابت,تريان ما وراء الطبيعة , والشفتان ناعمتان خاليتان من كل شهوة. والانف ما هو الا خط منحن دقيق جدا, والاذنان مطولتان تستمعان الى السكون والجبهة عريضة ومرتفعة, يبرز تشوهها الخفيف سيطرة التأمل في الفكرة. ان الوضع الامامي للوجه هو حضور ازاء الآخرين. اما الوضع الجانبي فيقطع المشاركة الشخصية , ويهم بالهروب, ويضحي غيابا بسرعة.</a:t>
            </a:r>
            <a:endParaRPr lang="en-GB" sz="2800" b="1" dirty="0">
              <a:solidFill>
                <a:schemeClr val="accent3">
                  <a:lumMod val="50000"/>
                </a:schemeClr>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5.jpg"/>
          <p:cNvPicPr>
            <a:picLocks noChangeAspect="1"/>
          </p:cNvPicPr>
          <p:nvPr/>
        </p:nvPicPr>
        <p:blipFill>
          <a:blip r:embed="rId2"/>
          <a:stretch>
            <a:fillRect/>
          </a:stretch>
        </p:blipFill>
        <p:spPr>
          <a:xfrm>
            <a:off x="0" y="0"/>
            <a:ext cx="6786578" cy="6858000"/>
          </a:xfrm>
          <a:prstGeom prst="rect">
            <a:avLst/>
          </a:prstGeom>
        </p:spPr>
      </p:pic>
      <p:sp>
        <p:nvSpPr>
          <p:cNvPr id="6" name="Rectangle 5"/>
          <p:cNvSpPr/>
          <p:nvPr/>
        </p:nvSpPr>
        <p:spPr>
          <a:xfrm>
            <a:off x="6786578" y="0"/>
            <a:ext cx="2357422" cy="6986528"/>
          </a:xfrm>
          <a:prstGeom prst="rect">
            <a:avLst/>
          </a:prstGeom>
          <a:solidFill>
            <a:srgbClr val="C00000"/>
          </a:solidFill>
        </p:spPr>
        <p:txBody>
          <a:bodyPr wrap="square">
            <a:spAutoFit/>
          </a:bodyPr>
          <a:lstStyle/>
          <a:p>
            <a:pPr algn="r" rtl="1"/>
            <a:r>
              <a:rPr lang="ar-SY" sz="3200" b="1" dirty="0" smtClean="0">
                <a:solidFill>
                  <a:schemeClr val="bg1"/>
                </a:solidFill>
              </a:rPr>
              <a:t>وللالوان أيضا رسالة عليها ان تؤديها : فالاحمر هو انعكاس المجد السماوي. انه لون ثياب الملائكة يستطيع الملائكة ان يكونوا ايضا مسربلين بالبياض الباهر. فيعكسوا عندئذ النور الثابوري </a:t>
            </a:r>
          </a:p>
          <a:p>
            <a:pPr algn="r" rtl="1"/>
            <a:endParaRPr lang="en-GB" sz="3200" b="1" dirty="0">
              <a:solidFill>
                <a:schemeClr val="bg1"/>
              </a:solidFill>
            </a:endParaRPr>
          </a:p>
        </p:txBody>
      </p:sp>
      <p:sp>
        <p:nvSpPr>
          <p:cNvPr id="7" name="Rectangle 6"/>
          <p:cNvSpPr/>
          <p:nvPr/>
        </p:nvSpPr>
        <p:spPr>
          <a:xfrm>
            <a:off x="0" y="4286256"/>
            <a:ext cx="6500826" cy="2554545"/>
          </a:xfrm>
          <a:prstGeom prst="rect">
            <a:avLst/>
          </a:prstGeom>
        </p:spPr>
        <p:txBody>
          <a:bodyPr wrap="square">
            <a:spAutoFit/>
          </a:bodyPr>
          <a:lstStyle/>
          <a:p>
            <a:pPr algn="r" rtl="1"/>
            <a:r>
              <a:rPr lang="ar-SY" sz="4000" b="1" dirty="0" smtClean="0">
                <a:solidFill>
                  <a:schemeClr val="bg1"/>
                </a:solidFill>
              </a:rPr>
              <a:t>الصعود</a:t>
            </a:r>
          </a:p>
          <a:p>
            <a:pPr algn="r" rtl="1"/>
            <a:r>
              <a:rPr lang="ar-SY" sz="4000" b="1" dirty="0" smtClean="0">
                <a:solidFill>
                  <a:schemeClr val="bg1"/>
                </a:solidFill>
              </a:rPr>
              <a:t> موسكو </a:t>
            </a:r>
          </a:p>
          <a:p>
            <a:pPr algn="r" rtl="1"/>
            <a:r>
              <a:rPr lang="ar-SY" sz="4000" b="1" dirty="0" smtClean="0">
                <a:solidFill>
                  <a:schemeClr val="bg1"/>
                </a:solidFill>
              </a:rPr>
              <a:t>القرن 16</a:t>
            </a:r>
          </a:p>
          <a:p>
            <a:pPr algn="ctr" rtl="1"/>
            <a:endParaRPr lang="ar-SY" sz="4000" b="1" dirty="0" smtClean="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0"/>
                                        <p:tgtEl>
                                          <p:spTgt spid="7"/>
                                        </p:tgtEl>
                                      </p:cBhvr>
                                    </p:animEffect>
                                    <p:anim calcmode="lin" valueType="num">
                                      <p:cBhvr>
                                        <p:cTn id="8" dur="5000" fill="hold"/>
                                        <p:tgtEl>
                                          <p:spTgt spid="7"/>
                                        </p:tgtEl>
                                        <p:attrNameLst>
                                          <p:attrName>ppt_x</p:attrName>
                                        </p:attrNameLst>
                                      </p:cBhvr>
                                      <p:tavLst>
                                        <p:tav tm="0">
                                          <p:val>
                                            <p:strVal val="#ppt_x"/>
                                          </p:val>
                                        </p:tav>
                                        <p:tav tm="100000">
                                          <p:val>
                                            <p:strVal val="#ppt_x"/>
                                          </p:val>
                                        </p:tav>
                                      </p:tavLst>
                                    </p:anim>
                                    <p:anim calcmode="lin" valueType="num">
                                      <p:cBhvr>
                                        <p:cTn id="9" dur="5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6.jpg"/>
          <p:cNvPicPr>
            <a:picLocks noChangeAspect="1"/>
          </p:cNvPicPr>
          <p:nvPr/>
        </p:nvPicPr>
        <p:blipFill>
          <a:blip r:embed="rId2"/>
          <a:stretch>
            <a:fillRect/>
          </a:stretch>
        </p:blipFill>
        <p:spPr>
          <a:xfrm>
            <a:off x="0" y="0"/>
            <a:ext cx="6357950" cy="6858000"/>
          </a:xfrm>
          <a:prstGeom prst="rect">
            <a:avLst/>
          </a:prstGeom>
        </p:spPr>
      </p:pic>
      <p:sp>
        <p:nvSpPr>
          <p:cNvPr id="5" name="Rectangle 4"/>
          <p:cNvSpPr/>
          <p:nvPr/>
        </p:nvSpPr>
        <p:spPr>
          <a:xfrm>
            <a:off x="2000232" y="4214818"/>
            <a:ext cx="4286280" cy="2062103"/>
          </a:xfrm>
          <a:prstGeom prst="rect">
            <a:avLst/>
          </a:prstGeom>
        </p:spPr>
        <p:txBody>
          <a:bodyPr wrap="square">
            <a:spAutoFit/>
          </a:bodyPr>
          <a:lstStyle/>
          <a:p>
            <a:pPr algn="ctr" rtl="1"/>
            <a:r>
              <a:rPr lang="ar-SY" sz="3200" b="1" dirty="0" smtClean="0">
                <a:solidFill>
                  <a:srgbClr val="FFFF00"/>
                </a:solidFill>
              </a:rPr>
              <a:t>الثالوث الأقدس</a:t>
            </a:r>
          </a:p>
          <a:p>
            <a:pPr algn="ctr" rtl="1"/>
            <a:r>
              <a:rPr lang="ar-SY" sz="3200" b="1" dirty="0" smtClean="0">
                <a:solidFill>
                  <a:srgbClr val="FFFF00"/>
                </a:solidFill>
              </a:rPr>
              <a:t>روسيا القرن 15</a:t>
            </a:r>
          </a:p>
          <a:p>
            <a:pPr algn="ctr" rtl="1"/>
            <a:r>
              <a:rPr lang="ar-SY" sz="3200" b="1" dirty="0" smtClean="0">
                <a:solidFill>
                  <a:srgbClr val="FFFF00"/>
                </a:solidFill>
              </a:rPr>
              <a:t> </a:t>
            </a:r>
            <a:r>
              <a:rPr lang="ar-SY" b="1" dirty="0" smtClean="0">
                <a:solidFill>
                  <a:srgbClr val="FFFF00"/>
                </a:solidFill>
              </a:rPr>
              <a:t>(جزء من الأيقونة</a:t>
            </a:r>
            <a:r>
              <a:rPr lang="ar-SY" dirty="0" smtClean="0">
                <a:solidFill>
                  <a:srgbClr val="FFFF00"/>
                </a:solidFill>
              </a:rPr>
              <a:t>)</a:t>
            </a:r>
          </a:p>
          <a:p>
            <a:pPr algn="r" rtl="1"/>
            <a:endParaRPr lang="ar-SY" sz="3200" dirty="0" smtClean="0">
              <a:solidFill>
                <a:schemeClr val="bg1"/>
              </a:solidFill>
            </a:endParaRPr>
          </a:p>
        </p:txBody>
      </p:sp>
      <p:sp>
        <p:nvSpPr>
          <p:cNvPr id="7" name="TextBox 6"/>
          <p:cNvSpPr txBox="1"/>
          <p:nvPr/>
        </p:nvSpPr>
        <p:spPr>
          <a:xfrm>
            <a:off x="6215074" y="0"/>
            <a:ext cx="2928926" cy="6986528"/>
          </a:xfrm>
          <a:prstGeom prst="rect">
            <a:avLst/>
          </a:prstGeom>
          <a:solidFill>
            <a:schemeClr val="accent6">
              <a:lumMod val="75000"/>
            </a:schemeClr>
          </a:solidFill>
        </p:spPr>
        <p:txBody>
          <a:bodyPr wrap="square" rtlCol="0">
            <a:spAutoFit/>
          </a:bodyPr>
          <a:lstStyle/>
          <a:p>
            <a:pPr algn="r" rtl="1"/>
            <a:r>
              <a:rPr lang="ar-SY" sz="2800" b="1" dirty="0" smtClean="0"/>
              <a:t>ولقد أتاحت لنا الألوان أحيانا أن نتعرف الى أشخاص الأيقونات . فان البعض قد رأوا في ايقونة الثالوث لروبليف ” الأبن ” في الوسط . اعتمادا على ان لون القميص الأرجواني كان يرمز حسب الفن البيزنطي في القرن 15 الى الطبيعة الألهية وأن لون المعطف الأزرق كان يعني الطبيعة البشرية في ابن الله المتجسد. فابن الله قد لبس الطبيعة البشرية. </a:t>
            </a:r>
            <a:endParaRPr lang="en-GB" sz="28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anim calcmode="lin" valueType="num">
                                      <p:cBhvr>
                                        <p:cTn id="8" dur="5000" fill="hold"/>
                                        <p:tgtEl>
                                          <p:spTgt spid="5"/>
                                        </p:tgtEl>
                                        <p:attrNameLst>
                                          <p:attrName>ppt_x</p:attrName>
                                        </p:attrNameLst>
                                      </p:cBhvr>
                                      <p:tavLst>
                                        <p:tav tm="0">
                                          <p:val>
                                            <p:strVal val="#ppt_x"/>
                                          </p:val>
                                        </p:tav>
                                        <p:tav tm="100000">
                                          <p:val>
                                            <p:strVal val="#ppt_x"/>
                                          </p:val>
                                        </p:tav>
                                      </p:tavLst>
                                    </p:anim>
                                    <p:anim calcmode="lin" valueType="num">
                                      <p:cBhvr>
                                        <p:cTn id="9" dur="5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7.jpg"/>
          <p:cNvPicPr>
            <a:picLocks noChangeAspect="1"/>
          </p:cNvPicPr>
          <p:nvPr/>
        </p:nvPicPr>
        <p:blipFill>
          <a:blip r:embed="rId2"/>
          <a:stretch>
            <a:fillRect/>
          </a:stretch>
        </p:blipFill>
        <p:spPr>
          <a:xfrm>
            <a:off x="0" y="0"/>
            <a:ext cx="6572264" cy="6858000"/>
          </a:xfrm>
          <a:prstGeom prst="rect">
            <a:avLst/>
          </a:prstGeom>
        </p:spPr>
      </p:pic>
      <p:sp>
        <p:nvSpPr>
          <p:cNvPr id="4" name="Rectangle 3"/>
          <p:cNvSpPr/>
          <p:nvPr/>
        </p:nvSpPr>
        <p:spPr>
          <a:xfrm>
            <a:off x="6572264" y="0"/>
            <a:ext cx="2571736" cy="6858000"/>
          </a:xfrm>
          <a:prstGeom prst="rect">
            <a:avLst/>
          </a:prstGeom>
          <a:solidFill>
            <a:srgbClr val="FFC000"/>
          </a:solidFill>
        </p:spPr>
        <p:txBody>
          <a:bodyPr wrap="square">
            <a:spAutoFit/>
          </a:bodyPr>
          <a:lstStyle/>
          <a:p>
            <a:pPr algn="r" rtl="1"/>
            <a:r>
              <a:rPr lang="ar-SY" sz="2400" b="1" dirty="0" smtClean="0"/>
              <a:t>وبالعكس من ذلك فان العذراء تلبس القميص الأزرق والمعطف الأحمر وقد اتشحت طبيعتها البشرية بكرامة ام الله , بامكان لاهوت الخطوط والألوان ان يكمل لاهوت الكلام . تأتي الصورة بمساعدة الكلام العاجز احيانا . الكلمة تشير الى حقيقة تعبر عنها مثال ذلك : أنا النور , والباب, والكرمة, والخبز ... كما قال المسيح فالرمز والملاك والأيقونة ما هم الا وسطاء وكلهم رسل حاملو رسالة سرية.</a:t>
            </a:r>
          </a:p>
          <a:p>
            <a:pPr algn="r" rtl="1"/>
            <a:endParaRPr lang="en-GB" sz="2400" b="1" dirty="0"/>
          </a:p>
        </p:txBody>
      </p:sp>
      <p:sp>
        <p:nvSpPr>
          <p:cNvPr id="5" name="Rectangle 4"/>
          <p:cNvSpPr/>
          <p:nvPr/>
        </p:nvSpPr>
        <p:spPr>
          <a:xfrm>
            <a:off x="2000232" y="4429132"/>
            <a:ext cx="4143404" cy="1692771"/>
          </a:xfrm>
          <a:prstGeom prst="rect">
            <a:avLst/>
          </a:prstGeom>
        </p:spPr>
        <p:txBody>
          <a:bodyPr wrap="square">
            <a:spAutoFit/>
          </a:bodyPr>
          <a:lstStyle/>
          <a:p>
            <a:pPr algn="ctr" rtl="1"/>
            <a:r>
              <a:rPr lang="ar-SY" sz="2800" b="1" dirty="0" smtClean="0">
                <a:solidFill>
                  <a:schemeClr val="bg1"/>
                </a:solidFill>
              </a:rPr>
              <a:t>البشارة</a:t>
            </a:r>
            <a:endParaRPr lang="en-US" sz="2800" b="1" dirty="0" smtClean="0">
              <a:solidFill>
                <a:schemeClr val="bg1"/>
              </a:solidFill>
            </a:endParaRPr>
          </a:p>
          <a:p>
            <a:pPr algn="ctr" rtl="1"/>
            <a:r>
              <a:rPr lang="ar-SY" sz="2800" b="1" dirty="0" smtClean="0">
                <a:solidFill>
                  <a:schemeClr val="bg1"/>
                </a:solidFill>
              </a:rPr>
              <a:t> يونانية القرن 15</a:t>
            </a:r>
          </a:p>
          <a:p>
            <a:pPr algn="ctr" rtl="1"/>
            <a:r>
              <a:rPr lang="ar-SY" sz="2000" b="1" dirty="0" smtClean="0">
                <a:solidFill>
                  <a:schemeClr val="bg1"/>
                </a:solidFill>
              </a:rPr>
              <a:t>(جزء من الأيقونة)</a:t>
            </a:r>
          </a:p>
          <a:p>
            <a:pPr algn="r" rtl="1"/>
            <a:endParaRPr lang="ar-SY" sz="28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anim calcmode="lin" valueType="num">
                                      <p:cBhvr>
                                        <p:cTn id="8" dur="5000" fill="hold"/>
                                        <p:tgtEl>
                                          <p:spTgt spid="5"/>
                                        </p:tgtEl>
                                        <p:attrNameLst>
                                          <p:attrName>ppt_x</p:attrName>
                                        </p:attrNameLst>
                                      </p:cBhvr>
                                      <p:tavLst>
                                        <p:tav tm="0">
                                          <p:val>
                                            <p:strVal val="#ppt_x"/>
                                          </p:val>
                                        </p:tav>
                                        <p:tav tm="100000">
                                          <p:val>
                                            <p:strVal val="#ppt_x"/>
                                          </p:val>
                                        </p:tav>
                                      </p:tavLst>
                                    </p:anim>
                                    <p:anim calcmode="lin" valueType="num">
                                      <p:cBhvr>
                                        <p:cTn id="9" dur="5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8.jpg"/>
          <p:cNvPicPr>
            <a:picLocks noChangeAspect="1"/>
          </p:cNvPicPr>
          <p:nvPr/>
        </p:nvPicPr>
        <p:blipFill>
          <a:blip r:embed="rId2"/>
          <a:stretch>
            <a:fillRect/>
          </a:stretch>
        </p:blipFill>
        <p:spPr>
          <a:xfrm>
            <a:off x="0" y="1"/>
            <a:ext cx="6715140" cy="6858000"/>
          </a:xfrm>
          <a:prstGeom prst="rect">
            <a:avLst/>
          </a:prstGeom>
        </p:spPr>
      </p:pic>
      <p:sp>
        <p:nvSpPr>
          <p:cNvPr id="3" name="TextBox 2"/>
          <p:cNvSpPr txBox="1"/>
          <p:nvPr/>
        </p:nvSpPr>
        <p:spPr>
          <a:xfrm>
            <a:off x="6643702" y="0"/>
            <a:ext cx="2500298" cy="6863417"/>
          </a:xfrm>
          <a:prstGeom prst="rect">
            <a:avLst/>
          </a:prstGeom>
          <a:blipFill>
            <a:blip r:embed="rId3"/>
            <a:tile tx="0" ty="0" sx="100000" sy="100000" flip="none" algn="tl"/>
          </a:blipFill>
        </p:spPr>
        <p:txBody>
          <a:bodyPr wrap="square" rtlCol="0">
            <a:spAutoFit/>
          </a:bodyPr>
          <a:lstStyle/>
          <a:p>
            <a:pPr algn="ctr" rtl="1"/>
            <a:endParaRPr lang="ar-SY" sz="4400" b="1" dirty="0" smtClean="0"/>
          </a:p>
          <a:p>
            <a:pPr algn="ctr" rtl="1"/>
            <a:endParaRPr lang="ar-SY" sz="4400" b="1" dirty="0"/>
          </a:p>
          <a:p>
            <a:pPr algn="ctr" rtl="1"/>
            <a:r>
              <a:rPr lang="ar-SY" sz="4400" b="1" dirty="0" smtClean="0"/>
              <a:t>الأعياد الستة </a:t>
            </a:r>
          </a:p>
          <a:p>
            <a:pPr algn="ctr" rtl="1"/>
            <a:r>
              <a:rPr lang="ar-SY" sz="4400" b="1" dirty="0" smtClean="0"/>
              <a:t>فلورنسا </a:t>
            </a:r>
          </a:p>
          <a:p>
            <a:pPr algn="ctr" rtl="1"/>
            <a:r>
              <a:rPr lang="ar-SY" sz="4400" b="1" dirty="0" smtClean="0"/>
              <a:t>القرن الرابع عشر</a:t>
            </a:r>
          </a:p>
          <a:p>
            <a:pPr algn="ctr" rtl="1"/>
            <a:endParaRPr lang="ar-SY" sz="4400" b="1" dirty="0"/>
          </a:p>
          <a:p>
            <a:pPr algn="ctr" rtl="1"/>
            <a:endParaRPr lang="ar-SY" sz="4400" b="1" dirty="0" smtClean="0"/>
          </a:p>
          <a:p>
            <a:pPr algn="ctr" rtl="1"/>
            <a:endParaRPr lang="ar-SY" sz="4400" b="1" dirty="0"/>
          </a:p>
          <a:p>
            <a:pPr algn="ctr" rtl="1"/>
            <a:endParaRPr lang="en-GB" sz="4400" b="1" dirty="0"/>
          </a:p>
        </p:txBody>
      </p:sp>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9.jpg"/>
          <p:cNvPicPr>
            <a:picLocks noChangeAspect="1"/>
          </p:cNvPicPr>
          <p:nvPr/>
        </p:nvPicPr>
        <p:blipFill>
          <a:blip r:embed="rId2"/>
          <a:stretch>
            <a:fillRect/>
          </a:stretch>
        </p:blipFill>
        <p:spPr>
          <a:xfrm>
            <a:off x="0" y="0"/>
            <a:ext cx="6500826" cy="6858000"/>
          </a:xfrm>
          <a:prstGeom prst="rect">
            <a:avLst/>
          </a:prstGeom>
        </p:spPr>
      </p:pic>
      <p:sp>
        <p:nvSpPr>
          <p:cNvPr id="4" name="Rectangle 3"/>
          <p:cNvSpPr/>
          <p:nvPr/>
        </p:nvSpPr>
        <p:spPr>
          <a:xfrm>
            <a:off x="0" y="3429000"/>
            <a:ext cx="6215074" cy="1815882"/>
          </a:xfrm>
          <a:prstGeom prst="rect">
            <a:avLst/>
          </a:prstGeom>
        </p:spPr>
        <p:txBody>
          <a:bodyPr wrap="square">
            <a:spAutoFit/>
          </a:bodyPr>
          <a:lstStyle/>
          <a:p>
            <a:pPr algn="ctr" rtl="1"/>
            <a:r>
              <a:rPr lang="ar-SY" sz="2800" b="1" dirty="0" smtClean="0">
                <a:solidFill>
                  <a:schemeClr val="bg1"/>
                </a:solidFill>
              </a:rPr>
              <a:t>البندوكراتور</a:t>
            </a:r>
          </a:p>
          <a:p>
            <a:pPr algn="ctr" rtl="1"/>
            <a:r>
              <a:rPr lang="ar-SY" sz="2800" b="1" dirty="0" smtClean="0">
                <a:solidFill>
                  <a:schemeClr val="bg1"/>
                </a:solidFill>
              </a:rPr>
              <a:t>ايقونة روسية </a:t>
            </a:r>
          </a:p>
          <a:p>
            <a:pPr algn="ctr" rtl="1"/>
            <a:r>
              <a:rPr lang="ar-SY" sz="2800" b="1" dirty="0" smtClean="0">
                <a:solidFill>
                  <a:schemeClr val="bg1"/>
                </a:solidFill>
              </a:rPr>
              <a:t>القرن الخامس عشر</a:t>
            </a:r>
          </a:p>
          <a:p>
            <a:pPr algn="ctr" rtl="1"/>
            <a:endParaRPr lang="ar-SY" sz="2800" b="1" dirty="0" smtClean="0">
              <a:solidFill>
                <a:schemeClr val="bg1"/>
              </a:solidFill>
            </a:endParaRPr>
          </a:p>
        </p:txBody>
      </p:sp>
      <p:sp>
        <p:nvSpPr>
          <p:cNvPr id="5" name="TextBox 4"/>
          <p:cNvSpPr txBox="1"/>
          <p:nvPr/>
        </p:nvSpPr>
        <p:spPr>
          <a:xfrm>
            <a:off x="6500826" y="0"/>
            <a:ext cx="2643174" cy="6986528"/>
          </a:xfrm>
          <a:prstGeom prst="rect">
            <a:avLst/>
          </a:prstGeom>
          <a:solidFill>
            <a:schemeClr val="accent6">
              <a:lumMod val="75000"/>
            </a:schemeClr>
          </a:solidFill>
        </p:spPr>
        <p:txBody>
          <a:bodyPr wrap="square" rtlCol="0">
            <a:spAutoFit/>
          </a:bodyPr>
          <a:lstStyle/>
          <a:p>
            <a:pPr algn="r" rtl="1"/>
            <a:r>
              <a:rPr lang="ar-SY" sz="3200" b="1" dirty="0" smtClean="0"/>
              <a:t>وهكذا فليس للأيقونة حقيقة خاصة بها في ذاتها ما هي الا لوحة خشبية ولكنها تستمد كل قيمتها في اظهار المزايا الألهية من مشاركته </a:t>
            </a:r>
          </a:p>
          <a:p>
            <a:pPr algn="r" rtl="1"/>
            <a:r>
              <a:rPr lang="ar-SY" sz="3200" b="1" dirty="0" smtClean="0"/>
              <a:t>” الآخر بكليته“ تماما كما يتخطى الله حدود الكلمات</a:t>
            </a:r>
          </a:p>
          <a:p>
            <a:pPr algn="r" rtl="1"/>
            <a:endParaRPr lang="ar-SY" sz="3200" b="1" dirty="0" smtClean="0"/>
          </a:p>
          <a:p>
            <a:pPr algn="r" rtl="1"/>
            <a:endParaRPr lang="en-GB" sz="32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a:stretch>
            <a:fillRect/>
          </a:stretch>
        </p:blipFill>
        <p:spPr>
          <a:xfrm>
            <a:off x="0" y="0"/>
            <a:ext cx="6715140" cy="6858000"/>
          </a:xfrm>
          <a:prstGeom prst="rect">
            <a:avLst/>
          </a:prstGeom>
        </p:spPr>
      </p:pic>
      <p:sp>
        <p:nvSpPr>
          <p:cNvPr id="3" name="TextBox 2"/>
          <p:cNvSpPr txBox="1"/>
          <p:nvPr/>
        </p:nvSpPr>
        <p:spPr>
          <a:xfrm>
            <a:off x="6715140" y="0"/>
            <a:ext cx="2428860" cy="6858000"/>
          </a:xfrm>
          <a:prstGeom prst="rect">
            <a:avLst/>
          </a:prstGeom>
          <a:solidFill>
            <a:schemeClr val="accent6"/>
          </a:solidFill>
        </p:spPr>
        <p:txBody>
          <a:bodyPr wrap="square" rtlCol="0">
            <a:spAutoFit/>
          </a:bodyPr>
          <a:lstStyle/>
          <a:p>
            <a:pPr algn="ctr" rtl="1"/>
            <a:endParaRPr lang="ar-SY" sz="3600" b="1" dirty="0" smtClean="0">
              <a:solidFill>
                <a:srgbClr val="FFC000"/>
              </a:solidFill>
            </a:endParaRPr>
          </a:p>
          <a:p>
            <a:pPr algn="ctr" rtl="1"/>
            <a:r>
              <a:rPr lang="ar-SY" sz="3600" b="1" dirty="0" smtClean="0"/>
              <a:t>موطن الأيقونات هو الشرق</a:t>
            </a:r>
          </a:p>
          <a:p>
            <a:pPr algn="ctr" rtl="1"/>
            <a:endParaRPr lang="ar-SY" sz="3600" b="1" dirty="0" smtClean="0"/>
          </a:p>
          <a:p>
            <a:pPr algn="ctr" rtl="1"/>
            <a:endParaRPr lang="ar-SY" sz="3600" b="1" dirty="0" smtClean="0"/>
          </a:p>
          <a:p>
            <a:pPr algn="ctr" rtl="1"/>
            <a:endParaRPr lang="ar-SY" sz="3600" b="1" dirty="0" smtClean="0"/>
          </a:p>
          <a:p>
            <a:pPr algn="ctr" rtl="1"/>
            <a:endParaRPr lang="ar-SY" sz="3600" b="1" dirty="0" smtClean="0"/>
          </a:p>
          <a:p>
            <a:pPr algn="ctr" rtl="1"/>
            <a:r>
              <a:rPr lang="ar-SY" sz="3600" b="1" dirty="0" smtClean="0"/>
              <a:t>دير مار يعقوب (لبنان)</a:t>
            </a:r>
          </a:p>
          <a:p>
            <a:pPr algn="ctr" rtl="1"/>
            <a:endParaRPr lang="ar-SY" sz="3600" b="1" dirty="0" smtClean="0">
              <a:solidFill>
                <a:srgbClr val="FFC000"/>
              </a:solidFill>
            </a:endParaRPr>
          </a:p>
          <a:p>
            <a:pPr algn="ctr" rtl="1"/>
            <a:endParaRPr lang="en-GB" sz="3600" b="1" dirty="0">
              <a:solidFill>
                <a:srgbClr val="FFC000"/>
              </a:solidFill>
            </a:endParaRPr>
          </a:p>
        </p:txBody>
      </p:sp>
    </p:spTree>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Punched Tape 1"/>
          <p:cNvSpPr/>
          <p:nvPr/>
        </p:nvSpPr>
        <p:spPr>
          <a:xfrm>
            <a:off x="785786" y="1071546"/>
            <a:ext cx="7786742" cy="5214974"/>
          </a:xfrm>
          <a:prstGeom prst="flowChartPunchedTap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8800" dirty="0" smtClean="0"/>
              <a:t>أندريه روبليف </a:t>
            </a:r>
          </a:p>
          <a:p>
            <a:pPr algn="ctr"/>
            <a:r>
              <a:rPr lang="ar-SY" sz="8800" dirty="0" smtClean="0"/>
              <a:t>أيقونة الثالوث</a:t>
            </a:r>
            <a:endParaRPr lang="en-GB" sz="8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0.jpg"/>
          <p:cNvPicPr>
            <a:picLocks noChangeAspect="1"/>
          </p:cNvPicPr>
          <p:nvPr/>
        </p:nvPicPr>
        <p:blipFill>
          <a:blip r:embed="rId2"/>
          <a:stretch>
            <a:fillRect/>
          </a:stretch>
        </p:blipFill>
        <p:spPr>
          <a:xfrm>
            <a:off x="0" y="0"/>
            <a:ext cx="5214942" cy="6858000"/>
          </a:xfrm>
          <a:prstGeom prst="rect">
            <a:avLst/>
          </a:prstGeom>
        </p:spPr>
      </p:pic>
      <p:sp>
        <p:nvSpPr>
          <p:cNvPr id="3" name="TextBox 2"/>
          <p:cNvSpPr txBox="1"/>
          <p:nvPr/>
        </p:nvSpPr>
        <p:spPr>
          <a:xfrm>
            <a:off x="5214942" y="0"/>
            <a:ext cx="3929058" cy="6986528"/>
          </a:xfrm>
          <a:prstGeom prst="rect">
            <a:avLst/>
          </a:prstGeom>
          <a:solidFill>
            <a:schemeClr val="accent3">
              <a:lumMod val="60000"/>
              <a:lumOff val="40000"/>
            </a:schemeClr>
          </a:solidFill>
        </p:spPr>
        <p:txBody>
          <a:bodyPr wrap="square" rtlCol="0">
            <a:spAutoFit/>
          </a:bodyPr>
          <a:lstStyle/>
          <a:p>
            <a:pPr algn="r" rtl="1"/>
            <a:r>
              <a:rPr lang="ar-SY" sz="3200" b="1" dirty="0" smtClean="0"/>
              <a:t>ولد اندريه روبليف بين سنة 1360و1370 وصار راهبا في دير الثالوث الاقدس في زاغورسك ثم راهبا في موسكو اشترك في الاصلاح الكبير الذي شرع به القديس سرجيوس 1313-1392 وكانت آنئذ حقبة من الزمان موسومة بحرارة الايمان. في هذه السنة انتقلت عاصمة روسيا من كييف الى موسكو فعمل روبليف اولا تحت ادارة تيوفانوس اليوناني رسام نوفغورود البيزنطي </a:t>
            </a:r>
            <a:endParaRPr lang="en-GB" sz="3200" b="1" dirty="0"/>
          </a:p>
        </p:txBody>
      </p:sp>
    </p:spTree>
  </p:cSld>
  <p:clrMapOvr>
    <a:masterClrMapping/>
  </p:clrMapOvr>
  <p:transition spd="slow">
    <p:split orient="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2.jpg"/>
          <p:cNvPicPr>
            <a:picLocks noChangeAspect="1"/>
          </p:cNvPicPr>
          <p:nvPr/>
        </p:nvPicPr>
        <p:blipFill>
          <a:blip r:embed="rId2"/>
          <a:stretch>
            <a:fillRect/>
          </a:stretch>
        </p:blipFill>
        <p:spPr>
          <a:xfrm>
            <a:off x="0" y="0"/>
            <a:ext cx="6357950" cy="6858000"/>
          </a:xfrm>
          <a:prstGeom prst="rect">
            <a:avLst/>
          </a:prstGeom>
        </p:spPr>
      </p:pic>
      <p:sp>
        <p:nvSpPr>
          <p:cNvPr id="4" name="Rectangle 3"/>
          <p:cNvSpPr/>
          <p:nvPr/>
        </p:nvSpPr>
        <p:spPr>
          <a:xfrm>
            <a:off x="0" y="214290"/>
            <a:ext cx="6286512" cy="2554545"/>
          </a:xfrm>
          <a:prstGeom prst="rect">
            <a:avLst/>
          </a:prstGeom>
        </p:spPr>
        <p:txBody>
          <a:bodyPr wrap="square">
            <a:spAutoFit/>
          </a:bodyPr>
          <a:lstStyle/>
          <a:p>
            <a:pPr algn="ctr" rtl="1"/>
            <a:r>
              <a:rPr lang="ar-SY" sz="3200" b="1" dirty="0" smtClean="0">
                <a:solidFill>
                  <a:srgbClr val="FFFF00"/>
                </a:solidFill>
              </a:rPr>
              <a:t>الصعود</a:t>
            </a:r>
          </a:p>
          <a:p>
            <a:pPr algn="ctr" rtl="1"/>
            <a:r>
              <a:rPr lang="ar-SY" sz="3200" b="1" dirty="0" smtClean="0">
                <a:solidFill>
                  <a:srgbClr val="FFFF00"/>
                </a:solidFill>
              </a:rPr>
              <a:t>روبليف</a:t>
            </a:r>
          </a:p>
          <a:p>
            <a:pPr algn="ctr" rtl="1"/>
            <a:r>
              <a:rPr lang="ar-SY" sz="3200" b="1" dirty="0" smtClean="0">
                <a:solidFill>
                  <a:srgbClr val="FFFF00"/>
                </a:solidFill>
              </a:rPr>
              <a:t>كاتدرائية الرقاد </a:t>
            </a:r>
          </a:p>
          <a:p>
            <a:pPr algn="ctr" rtl="1"/>
            <a:r>
              <a:rPr lang="ar-SY" sz="3200" b="1" dirty="0" smtClean="0">
                <a:solidFill>
                  <a:srgbClr val="FFFF00"/>
                </a:solidFill>
              </a:rPr>
              <a:t>فلاديمير 1408   </a:t>
            </a:r>
          </a:p>
          <a:p>
            <a:pPr algn="ctr" rtl="1"/>
            <a:endParaRPr lang="ar-SY" sz="3200" b="1" dirty="0">
              <a:solidFill>
                <a:srgbClr val="FFFF00"/>
              </a:solidFill>
            </a:endParaRPr>
          </a:p>
        </p:txBody>
      </p:sp>
      <p:sp>
        <p:nvSpPr>
          <p:cNvPr id="6" name="TextBox 5"/>
          <p:cNvSpPr txBox="1"/>
          <p:nvPr/>
        </p:nvSpPr>
        <p:spPr>
          <a:xfrm>
            <a:off x="6357950" y="0"/>
            <a:ext cx="2786050" cy="6986528"/>
          </a:xfrm>
          <a:prstGeom prst="rect">
            <a:avLst/>
          </a:prstGeom>
          <a:solidFill>
            <a:schemeClr val="accent6"/>
          </a:solidFill>
        </p:spPr>
        <p:txBody>
          <a:bodyPr wrap="square" rtlCol="0">
            <a:spAutoFit/>
          </a:bodyPr>
          <a:lstStyle/>
          <a:p>
            <a:pPr algn="r" rtl="1"/>
            <a:r>
              <a:rPr lang="ar-SY" sz="2800" b="1" dirty="0" smtClean="0"/>
              <a:t>الا انه حافظ على طريقته الخاصة في الرسم تلك الطريقة التي تتبلور بهذه الخصائص: التأليف بالدوائر وهو طريقته المفضلة لأنها واضحة وهادئة والألوان البهجة والمليئة بالنور التي تتعارض والاصباغ الناعمة عند تيوفانوس. نتاجه هذا يعبر عن الفرح الحقيقي الفتي الذي يحل في نجزاته مكان تقشف معلمه.</a:t>
            </a:r>
            <a:endParaRPr lang="en-GB" sz="28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7" presetClass="entr" presetSubtype="4"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an0033.jpg"/>
          <p:cNvPicPr>
            <a:picLocks noChangeAspect="1"/>
          </p:cNvPicPr>
          <p:nvPr/>
        </p:nvPicPr>
        <p:blipFill>
          <a:blip r:embed="rId2"/>
          <a:stretch>
            <a:fillRect/>
          </a:stretch>
        </p:blipFill>
        <p:spPr>
          <a:xfrm>
            <a:off x="0" y="0"/>
            <a:ext cx="7000892" cy="6858000"/>
          </a:xfrm>
          <a:prstGeom prst="rect">
            <a:avLst/>
          </a:prstGeom>
        </p:spPr>
      </p:pic>
      <p:sp>
        <p:nvSpPr>
          <p:cNvPr id="5" name="TextBox 4"/>
          <p:cNvSpPr txBox="1"/>
          <p:nvPr/>
        </p:nvSpPr>
        <p:spPr>
          <a:xfrm>
            <a:off x="714348" y="4143380"/>
            <a:ext cx="5643602" cy="1323439"/>
          </a:xfrm>
          <a:prstGeom prst="rect">
            <a:avLst/>
          </a:prstGeom>
          <a:noFill/>
        </p:spPr>
        <p:txBody>
          <a:bodyPr wrap="square" rtlCol="0">
            <a:spAutoFit/>
          </a:bodyPr>
          <a:lstStyle/>
          <a:p>
            <a:pPr algn="ctr" rtl="1"/>
            <a:r>
              <a:rPr lang="ar-SY" sz="4000" b="1" dirty="0" smtClean="0">
                <a:solidFill>
                  <a:srgbClr val="FFFF00"/>
                </a:solidFill>
              </a:rPr>
              <a:t>كاتدرائية البشارة </a:t>
            </a:r>
          </a:p>
          <a:p>
            <a:pPr algn="ctr" rtl="1"/>
            <a:r>
              <a:rPr lang="ar-SY" sz="4000" b="1" dirty="0" smtClean="0">
                <a:solidFill>
                  <a:srgbClr val="FFFF00"/>
                </a:solidFill>
              </a:rPr>
              <a:t>موسكو</a:t>
            </a:r>
            <a:endParaRPr lang="en-GB" sz="4000" b="1" dirty="0">
              <a:solidFill>
                <a:srgbClr val="FFFF00"/>
              </a:solidFill>
            </a:endParaRPr>
          </a:p>
        </p:txBody>
      </p:sp>
      <p:sp>
        <p:nvSpPr>
          <p:cNvPr id="6" name="TextBox 5"/>
          <p:cNvSpPr txBox="1"/>
          <p:nvPr/>
        </p:nvSpPr>
        <p:spPr>
          <a:xfrm>
            <a:off x="7000892" y="0"/>
            <a:ext cx="2143108" cy="6986528"/>
          </a:xfrm>
          <a:prstGeom prst="rect">
            <a:avLst/>
          </a:prstGeom>
          <a:solidFill>
            <a:srgbClr val="FFC000"/>
          </a:solidFill>
        </p:spPr>
        <p:txBody>
          <a:bodyPr wrap="square" rtlCol="0">
            <a:spAutoFit/>
          </a:bodyPr>
          <a:lstStyle/>
          <a:p>
            <a:pPr algn="r" rtl="1"/>
            <a:r>
              <a:rPr lang="ar-SY" sz="3200" b="1" dirty="0" smtClean="0">
                <a:solidFill>
                  <a:srgbClr val="002060"/>
                </a:solidFill>
              </a:rPr>
              <a:t>يروى أن اندريه روبليف كان يقضي أيام الأعياد , وهو ينظر الى الأيقونات, صحبة رفيقه في الصوم , وأنه كان يتأمل النور الألهي الذي تجلت تلك الأيقونات انعكاسا له.</a:t>
            </a:r>
          </a:p>
          <a:p>
            <a:pPr algn="r" rtl="1"/>
            <a:endParaRPr lang="en-GB" sz="3200" b="1" dirty="0">
              <a:solidFill>
                <a:srgbClr val="002060"/>
              </a:solidFill>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4.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1214414" y="5000637"/>
            <a:ext cx="5500726" cy="1200329"/>
          </a:xfrm>
          <a:prstGeom prst="rect">
            <a:avLst/>
          </a:prstGeom>
          <a:noFill/>
        </p:spPr>
        <p:txBody>
          <a:bodyPr wrap="square" rtlCol="0">
            <a:spAutoFit/>
          </a:bodyPr>
          <a:lstStyle/>
          <a:p>
            <a:pPr algn="ctr" rtl="1"/>
            <a:r>
              <a:rPr lang="ar-SY" sz="3600" b="1" dirty="0" smtClean="0">
                <a:solidFill>
                  <a:srgbClr val="FFFF00"/>
                </a:solidFill>
              </a:rPr>
              <a:t>كاتدرائية البشارة </a:t>
            </a:r>
          </a:p>
          <a:p>
            <a:pPr algn="ctr" rtl="1"/>
            <a:r>
              <a:rPr lang="ar-SY" sz="3600" b="1" dirty="0" smtClean="0">
                <a:solidFill>
                  <a:srgbClr val="FFFF00"/>
                </a:solidFill>
              </a:rPr>
              <a:t>موسكو</a:t>
            </a:r>
            <a:endParaRPr lang="en-GB" sz="3600" b="1" dirty="0">
              <a:solidFill>
                <a:srgbClr val="FFFF00"/>
              </a:solidFill>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5.jpg"/>
          <p:cNvPicPr>
            <a:picLocks noChangeAspect="1"/>
          </p:cNvPicPr>
          <p:nvPr/>
        </p:nvPicPr>
        <p:blipFill>
          <a:blip r:embed="rId2"/>
          <a:stretch>
            <a:fillRect/>
          </a:stretch>
        </p:blipFill>
        <p:spPr>
          <a:xfrm>
            <a:off x="-630" y="0"/>
            <a:ext cx="6430017" cy="6858000"/>
          </a:xfrm>
          <a:prstGeom prst="rect">
            <a:avLst/>
          </a:prstGeom>
        </p:spPr>
      </p:pic>
      <p:sp>
        <p:nvSpPr>
          <p:cNvPr id="3" name="TextBox 2"/>
          <p:cNvSpPr txBox="1"/>
          <p:nvPr/>
        </p:nvSpPr>
        <p:spPr>
          <a:xfrm>
            <a:off x="1571604" y="285728"/>
            <a:ext cx="4071966" cy="1077218"/>
          </a:xfrm>
          <a:prstGeom prst="rect">
            <a:avLst/>
          </a:prstGeom>
          <a:noFill/>
        </p:spPr>
        <p:txBody>
          <a:bodyPr wrap="square" rtlCol="0">
            <a:spAutoFit/>
          </a:bodyPr>
          <a:lstStyle/>
          <a:p>
            <a:pPr algn="ctr" rtl="1"/>
            <a:r>
              <a:rPr lang="ar-SY" sz="3200" b="1" dirty="0" smtClean="0">
                <a:solidFill>
                  <a:srgbClr val="FFFF00"/>
                </a:solidFill>
              </a:rPr>
              <a:t>ساحة الكتدرائيات </a:t>
            </a:r>
          </a:p>
          <a:p>
            <a:pPr algn="ctr" rtl="1"/>
            <a:r>
              <a:rPr lang="ar-SY" sz="3200" b="1" dirty="0" smtClean="0">
                <a:solidFill>
                  <a:srgbClr val="FFFF00"/>
                </a:solidFill>
              </a:rPr>
              <a:t>موسكو</a:t>
            </a:r>
            <a:endParaRPr lang="en-GB" sz="3200" b="1" dirty="0">
              <a:solidFill>
                <a:srgbClr val="FFFF00"/>
              </a:solidFill>
            </a:endParaRPr>
          </a:p>
        </p:txBody>
      </p:sp>
      <p:sp>
        <p:nvSpPr>
          <p:cNvPr id="4" name="TextBox 3"/>
          <p:cNvSpPr txBox="1"/>
          <p:nvPr/>
        </p:nvSpPr>
        <p:spPr>
          <a:xfrm>
            <a:off x="6429388" y="0"/>
            <a:ext cx="2714612" cy="6986528"/>
          </a:xfrm>
          <a:prstGeom prst="rect">
            <a:avLst/>
          </a:prstGeom>
          <a:solidFill>
            <a:schemeClr val="accent3"/>
          </a:solidFill>
        </p:spPr>
        <p:txBody>
          <a:bodyPr wrap="square" rtlCol="0">
            <a:spAutoFit/>
          </a:bodyPr>
          <a:lstStyle/>
          <a:p>
            <a:pPr algn="r" rtl="1"/>
            <a:r>
              <a:rPr lang="ar-SY" sz="3200" b="1" dirty="0" smtClean="0">
                <a:solidFill>
                  <a:srgbClr val="002060"/>
                </a:solidFill>
              </a:rPr>
              <a:t>كان على هذا التأمل ان يقوده الى رسم ايقونات هي من صنيعه الشخصي وهي آية في الفن, في مدرسة موسكو. في كاتدرائية البشارة بموسكومنذ سنة 1405 رسم روبليف الأيقونات وقد تحقق العلماء ان بعضها هي من نتاجه الشخصي</a:t>
            </a:r>
          </a:p>
          <a:p>
            <a:pPr algn="r" rtl="1"/>
            <a:r>
              <a:rPr lang="ar-SY" sz="3200" b="1" dirty="0" smtClean="0">
                <a:solidFill>
                  <a:srgbClr val="002060"/>
                </a:solidFill>
              </a:rPr>
              <a:t>.</a:t>
            </a:r>
            <a:endParaRPr lang="en-GB" sz="3200" b="1" dirty="0">
              <a:solidFill>
                <a:srgbClr val="002060"/>
              </a:solidFill>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6.jpg"/>
          <p:cNvPicPr>
            <a:picLocks noChangeAspect="1"/>
          </p:cNvPicPr>
          <p:nvPr/>
        </p:nvPicPr>
        <p:blipFill>
          <a:blip r:embed="rId2"/>
          <a:stretch>
            <a:fillRect/>
          </a:stretch>
        </p:blipFill>
        <p:spPr>
          <a:xfrm>
            <a:off x="0" y="0"/>
            <a:ext cx="9144000" cy="6858000"/>
          </a:xfrm>
          <a:prstGeom prst="rect">
            <a:avLst/>
          </a:prstGeom>
        </p:spPr>
      </p:pic>
      <p:sp>
        <p:nvSpPr>
          <p:cNvPr id="4" name="Rectangle 3"/>
          <p:cNvSpPr/>
          <p:nvPr/>
        </p:nvSpPr>
        <p:spPr>
          <a:xfrm>
            <a:off x="0" y="1214422"/>
            <a:ext cx="8501090" cy="1354217"/>
          </a:xfrm>
          <a:prstGeom prst="rect">
            <a:avLst/>
          </a:prstGeom>
        </p:spPr>
        <p:txBody>
          <a:bodyPr wrap="square">
            <a:spAutoFit/>
          </a:bodyPr>
          <a:lstStyle/>
          <a:p>
            <a:pPr algn="ctr" rtl="1"/>
            <a:r>
              <a:rPr lang="ar-SY" sz="3200" b="1" dirty="0" smtClean="0">
                <a:solidFill>
                  <a:schemeClr val="bg1"/>
                </a:solidFill>
              </a:rPr>
              <a:t>البشارة – روبليف-</a:t>
            </a:r>
          </a:p>
          <a:p>
            <a:pPr algn="ctr" rtl="1"/>
            <a:r>
              <a:rPr lang="ar-SY" sz="3200" b="1" dirty="0" smtClean="0">
                <a:solidFill>
                  <a:schemeClr val="bg1"/>
                </a:solidFill>
              </a:rPr>
              <a:t> موسكو 1405</a:t>
            </a:r>
          </a:p>
          <a:p>
            <a:pPr algn="ctr" rtl="1"/>
            <a:endParaRPr lang="ar-SY" b="1" dirty="0" smtClean="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7.jpg"/>
          <p:cNvPicPr>
            <a:picLocks noChangeAspect="1"/>
          </p:cNvPicPr>
          <p:nvPr/>
        </p:nvPicPr>
        <p:blipFill>
          <a:blip r:embed="rId2"/>
          <a:stretch>
            <a:fillRect/>
          </a:stretch>
        </p:blipFill>
        <p:spPr>
          <a:xfrm>
            <a:off x="-1" y="0"/>
            <a:ext cx="9144001" cy="6858000"/>
          </a:xfrm>
          <a:prstGeom prst="rect">
            <a:avLst/>
          </a:prstGeom>
        </p:spPr>
      </p:pic>
      <p:sp>
        <p:nvSpPr>
          <p:cNvPr id="4" name="Rectangle 3"/>
          <p:cNvSpPr/>
          <p:nvPr/>
        </p:nvSpPr>
        <p:spPr>
          <a:xfrm>
            <a:off x="714348" y="3071810"/>
            <a:ext cx="7286676" cy="1477328"/>
          </a:xfrm>
          <a:prstGeom prst="rect">
            <a:avLst/>
          </a:prstGeom>
        </p:spPr>
        <p:txBody>
          <a:bodyPr wrap="square">
            <a:spAutoFit/>
          </a:bodyPr>
          <a:lstStyle/>
          <a:p>
            <a:pPr algn="ctr" rtl="1"/>
            <a:r>
              <a:rPr lang="ar-SY" sz="3600" b="1" dirty="0" smtClean="0">
                <a:solidFill>
                  <a:schemeClr val="bg1"/>
                </a:solidFill>
              </a:rPr>
              <a:t>الميلاد – روبليف- </a:t>
            </a:r>
          </a:p>
          <a:p>
            <a:pPr algn="ctr" rtl="1"/>
            <a:r>
              <a:rPr lang="ar-SY" sz="3600" b="1" dirty="0" smtClean="0">
                <a:solidFill>
                  <a:schemeClr val="bg1"/>
                </a:solidFill>
              </a:rPr>
              <a:t>موسكو 1405</a:t>
            </a:r>
            <a:r>
              <a:rPr lang="ar-SY" b="1" dirty="0" smtClean="0">
                <a:solidFill>
                  <a:schemeClr val="bg1"/>
                </a:solidFill>
              </a:rPr>
              <a:t> </a:t>
            </a:r>
          </a:p>
          <a:p>
            <a:pPr algn="ctr" rtl="1"/>
            <a:endParaRPr lang="ar-SY"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8.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wheel spokes="3"/>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9.jpg"/>
          <p:cNvPicPr>
            <a:picLocks noChangeAspect="1"/>
          </p:cNvPicPr>
          <p:nvPr/>
        </p:nvPicPr>
        <p:blipFill>
          <a:blip r:embed="rId2"/>
          <a:stretch>
            <a:fillRect/>
          </a:stretch>
        </p:blipFill>
        <p:spPr>
          <a:xfrm>
            <a:off x="-11022" y="0"/>
            <a:ext cx="9155022" cy="6858000"/>
          </a:xfrm>
          <a:prstGeom prst="rect">
            <a:avLst/>
          </a:prstGeom>
        </p:spPr>
      </p:pic>
    </p:spTree>
  </p:cSld>
  <p:clrMapOvr>
    <a:masterClrMapping/>
  </p:clrMapOvr>
  <p:transition spd="slow">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a:stretch>
            <a:fillRect/>
          </a:stretch>
        </p:blipFill>
        <p:spPr>
          <a:xfrm>
            <a:off x="0" y="0"/>
            <a:ext cx="6786578" cy="6858000"/>
          </a:xfrm>
          <a:prstGeom prst="rect">
            <a:avLst/>
          </a:prstGeom>
        </p:spPr>
      </p:pic>
      <p:sp>
        <p:nvSpPr>
          <p:cNvPr id="3" name="TextBox 2"/>
          <p:cNvSpPr txBox="1"/>
          <p:nvPr/>
        </p:nvSpPr>
        <p:spPr>
          <a:xfrm>
            <a:off x="6786578" y="0"/>
            <a:ext cx="2357422" cy="6863417"/>
          </a:xfrm>
          <a:prstGeom prst="rect">
            <a:avLst/>
          </a:prstGeom>
          <a:solidFill>
            <a:schemeClr val="accent3">
              <a:lumMod val="50000"/>
            </a:schemeClr>
          </a:solidFill>
        </p:spPr>
        <p:txBody>
          <a:bodyPr wrap="square" rtlCol="0">
            <a:spAutoFit/>
          </a:bodyPr>
          <a:lstStyle/>
          <a:p>
            <a:pPr algn="ctr" rtl="1">
              <a:buFont typeface="Arial" pitchFamily="34" charset="0"/>
              <a:buChar char="•"/>
            </a:pPr>
            <a:r>
              <a:rPr lang="ar-SY" sz="4000" b="1" dirty="0" smtClean="0">
                <a:solidFill>
                  <a:srgbClr val="FFFF00"/>
                </a:solidFill>
              </a:rPr>
              <a:t>عندما ندخل كنيسة من الطقس الشرقي البيزنطي نؤخذ بهذا العالم من الخطوط والأشكال والألوان المحيطة بنا. </a:t>
            </a:r>
            <a:endParaRPr lang="en-GB" sz="4000" b="1" dirty="0">
              <a:solidFill>
                <a:srgbClr val="FFFF00"/>
              </a:solidFill>
            </a:endParaRPr>
          </a:p>
        </p:txBody>
      </p:sp>
      <p:sp>
        <p:nvSpPr>
          <p:cNvPr id="4" name="Rectangle 3"/>
          <p:cNvSpPr/>
          <p:nvPr/>
        </p:nvSpPr>
        <p:spPr>
          <a:xfrm>
            <a:off x="0" y="4786322"/>
            <a:ext cx="6429389" cy="646331"/>
          </a:xfrm>
          <a:prstGeom prst="rect">
            <a:avLst/>
          </a:prstGeom>
        </p:spPr>
        <p:txBody>
          <a:bodyPr wrap="square">
            <a:spAutoFit/>
          </a:bodyPr>
          <a:lstStyle/>
          <a:p>
            <a:pPr lvl="1" algn="ctr" rtl="1">
              <a:buFont typeface="Arial" pitchFamily="34" charset="0"/>
              <a:buChar char="•"/>
            </a:pPr>
            <a:r>
              <a:rPr lang="ar-SY" sz="3600" b="1" dirty="0" smtClean="0">
                <a:solidFill>
                  <a:schemeClr val="bg1"/>
                </a:solidFill>
              </a:rPr>
              <a:t>كاتدرائية سيدة الانتقال  (موسكو)</a:t>
            </a:r>
            <a:endParaRPr lang="en-GB" sz="36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anim calcmode="lin" valueType="num">
                                      <p:cBhvr>
                                        <p:cTn id="8" dur="5000" fill="hold"/>
                                        <p:tgtEl>
                                          <p:spTgt spid="4"/>
                                        </p:tgtEl>
                                        <p:attrNameLst>
                                          <p:attrName>ppt_x</p:attrName>
                                        </p:attrNameLst>
                                      </p:cBhvr>
                                      <p:tavLst>
                                        <p:tav tm="0">
                                          <p:val>
                                            <p:strVal val="#ppt_x"/>
                                          </p:val>
                                        </p:tav>
                                        <p:tav tm="100000">
                                          <p:val>
                                            <p:strVal val="#ppt_x"/>
                                          </p:val>
                                        </p:tav>
                                      </p:tavLst>
                                    </p:anim>
                                    <p:anim calcmode="lin" valueType="num">
                                      <p:cBhvr>
                                        <p:cTn id="9" dur="5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0.jpg"/>
          <p:cNvPicPr>
            <a:picLocks noChangeAspect="1"/>
          </p:cNvPicPr>
          <p:nvPr/>
        </p:nvPicPr>
        <p:blipFill>
          <a:blip r:embed="rId2"/>
          <a:stretch>
            <a:fillRect/>
          </a:stretch>
        </p:blipFill>
        <p:spPr>
          <a:xfrm>
            <a:off x="0" y="0"/>
            <a:ext cx="9144000" cy="6858000"/>
          </a:xfrm>
          <a:prstGeom prst="rect">
            <a:avLst/>
          </a:prstGeom>
        </p:spPr>
      </p:pic>
      <p:sp>
        <p:nvSpPr>
          <p:cNvPr id="4" name="Rectangle 3"/>
          <p:cNvSpPr/>
          <p:nvPr/>
        </p:nvSpPr>
        <p:spPr>
          <a:xfrm>
            <a:off x="2286000" y="2967335"/>
            <a:ext cx="4572000" cy="1754326"/>
          </a:xfrm>
          <a:prstGeom prst="rect">
            <a:avLst/>
          </a:prstGeom>
        </p:spPr>
        <p:txBody>
          <a:bodyPr>
            <a:spAutoFit/>
          </a:bodyPr>
          <a:lstStyle/>
          <a:p>
            <a:pPr algn="ctr" rtl="1"/>
            <a:r>
              <a:rPr lang="ar-SY" sz="3600" b="1" dirty="0" smtClean="0">
                <a:solidFill>
                  <a:srgbClr val="FFFF00"/>
                </a:solidFill>
              </a:rPr>
              <a:t>التجلي</a:t>
            </a:r>
          </a:p>
          <a:p>
            <a:pPr algn="ctr" rtl="1"/>
            <a:r>
              <a:rPr lang="ar-SY" sz="3600" b="1" dirty="0" smtClean="0">
                <a:solidFill>
                  <a:srgbClr val="FFFF00"/>
                </a:solidFill>
              </a:rPr>
              <a:t>روبليف</a:t>
            </a:r>
          </a:p>
          <a:p>
            <a:pPr algn="ctr" rtl="1"/>
            <a:r>
              <a:rPr lang="ar-SY" sz="3600" b="1" dirty="0" smtClean="0">
                <a:solidFill>
                  <a:srgbClr val="FFFF00"/>
                </a:solidFill>
              </a:rPr>
              <a:t>موسكو 1405</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1.jpg"/>
          <p:cNvPicPr>
            <a:picLocks noChangeAspect="1"/>
          </p:cNvPicPr>
          <p:nvPr/>
        </p:nvPicPr>
        <p:blipFill>
          <a:blip r:embed="rId2"/>
          <a:stretch>
            <a:fillRect/>
          </a:stretch>
        </p:blipFill>
        <p:spPr>
          <a:xfrm>
            <a:off x="0" y="0"/>
            <a:ext cx="9127062" cy="6858000"/>
          </a:xfrm>
          <a:prstGeom prst="rect">
            <a:avLst/>
          </a:prstGeom>
        </p:spPr>
      </p:pic>
      <p:sp>
        <p:nvSpPr>
          <p:cNvPr id="3" name="TextBox 2"/>
          <p:cNvSpPr txBox="1"/>
          <p:nvPr/>
        </p:nvSpPr>
        <p:spPr>
          <a:xfrm>
            <a:off x="2357422" y="642918"/>
            <a:ext cx="4745068" cy="646331"/>
          </a:xfrm>
          <a:prstGeom prst="rect">
            <a:avLst/>
          </a:prstGeom>
          <a:noFill/>
        </p:spPr>
        <p:txBody>
          <a:bodyPr wrap="square" rtlCol="0">
            <a:spAutoFit/>
          </a:bodyPr>
          <a:lstStyle/>
          <a:p>
            <a:r>
              <a:rPr lang="ar-SY" sz="3600" b="1" dirty="0" smtClean="0">
                <a:solidFill>
                  <a:srgbClr val="002060"/>
                </a:solidFill>
              </a:rPr>
              <a:t>التجلي جزء من الأيقونة</a:t>
            </a:r>
            <a:endParaRPr lang="en-GB" sz="3600" b="1" dirty="0">
              <a:solidFill>
                <a:srgbClr val="002060"/>
              </a:solidFill>
            </a:endParaRPr>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2.jpg"/>
          <p:cNvPicPr>
            <a:picLocks noChangeAspect="1"/>
          </p:cNvPicPr>
          <p:nvPr/>
        </p:nvPicPr>
        <p:blipFill>
          <a:blip r:embed="rId2"/>
          <a:stretch>
            <a:fillRect/>
          </a:stretch>
        </p:blipFill>
        <p:spPr>
          <a:xfrm>
            <a:off x="0" y="0"/>
            <a:ext cx="6715140" cy="6858000"/>
          </a:xfrm>
          <a:prstGeom prst="rect">
            <a:avLst/>
          </a:prstGeom>
        </p:spPr>
      </p:pic>
      <p:sp>
        <p:nvSpPr>
          <p:cNvPr id="3" name="TextBox 2"/>
          <p:cNvSpPr txBox="1"/>
          <p:nvPr/>
        </p:nvSpPr>
        <p:spPr>
          <a:xfrm>
            <a:off x="6715140" y="0"/>
            <a:ext cx="2428860" cy="6863417"/>
          </a:xfrm>
          <a:prstGeom prst="rect">
            <a:avLst/>
          </a:prstGeom>
          <a:solidFill>
            <a:schemeClr val="accent6"/>
          </a:solidFill>
        </p:spPr>
        <p:txBody>
          <a:bodyPr wrap="square" rtlCol="0">
            <a:spAutoFit/>
          </a:bodyPr>
          <a:lstStyle/>
          <a:p>
            <a:pPr algn="ctr" rtl="1"/>
            <a:endParaRPr lang="ar-SY" sz="4400" b="1" dirty="0" smtClean="0">
              <a:solidFill>
                <a:schemeClr val="accent2">
                  <a:lumMod val="50000"/>
                </a:schemeClr>
              </a:solidFill>
            </a:endParaRPr>
          </a:p>
          <a:p>
            <a:pPr algn="ctr" rtl="1"/>
            <a:endParaRPr lang="ar-SY" sz="4400" b="1" dirty="0">
              <a:solidFill>
                <a:schemeClr val="accent2">
                  <a:lumMod val="50000"/>
                </a:schemeClr>
              </a:solidFill>
            </a:endParaRPr>
          </a:p>
          <a:p>
            <a:pPr algn="ctr" rtl="1"/>
            <a:r>
              <a:rPr lang="ar-SY" sz="4400" b="1" dirty="0" smtClean="0">
                <a:solidFill>
                  <a:schemeClr val="accent2">
                    <a:lumMod val="50000"/>
                  </a:schemeClr>
                </a:solidFill>
              </a:rPr>
              <a:t>الدخول الى اورشليم</a:t>
            </a:r>
          </a:p>
          <a:p>
            <a:pPr algn="ctr" rtl="1"/>
            <a:endParaRPr lang="ar-SY" sz="4400" b="1" dirty="0" smtClean="0">
              <a:solidFill>
                <a:schemeClr val="accent2">
                  <a:lumMod val="50000"/>
                </a:schemeClr>
              </a:solidFill>
            </a:endParaRPr>
          </a:p>
          <a:p>
            <a:pPr algn="ctr" rtl="1"/>
            <a:r>
              <a:rPr lang="ar-SY" sz="4400" b="1" dirty="0" smtClean="0">
                <a:solidFill>
                  <a:schemeClr val="accent2">
                    <a:lumMod val="50000"/>
                  </a:schemeClr>
                </a:solidFill>
              </a:rPr>
              <a:t>روبليف</a:t>
            </a:r>
          </a:p>
          <a:p>
            <a:pPr algn="ctr" rtl="1"/>
            <a:r>
              <a:rPr lang="ar-SY" sz="4400" b="1" dirty="0" smtClean="0">
                <a:solidFill>
                  <a:schemeClr val="accent2">
                    <a:lumMod val="50000"/>
                  </a:schemeClr>
                </a:solidFill>
              </a:rPr>
              <a:t>موسكو 1405</a:t>
            </a:r>
          </a:p>
          <a:p>
            <a:pPr algn="ctr" rtl="1"/>
            <a:endParaRPr lang="ar-SY" sz="4400" b="1" dirty="0">
              <a:solidFill>
                <a:schemeClr val="accent2">
                  <a:lumMod val="50000"/>
                </a:schemeClr>
              </a:solidFill>
            </a:endParaRPr>
          </a:p>
          <a:p>
            <a:pPr algn="ctr" rtl="1"/>
            <a:endParaRPr lang="en-GB" sz="4400" b="1" dirty="0">
              <a:solidFill>
                <a:schemeClr val="accent2">
                  <a:lumMod val="50000"/>
                </a:schemeClr>
              </a:solidFill>
            </a:endParaRPr>
          </a:p>
        </p:txBody>
      </p:sp>
    </p:spTree>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3.jpg"/>
          <p:cNvPicPr>
            <a:picLocks noChangeAspect="1"/>
          </p:cNvPicPr>
          <p:nvPr/>
        </p:nvPicPr>
        <p:blipFill>
          <a:blip r:embed="rId2"/>
          <a:stretch>
            <a:fillRect/>
          </a:stretch>
        </p:blipFill>
        <p:spPr>
          <a:xfrm>
            <a:off x="0" y="0"/>
            <a:ext cx="7215206" cy="6858000"/>
          </a:xfrm>
          <a:prstGeom prst="rect">
            <a:avLst/>
          </a:prstGeom>
        </p:spPr>
      </p:pic>
      <p:sp>
        <p:nvSpPr>
          <p:cNvPr id="3" name="TextBox 2"/>
          <p:cNvSpPr txBox="1"/>
          <p:nvPr/>
        </p:nvSpPr>
        <p:spPr>
          <a:xfrm>
            <a:off x="7215206" y="0"/>
            <a:ext cx="1928794" cy="6863417"/>
          </a:xfrm>
          <a:prstGeom prst="rect">
            <a:avLst/>
          </a:prstGeom>
          <a:solidFill>
            <a:schemeClr val="accent6">
              <a:lumMod val="50000"/>
            </a:schemeClr>
          </a:solidFill>
        </p:spPr>
        <p:txBody>
          <a:bodyPr wrap="square" rtlCol="0">
            <a:spAutoFit/>
          </a:bodyPr>
          <a:lstStyle/>
          <a:p>
            <a:pPr algn="ctr" rtl="1"/>
            <a:endParaRPr lang="ar-SY" sz="4400" b="1" dirty="0" smtClean="0">
              <a:solidFill>
                <a:srgbClr val="FFFF00"/>
              </a:solidFill>
            </a:endParaRPr>
          </a:p>
          <a:p>
            <a:pPr algn="ctr" rtl="1"/>
            <a:endParaRPr lang="ar-SY" sz="4400" b="1" dirty="0">
              <a:solidFill>
                <a:srgbClr val="FFFF00"/>
              </a:solidFill>
            </a:endParaRPr>
          </a:p>
          <a:p>
            <a:pPr algn="ctr" rtl="1"/>
            <a:r>
              <a:rPr lang="ar-SY" sz="4400" b="1" dirty="0" smtClean="0">
                <a:solidFill>
                  <a:srgbClr val="FFFF00"/>
                </a:solidFill>
              </a:rPr>
              <a:t>قيامة لعازر</a:t>
            </a:r>
          </a:p>
          <a:p>
            <a:pPr algn="ctr" rtl="1"/>
            <a:endParaRPr lang="ar-SY" sz="4400" b="1" dirty="0" smtClean="0">
              <a:solidFill>
                <a:srgbClr val="FFFF00"/>
              </a:solidFill>
            </a:endParaRPr>
          </a:p>
          <a:p>
            <a:pPr algn="ctr" rtl="1"/>
            <a:r>
              <a:rPr lang="ar-SY" sz="4400" b="1" dirty="0" smtClean="0">
                <a:solidFill>
                  <a:srgbClr val="FFFF00"/>
                </a:solidFill>
              </a:rPr>
              <a:t>روبليف</a:t>
            </a:r>
          </a:p>
          <a:p>
            <a:pPr algn="ctr" rtl="1"/>
            <a:r>
              <a:rPr lang="ar-SY" sz="4400" b="1" dirty="0" smtClean="0">
                <a:solidFill>
                  <a:srgbClr val="FFFF00"/>
                </a:solidFill>
              </a:rPr>
              <a:t>موسكو</a:t>
            </a:r>
          </a:p>
          <a:p>
            <a:pPr algn="ctr" rtl="1"/>
            <a:r>
              <a:rPr lang="ar-SY" sz="4400" b="1" dirty="0" smtClean="0">
                <a:solidFill>
                  <a:srgbClr val="FFFF00"/>
                </a:solidFill>
              </a:rPr>
              <a:t>1405</a:t>
            </a:r>
            <a:endParaRPr lang="ar-SY" sz="4400" b="1" dirty="0">
              <a:solidFill>
                <a:srgbClr val="FFFF00"/>
              </a:solidFill>
            </a:endParaRPr>
          </a:p>
          <a:p>
            <a:pPr algn="ctr" rtl="1"/>
            <a:endParaRPr lang="ar-SY" sz="4400" b="1" dirty="0" smtClean="0">
              <a:solidFill>
                <a:srgbClr val="FFFF00"/>
              </a:solidFill>
            </a:endParaRPr>
          </a:p>
          <a:p>
            <a:pPr algn="ctr" rtl="1"/>
            <a:endParaRPr lang="ar-SY" sz="4400" b="1" dirty="0">
              <a:solidFill>
                <a:srgbClr val="FFFF00"/>
              </a:solidFill>
            </a:endParaRPr>
          </a:p>
        </p:txBody>
      </p:sp>
    </p:spTree>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4.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0" y="0"/>
            <a:ext cx="3786182" cy="6858000"/>
          </a:xfrm>
          <a:prstGeom prst="rect">
            <a:avLst/>
          </a:prstGeom>
          <a:solidFill>
            <a:schemeClr val="accent6"/>
          </a:solidFill>
        </p:spPr>
        <p:txBody>
          <a:bodyPr wrap="square" rtlCol="0">
            <a:spAutoFit/>
          </a:bodyPr>
          <a:lstStyle/>
          <a:p>
            <a:pPr algn="r" rtl="1"/>
            <a:r>
              <a:rPr lang="ar-SY" sz="2400" b="1" dirty="0" smtClean="0"/>
              <a:t>شيدت كنيسة من خشب فوق قبر الراهب الشهير القديس سرجيوس. فدعا رئيس الدير ”نيكون“ الراهب روبليف الى تزيينها وعند ذاك رسم ايقونة الثالوث الاقدس. احياء لذكرى من كانت حياته تحت تأثير هذا السربطريقة متواصلة. مات روبليف في 9 كانون الثاني في موسكو سنة 1430 ومنذ قرنين فقد كل أثره لقبره. ولقد قدم سينودس موسكو 1551 ”ثالوث“ روبليف الى كل الكنيسة  البيزنطية نموذجا لتمثيل الثالوث. وكان قد طرح هذا السؤال آنذاك : هل يسمح بتمثيل</a:t>
            </a:r>
          </a:p>
          <a:p>
            <a:pPr algn="r" rtl="1"/>
            <a:r>
              <a:rPr lang="ar-SY" sz="2400" b="1" dirty="0" smtClean="0"/>
              <a:t> أعظم سر مسيحي ؟ وهل يكون هذا التمثيل مرغوبا فيه؟ أو ممكنا؟ ان كان كذلك فأين يعثر على ما يوحي بهذا السر؟ </a:t>
            </a:r>
            <a:endParaRPr lang="en-GB" sz="2400" b="1" dirty="0"/>
          </a:p>
        </p:txBody>
      </p:sp>
    </p:spTree>
  </p:cSld>
  <p:clrMapOvr>
    <a:masterClrMapping/>
  </p:clrMapOvr>
  <p:transition spd="slow">
    <p:split orient="ver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5.jpg"/>
          <p:cNvPicPr>
            <a:picLocks noChangeAspect="1"/>
          </p:cNvPicPr>
          <p:nvPr/>
        </p:nvPicPr>
        <p:blipFill>
          <a:blip r:embed="rId2"/>
          <a:stretch>
            <a:fillRect/>
          </a:stretch>
        </p:blipFill>
        <p:spPr>
          <a:xfrm>
            <a:off x="-23175" y="0"/>
            <a:ext cx="5166679" cy="6858000"/>
          </a:xfrm>
          <a:prstGeom prst="rect">
            <a:avLst/>
          </a:prstGeom>
        </p:spPr>
      </p:pic>
      <p:sp>
        <p:nvSpPr>
          <p:cNvPr id="3" name="TextBox 2"/>
          <p:cNvSpPr txBox="1"/>
          <p:nvPr/>
        </p:nvSpPr>
        <p:spPr>
          <a:xfrm>
            <a:off x="5143504" y="0"/>
            <a:ext cx="4000496" cy="6986528"/>
          </a:xfrm>
          <a:prstGeom prst="rect">
            <a:avLst/>
          </a:prstGeom>
          <a:solidFill>
            <a:schemeClr val="accent3">
              <a:lumMod val="60000"/>
              <a:lumOff val="40000"/>
            </a:schemeClr>
          </a:solidFill>
        </p:spPr>
        <p:txBody>
          <a:bodyPr wrap="square" rtlCol="0">
            <a:spAutoFit/>
          </a:bodyPr>
          <a:lstStyle/>
          <a:p>
            <a:pPr algn="r" rtl="1"/>
            <a:r>
              <a:rPr lang="ar-SY" sz="2800" b="1" dirty="0" smtClean="0">
                <a:solidFill>
                  <a:srgbClr val="002060"/>
                </a:solidFill>
              </a:rPr>
              <a:t>عثر عليه أخيرا في الفصل 18 من سفر التكوين حيث نقرأ قصة ضيافة ابراهيم الذي أضاف عنده الغرباء الثلاثة . انها قصة محبة ابراهيم للغرباء. ولقد شرح كيرلس الاسكندري هذه القصة بهذه الطريقة: الرجال الثلاثة القادمون من ممرا يمثلون اشخاص الثالوث الثلاثة. وكذلك القديس اغوسطينوس يشرح بالطريقة نفسها الجمع ولبمفرد في النص وتبنت الكنيسة شرح القديس كيرلس . فمحبة الغرباء لم تكن تاريخية وحسب ولكن ايضا رؤيا الاشخاص الثلاثة الألهيين</a:t>
            </a:r>
            <a:endParaRPr lang="en-GB" sz="28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7.jpg"/>
          <p:cNvPicPr>
            <a:picLocks noChangeAspect="1"/>
          </p:cNvPicPr>
          <p:nvPr/>
        </p:nvPicPr>
        <p:blipFill>
          <a:blip r:embed="rId2"/>
          <a:stretch>
            <a:fillRect/>
          </a:stretch>
        </p:blipFill>
        <p:spPr>
          <a:xfrm>
            <a:off x="0" y="0"/>
            <a:ext cx="7000892" cy="6858000"/>
          </a:xfrm>
          <a:prstGeom prst="rect">
            <a:avLst/>
          </a:prstGeom>
        </p:spPr>
      </p:pic>
      <p:sp>
        <p:nvSpPr>
          <p:cNvPr id="3" name="TextBox 2"/>
          <p:cNvSpPr txBox="1"/>
          <p:nvPr/>
        </p:nvSpPr>
        <p:spPr>
          <a:xfrm>
            <a:off x="5929322" y="3429000"/>
            <a:ext cx="184731" cy="369332"/>
          </a:xfrm>
          <a:prstGeom prst="rect">
            <a:avLst/>
          </a:prstGeom>
          <a:noFill/>
        </p:spPr>
        <p:txBody>
          <a:bodyPr wrap="none" rtlCol="0">
            <a:spAutoFit/>
          </a:bodyPr>
          <a:lstStyle/>
          <a:p>
            <a:endParaRPr lang="en-GB" dirty="0"/>
          </a:p>
        </p:txBody>
      </p:sp>
      <p:sp>
        <p:nvSpPr>
          <p:cNvPr id="5" name="Rectangle 4"/>
          <p:cNvSpPr/>
          <p:nvPr/>
        </p:nvSpPr>
        <p:spPr>
          <a:xfrm>
            <a:off x="2286000" y="1285860"/>
            <a:ext cx="3714760" cy="1754326"/>
          </a:xfrm>
          <a:prstGeom prst="rect">
            <a:avLst/>
          </a:prstGeom>
        </p:spPr>
        <p:txBody>
          <a:bodyPr wrap="square">
            <a:spAutoFit/>
          </a:bodyPr>
          <a:lstStyle/>
          <a:p>
            <a:pPr algn="ctr" rtl="1"/>
            <a:r>
              <a:rPr lang="ar-SY" sz="3600" b="1" dirty="0" smtClean="0">
                <a:solidFill>
                  <a:schemeClr val="bg1"/>
                </a:solidFill>
              </a:rPr>
              <a:t>الثالوث الأقدس</a:t>
            </a:r>
          </a:p>
          <a:p>
            <a:pPr algn="ctr" rtl="1"/>
            <a:r>
              <a:rPr lang="ar-SY" sz="3600" b="1" dirty="0" smtClean="0">
                <a:solidFill>
                  <a:schemeClr val="bg1"/>
                </a:solidFill>
              </a:rPr>
              <a:t>موسكو </a:t>
            </a:r>
          </a:p>
          <a:p>
            <a:pPr algn="ctr" rtl="1"/>
            <a:r>
              <a:rPr lang="ar-SY" sz="3600" b="1" dirty="0" smtClean="0">
                <a:solidFill>
                  <a:schemeClr val="bg1"/>
                </a:solidFill>
              </a:rPr>
              <a:t>القرن الخامس عشر</a:t>
            </a:r>
          </a:p>
        </p:txBody>
      </p:sp>
      <p:sp>
        <p:nvSpPr>
          <p:cNvPr id="6" name="TextBox 5"/>
          <p:cNvSpPr txBox="1"/>
          <p:nvPr/>
        </p:nvSpPr>
        <p:spPr>
          <a:xfrm>
            <a:off x="7000892" y="0"/>
            <a:ext cx="2143108" cy="6986528"/>
          </a:xfrm>
          <a:prstGeom prst="rect">
            <a:avLst/>
          </a:prstGeom>
          <a:solidFill>
            <a:schemeClr val="accent6">
              <a:lumMod val="75000"/>
            </a:schemeClr>
          </a:solidFill>
        </p:spPr>
        <p:txBody>
          <a:bodyPr wrap="square" rtlCol="0">
            <a:spAutoFit/>
          </a:bodyPr>
          <a:lstStyle/>
          <a:p>
            <a:pPr algn="r" rtl="1"/>
            <a:r>
              <a:rPr lang="ar-SY" sz="3200" b="1" dirty="0" smtClean="0">
                <a:solidFill>
                  <a:srgbClr val="002060"/>
                </a:solidFill>
              </a:rPr>
              <a:t>وكان ان تبعت الايقونة التطور اللآهوتي نفسه: ففي البداية ابراهيم وسارة يمثلان وبعد ذلك نراهما يخليان المكان للسر وحده . ولقد انقلبت محبة الغرباء ظهورا لله.</a:t>
            </a:r>
            <a:endParaRPr lang="en-GB" sz="3200" b="1" dirty="0">
              <a:solidFill>
                <a:srgbClr val="00206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8.jpg"/>
          <p:cNvPicPr>
            <a:picLocks noChangeAspect="1"/>
          </p:cNvPicPr>
          <p:nvPr/>
        </p:nvPicPr>
        <p:blipFill>
          <a:blip r:embed="rId2"/>
          <a:stretch>
            <a:fillRect/>
          </a:stretch>
        </p:blipFill>
        <p:spPr>
          <a:xfrm>
            <a:off x="0" y="0"/>
            <a:ext cx="6858016" cy="6858000"/>
          </a:xfrm>
          <a:prstGeom prst="rect">
            <a:avLst/>
          </a:prstGeom>
        </p:spPr>
      </p:pic>
      <p:sp>
        <p:nvSpPr>
          <p:cNvPr id="3" name="TextBox 2"/>
          <p:cNvSpPr txBox="1"/>
          <p:nvPr/>
        </p:nvSpPr>
        <p:spPr>
          <a:xfrm>
            <a:off x="6858016" y="0"/>
            <a:ext cx="2285984" cy="6863417"/>
          </a:xfrm>
          <a:prstGeom prst="rect">
            <a:avLst/>
          </a:prstGeom>
          <a:solidFill>
            <a:schemeClr val="accent6"/>
          </a:solidFill>
        </p:spPr>
        <p:txBody>
          <a:bodyPr wrap="square" rtlCol="0">
            <a:spAutoFit/>
          </a:bodyPr>
          <a:lstStyle/>
          <a:p>
            <a:pPr algn="ctr" rtl="1"/>
            <a:endParaRPr lang="ar-SY" sz="4000" b="1" dirty="0" smtClean="0"/>
          </a:p>
          <a:p>
            <a:pPr algn="ctr" rtl="1"/>
            <a:endParaRPr lang="ar-SY" sz="4000" b="1" dirty="0" smtClean="0"/>
          </a:p>
          <a:p>
            <a:pPr algn="ctr" rtl="1"/>
            <a:r>
              <a:rPr lang="ar-SY" sz="4000" b="1" dirty="0" smtClean="0"/>
              <a:t>الثالوث الأقدس </a:t>
            </a:r>
          </a:p>
          <a:p>
            <a:pPr algn="ctr" rtl="1"/>
            <a:endParaRPr lang="ar-SY" sz="4000" b="1" dirty="0" smtClean="0"/>
          </a:p>
          <a:p>
            <a:pPr algn="ctr" rtl="1"/>
            <a:r>
              <a:rPr lang="ar-SY" sz="4000" b="1" dirty="0" smtClean="0"/>
              <a:t>اليونان</a:t>
            </a:r>
          </a:p>
          <a:p>
            <a:pPr algn="ctr" rtl="1"/>
            <a:r>
              <a:rPr lang="ar-SY" sz="4000" b="1" dirty="0" smtClean="0"/>
              <a:t>القرن الرابع عشر</a:t>
            </a:r>
          </a:p>
          <a:p>
            <a:pPr algn="ctr" rtl="1"/>
            <a:endParaRPr lang="ar-SY" sz="4000" b="1" dirty="0" smtClean="0"/>
          </a:p>
          <a:p>
            <a:pPr algn="ctr" rtl="1"/>
            <a:endParaRPr lang="ar-SY" sz="4000" b="1" dirty="0" smtClean="0"/>
          </a:p>
          <a:p>
            <a:pPr algn="ctr" rtl="1"/>
            <a:endParaRPr lang="en-GB" sz="4000" b="1" dirty="0"/>
          </a:p>
        </p:txBody>
      </p:sp>
    </p:spTree>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9.jpg"/>
          <p:cNvPicPr>
            <a:picLocks noChangeAspect="1"/>
          </p:cNvPicPr>
          <p:nvPr/>
        </p:nvPicPr>
        <p:blipFill>
          <a:blip r:embed="rId2" cstate="print"/>
          <a:stretch>
            <a:fillRect/>
          </a:stretch>
        </p:blipFill>
        <p:spPr>
          <a:xfrm>
            <a:off x="0" y="0"/>
            <a:ext cx="6929454" cy="6858000"/>
          </a:xfrm>
          <a:prstGeom prst="rect">
            <a:avLst/>
          </a:prstGeom>
        </p:spPr>
      </p:pic>
      <p:sp>
        <p:nvSpPr>
          <p:cNvPr id="3" name="TextBox 2"/>
          <p:cNvSpPr txBox="1"/>
          <p:nvPr/>
        </p:nvSpPr>
        <p:spPr>
          <a:xfrm>
            <a:off x="6929454" y="0"/>
            <a:ext cx="2214546" cy="6863417"/>
          </a:xfrm>
          <a:prstGeom prst="rect">
            <a:avLst/>
          </a:prstGeom>
          <a:solidFill>
            <a:schemeClr val="accent6"/>
          </a:solidFill>
        </p:spPr>
        <p:txBody>
          <a:bodyPr wrap="square" rtlCol="0">
            <a:spAutoFit/>
          </a:bodyPr>
          <a:lstStyle/>
          <a:p>
            <a:pPr algn="ctr" rtl="1"/>
            <a:endParaRPr lang="ar-SY" sz="4000" b="1" dirty="0" smtClean="0"/>
          </a:p>
          <a:p>
            <a:pPr algn="ctr" rtl="1"/>
            <a:endParaRPr lang="ar-SY" sz="4000" b="1" dirty="0" smtClean="0"/>
          </a:p>
          <a:p>
            <a:pPr algn="ctr" rtl="1"/>
            <a:r>
              <a:rPr lang="ar-SY" sz="4000" b="1" dirty="0" smtClean="0"/>
              <a:t>الثالوث الأقدس</a:t>
            </a:r>
          </a:p>
          <a:p>
            <a:pPr algn="ctr" rtl="1"/>
            <a:endParaRPr lang="ar-SY" sz="4000" b="1" dirty="0" smtClean="0"/>
          </a:p>
          <a:p>
            <a:pPr algn="ctr" rtl="1"/>
            <a:r>
              <a:rPr lang="ar-SY" sz="4000" b="1" dirty="0" smtClean="0"/>
              <a:t>أثينا</a:t>
            </a:r>
          </a:p>
          <a:p>
            <a:pPr algn="ctr" rtl="1"/>
            <a:r>
              <a:rPr lang="ar-SY" sz="4000" b="1" dirty="0" smtClean="0"/>
              <a:t>القرن الرابع عشر</a:t>
            </a:r>
          </a:p>
          <a:p>
            <a:pPr algn="ctr" rtl="1"/>
            <a:endParaRPr lang="ar-SY" sz="4000" b="1" dirty="0" smtClean="0"/>
          </a:p>
          <a:p>
            <a:pPr algn="ctr" rtl="1"/>
            <a:endParaRPr lang="ar-SY" sz="4000" b="1" dirty="0" smtClean="0"/>
          </a:p>
          <a:p>
            <a:pPr algn="ctr" rtl="1"/>
            <a:endParaRPr lang="en-GB" sz="4000" b="1" dirty="0"/>
          </a:p>
        </p:txBody>
      </p:sp>
    </p:spTree>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0.jpg"/>
          <p:cNvPicPr>
            <a:picLocks noChangeAspect="1"/>
          </p:cNvPicPr>
          <p:nvPr/>
        </p:nvPicPr>
        <p:blipFill>
          <a:blip r:embed="rId2" cstate="print"/>
          <a:stretch>
            <a:fillRect/>
          </a:stretch>
        </p:blipFill>
        <p:spPr>
          <a:xfrm>
            <a:off x="0" y="0"/>
            <a:ext cx="6715140" cy="6858000"/>
          </a:xfrm>
          <a:prstGeom prst="rect">
            <a:avLst/>
          </a:prstGeom>
        </p:spPr>
      </p:pic>
      <p:sp>
        <p:nvSpPr>
          <p:cNvPr id="3" name="TextBox 2"/>
          <p:cNvSpPr txBox="1"/>
          <p:nvPr/>
        </p:nvSpPr>
        <p:spPr>
          <a:xfrm>
            <a:off x="6715140" y="0"/>
            <a:ext cx="2428860" cy="6863417"/>
          </a:xfrm>
          <a:prstGeom prst="rect">
            <a:avLst/>
          </a:prstGeom>
          <a:solidFill>
            <a:schemeClr val="accent2">
              <a:lumMod val="75000"/>
            </a:schemeClr>
          </a:solidFill>
        </p:spPr>
        <p:txBody>
          <a:bodyPr wrap="square" rtlCol="0">
            <a:spAutoFit/>
          </a:bodyPr>
          <a:lstStyle/>
          <a:p>
            <a:pPr algn="ctr" rtl="1"/>
            <a:endParaRPr lang="ar-SY" sz="4000" b="1" dirty="0" smtClean="0">
              <a:solidFill>
                <a:srgbClr val="FFFF00"/>
              </a:solidFill>
            </a:endParaRPr>
          </a:p>
          <a:p>
            <a:pPr algn="ctr" rtl="1"/>
            <a:endParaRPr lang="ar-SY" sz="4000" b="1" dirty="0" smtClean="0">
              <a:solidFill>
                <a:srgbClr val="FFFF00"/>
              </a:solidFill>
            </a:endParaRPr>
          </a:p>
          <a:p>
            <a:pPr algn="ctr" rtl="1"/>
            <a:r>
              <a:rPr lang="ar-SY" sz="4000" b="1" dirty="0" smtClean="0">
                <a:solidFill>
                  <a:srgbClr val="FFFF00"/>
                </a:solidFill>
              </a:rPr>
              <a:t>الثالوث الأقدس </a:t>
            </a:r>
          </a:p>
          <a:p>
            <a:pPr algn="ctr" rtl="1"/>
            <a:endParaRPr lang="ar-SY" sz="4000" b="1" dirty="0" smtClean="0">
              <a:solidFill>
                <a:srgbClr val="FFFF00"/>
              </a:solidFill>
            </a:endParaRPr>
          </a:p>
          <a:p>
            <a:pPr algn="ctr" rtl="1"/>
            <a:r>
              <a:rPr lang="ar-SY" sz="4000" b="1" dirty="0" smtClean="0">
                <a:solidFill>
                  <a:srgbClr val="FFFF00"/>
                </a:solidFill>
              </a:rPr>
              <a:t>روسيا</a:t>
            </a:r>
          </a:p>
          <a:p>
            <a:pPr algn="ctr" rtl="1"/>
            <a:r>
              <a:rPr lang="ar-SY" sz="4000" b="1" dirty="0" smtClean="0">
                <a:solidFill>
                  <a:srgbClr val="FFFF00"/>
                </a:solidFill>
              </a:rPr>
              <a:t>القرن السادس عشر</a:t>
            </a:r>
          </a:p>
          <a:p>
            <a:pPr algn="ctr" rtl="1"/>
            <a:endParaRPr lang="ar-SY" sz="4000" b="1" dirty="0" smtClean="0">
              <a:solidFill>
                <a:srgbClr val="FFFF00"/>
              </a:solidFill>
            </a:endParaRPr>
          </a:p>
          <a:p>
            <a:pPr algn="ctr" rtl="1"/>
            <a:endParaRPr lang="ar-SY" sz="4000" b="1" dirty="0" smtClean="0">
              <a:solidFill>
                <a:srgbClr val="FFFF00"/>
              </a:solidFill>
            </a:endParaRPr>
          </a:p>
          <a:p>
            <a:pPr algn="ctr" rtl="1"/>
            <a:endParaRPr lang="en-GB" sz="4000" b="1" dirty="0">
              <a:solidFill>
                <a:srgbClr val="FFFF00"/>
              </a:solidFill>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a:stretch>
            <a:fillRect/>
          </a:stretch>
        </p:blipFill>
        <p:spPr>
          <a:xfrm>
            <a:off x="0" y="0"/>
            <a:ext cx="5643570" cy="6858000"/>
          </a:xfrm>
          <a:prstGeom prst="rect">
            <a:avLst/>
          </a:prstGeom>
        </p:spPr>
      </p:pic>
      <p:sp>
        <p:nvSpPr>
          <p:cNvPr id="3" name="TextBox 2"/>
          <p:cNvSpPr txBox="1"/>
          <p:nvPr/>
        </p:nvSpPr>
        <p:spPr>
          <a:xfrm>
            <a:off x="5643570" y="0"/>
            <a:ext cx="3500430" cy="6986528"/>
          </a:xfrm>
          <a:prstGeom prst="rect">
            <a:avLst/>
          </a:prstGeom>
          <a:solidFill>
            <a:schemeClr val="bg2">
              <a:lumMod val="10000"/>
            </a:schemeClr>
          </a:solidFill>
        </p:spPr>
        <p:txBody>
          <a:bodyPr wrap="square" rtlCol="0">
            <a:spAutoFit/>
          </a:bodyPr>
          <a:lstStyle/>
          <a:p>
            <a:pPr algn="r" rtl="1"/>
            <a:r>
              <a:rPr lang="ar-SY" sz="2800" dirty="0" smtClean="0">
                <a:solidFill>
                  <a:srgbClr val="FFFF00"/>
                </a:solidFill>
              </a:rPr>
              <a:t>الأيقونستاس وهو واجهة صغيرة كانت تفصل منذ القرن الرابع المذبح عن صحن الكنيسة . قد تغطى بالصور بعد الحروب المحطمة للأيقونات.هزت هذه الحروب الشرق المسيحي طوال 130 سنة ففي سنة 726 اصدر لاون الايصوري القانون الغاشم ضد تكريم الصور عندما رفض العالم المسيحي البيزنطي اخضاع الايمان الى مآرب سياسية وجد نفسه عرضة لحرب طاحنة أنجبت كثيرا من الشهداء والمعترفين</a:t>
            </a:r>
            <a:endParaRPr lang="en-GB" sz="2800" dirty="0">
              <a:solidFill>
                <a:srgbClr val="FFFF00"/>
              </a:solidFill>
            </a:endParaRPr>
          </a:p>
        </p:txBody>
      </p:sp>
      <p:sp>
        <p:nvSpPr>
          <p:cNvPr id="4" name="Rectangle 3"/>
          <p:cNvSpPr/>
          <p:nvPr/>
        </p:nvSpPr>
        <p:spPr>
          <a:xfrm>
            <a:off x="0" y="2214554"/>
            <a:ext cx="4500562" cy="646331"/>
          </a:xfrm>
          <a:prstGeom prst="rect">
            <a:avLst/>
          </a:prstGeom>
        </p:spPr>
        <p:txBody>
          <a:bodyPr wrap="square">
            <a:spAutoFit/>
          </a:bodyPr>
          <a:lstStyle/>
          <a:p>
            <a:pPr algn="ctr" rtl="1"/>
            <a:r>
              <a:rPr lang="ar-SY" sz="3600" b="1" dirty="0" smtClean="0">
                <a:solidFill>
                  <a:srgbClr val="FFFF00"/>
                </a:solidFill>
              </a:rPr>
              <a:t>دير الحرف (لبنان)</a:t>
            </a:r>
            <a:endParaRPr lang="en-GB" sz="36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1.jpg"/>
          <p:cNvPicPr>
            <a:picLocks noChangeAspect="1"/>
          </p:cNvPicPr>
          <p:nvPr/>
        </p:nvPicPr>
        <p:blipFill>
          <a:blip r:embed="rId2" cstate="print"/>
          <a:stretch>
            <a:fillRect/>
          </a:stretch>
        </p:blipFill>
        <p:spPr>
          <a:xfrm>
            <a:off x="-15790" y="0"/>
            <a:ext cx="6802368" cy="6858000"/>
          </a:xfrm>
          <a:prstGeom prst="rect">
            <a:avLst/>
          </a:prstGeom>
        </p:spPr>
      </p:pic>
      <p:sp>
        <p:nvSpPr>
          <p:cNvPr id="3" name="TextBox 2"/>
          <p:cNvSpPr txBox="1"/>
          <p:nvPr/>
        </p:nvSpPr>
        <p:spPr>
          <a:xfrm>
            <a:off x="6786578" y="0"/>
            <a:ext cx="2357422" cy="6863417"/>
          </a:xfrm>
          <a:prstGeom prst="rect">
            <a:avLst/>
          </a:prstGeom>
          <a:solidFill>
            <a:schemeClr val="tx1"/>
          </a:solidFill>
        </p:spPr>
        <p:txBody>
          <a:bodyPr wrap="square" rtlCol="0">
            <a:spAutoFit/>
          </a:bodyPr>
          <a:lstStyle/>
          <a:p>
            <a:pPr algn="ctr" rtl="1"/>
            <a:endParaRPr lang="ar-SY" sz="4000" b="1" dirty="0" smtClean="0"/>
          </a:p>
          <a:p>
            <a:pPr algn="ctr" rtl="1"/>
            <a:endParaRPr lang="ar-SY" sz="4000" b="1" dirty="0" smtClean="0"/>
          </a:p>
          <a:p>
            <a:pPr algn="ctr" rtl="1"/>
            <a:r>
              <a:rPr lang="ar-SY" sz="4000" b="1" dirty="0" smtClean="0">
                <a:solidFill>
                  <a:srgbClr val="FFFF00"/>
                </a:solidFill>
              </a:rPr>
              <a:t>تطور أيقونة</a:t>
            </a:r>
          </a:p>
          <a:p>
            <a:pPr algn="ctr" rtl="1"/>
            <a:endParaRPr lang="ar-SY" sz="4000" b="1" dirty="0" smtClean="0">
              <a:solidFill>
                <a:srgbClr val="FFFF00"/>
              </a:solidFill>
            </a:endParaRPr>
          </a:p>
          <a:p>
            <a:pPr algn="ctr" rtl="1"/>
            <a:endParaRPr lang="ar-SY" sz="4000" b="1" dirty="0" smtClean="0">
              <a:solidFill>
                <a:srgbClr val="FFFF00"/>
              </a:solidFill>
            </a:endParaRPr>
          </a:p>
          <a:p>
            <a:pPr algn="ctr" rtl="1"/>
            <a:r>
              <a:rPr lang="ar-SY" sz="4000" b="1" dirty="0" smtClean="0">
                <a:solidFill>
                  <a:srgbClr val="FFFF00"/>
                </a:solidFill>
              </a:rPr>
              <a:t> الثالوث الأقدس</a:t>
            </a:r>
          </a:p>
          <a:p>
            <a:pPr algn="ctr" rtl="1"/>
            <a:endParaRPr lang="ar-SY" sz="4000" b="1" dirty="0" smtClean="0"/>
          </a:p>
          <a:p>
            <a:pPr algn="ctr" rtl="1"/>
            <a:endParaRPr lang="ar-SY" sz="4000" b="1" dirty="0" smtClean="0"/>
          </a:p>
          <a:p>
            <a:pPr algn="ctr" rtl="1"/>
            <a:endParaRPr lang="ar-SY" sz="4000" b="1" dirty="0" smtClean="0"/>
          </a:p>
          <a:p>
            <a:pPr algn="ctr" rtl="1"/>
            <a:endParaRPr lang="en-GB" sz="4000" b="1" dirty="0"/>
          </a:p>
        </p:txBody>
      </p:sp>
    </p:spTree>
  </p:cSld>
  <p:clrMapOvr>
    <a:masterClrMapping/>
  </p:clrMapOvr>
  <p:transition spd="slow">
    <p:plus/>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2.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plus/>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3.jpg"/>
          <p:cNvPicPr>
            <a:picLocks noChangeAspect="1"/>
          </p:cNvPicPr>
          <p:nvPr/>
        </p:nvPicPr>
        <p:blipFill>
          <a:blip r:embed="rId2" cstate="print"/>
          <a:stretch>
            <a:fillRect/>
          </a:stretch>
        </p:blipFill>
        <p:spPr>
          <a:xfrm>
            <a:off x="0" y="-16155"/>
            <a:ext cx="5429256" cy="6874155"/>
          </a:xfrm>
          <a:prstGeom prst="rect">
            <a:avLst/>
          </a:prstGeom>
        </p:spPr>
      </p:pic>
      <p:sp>
        <p:nvSpPr>
          <p:cNvPr id="3" name="TextBox 2"/>
          <p:cNvSpPr txBox="1"/>
          <p:nvPr/>
        </p:nvSpPr>
        <p:spPr>
          <a:xfrm>
            <a:off x="5429256" y="0"/>
            <a:ext cx="3714744" cy="6858000"/>
          </a:xfrm>
          <a:prstGeom prst="rect">
            <a:avLst/>
          </a:prstGeom>
          <a:solidFill>
            <a:schemeClr val="accent6"/>
          </a:solidFill>
        </p:spPr>
        <p:txBody>
          <a:bodyPr wrap="square" rtlCol="0">
            <a:spAutoFit/>
          </a:bodyPr>
          <a:lstStyle/>
          <a:p>
            <a:pPr algn="r" rtl="1"/>
            <a:r>
              <a:rPr lang="ar-SY" sz="2400" b="1" dirty="0" smtClean="0">
                <a:solidFill>
                  <a:srgbClr val="002060"/>
                </a:solidFill>
              </a:rPr>
              <a:t>رسمت ايقونة الثالوث الاقدس نحو سنة 1411 طولها متر وواحد واربعون سنتيمترا , وعرضها متر واثنا عشر سنتمترا. وايقونة روبليف هذ وان تأثرت بالنهضة في عهد الاباطرة البليولوغيين (اي في القرنين الثالث عشر والرابع عشر,  الحقبة الذهبية في عالم الايقونات) فان هذه الايقونة تبقى تماما من صنيع روسي. يلجأ الرسامون في عهد الباليولوغيين الى ابراز المناظر والهندسة, الى جعل الالوان في زهوة العيد والحركات في انطلاقة واندفاع. ومن خصائصهم كذلك اظهار العينين صغيرتين والشعر مجعدا فيما الانف يكون مطولا والفم صغيرا تمشيا مع الفن البيزنطي ويبقى كل شيء متجانسا وبسيطا</a:t>
            </a:r>
            <a:endParaRPr lang="en-GB" sz="24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a:stretch>
            <a:fillRect/>
          </a:stretch>
        </p:blipFill>
        <p:spPr>
          <a:xfrm>
            <a:off x="0" y="-12114"/>
            <a:ext cx="5929322" cy="6870114"/>
          </a:xfrm>
          <a:prstGeom prst="rect">
            <a:avLst/>
          </a:prstGeom>
        </p:spPr>
      </p:pic>
      <p:sp>
        <p:nvSpPr>
          <p:cNvPr id="3" name="TextBox 2"/>
          <p:cNvSpPr txBox="1"/>
          <p:nvPr/>
        </p:nvSpPr>
        <p:spPr>
          <a:xfrm>
            <a:off x="5929322" y="0"/>
            <a:ext cx="3214678" cy="6924973"/>
          </a:xfrm>
          <a:prstGeom prst="rect">
            <a:avLst/>
          </a:prstGeom>
          <a:solidFill>
            <a:srgbClr val="FFC000"/>
          </a:solidFill>
        </p:spPr>
        <p:txBody>
          <a:bodyPr wrap="square" rtlCol="0">
            <a:spAutoFit/>
          </a:bodyPr>
          <a:lstStyle/>
          <a:p>
            <a:pPr algn="r" rtl="1"/>
            <a:r>
              <a:rPr lang="ar-SY" sz="2800" b="1" dirty="0" smtClean="0"/>
              <a:t>نستطيع ان نختصر هكذا دلائل الفن في هذه الايقونة </a:t>
            </a:r>
          </a:p>
          <a:p>
            <a:pPr algn="r" rtl="1">
              <a:buFont typeface="Arial" charset="0"/>
              <a:buChar char="•"/>
            </a:pPr>
            <a:r>
              <a:rPr lang="ar-SY" sz="2800" b="1" dirty="0" smtClean="0"/>
              <a:t>توازن كلاسيكي في التأليف</a:t>
            </a:r>
          </a:p>
          <a:p>
            <a:pPr algn="r" rtl="1">
              <a:buFont typeface="Arial" charset="0"/>
              <a:buChar char="•"/>
            </a:pPr>
            <a:r>
              <a:rPr lang="ar-SY" sz="2800" b="1" dirty="0" smtClean="0"/>
              <a:t>توافق تام بين الخطوط والالوان</a:t>
            </a:r>
          </a:p>
          <a:p>
            <a:pPr algn="r" rtl="1">
              <a:buFont typeface="Arial" charset="0"/>
              <a:buChar char="•"/>
            </a:pPr>
            <a:r>
              <a:rPr lang="ar-SY" sz="2800" b="1" dirty="0" smtClean="0"/>
              <a:t>تجانس في الالوان</a:t>
            </a:r>
          </a:p>
          <a:p>
            <a:pPr algn="r" rtl="1">
              <a:buFont typeface="Arial" charset="0"/>
              <a:buChar char="•"/>
            </a:pPr>
            <a:r>
              <a:rPr lang="ar-SY" sz="2800" b="1" dirty="0" smtClean="0"/>
              <a:t>صنيع غنائي لارومنسي.</a:t>
            </a:r>
          </a:p>
          <a:p>
            <a:pPr algn="r" rtl="1">
              <a:buFont typeface="Arial" charset="0"/>
              <a:buChar char="•"/>
            </a:pPr>
            <a:r>
              <a:rPr lang="ar-SY" sz="2800" b="1" dirty="0" smtClean="0"/>
              <a:t>نتاج ناعم دون ذوبان.</a:t>
            </a:r>
          </a:p>
          <a:p>
            <a:pPr algn="r" rtl="1">
              <a:buFont typeface="Arial" charset="0"/>
              <a:buChar char="•"/>
            </a:pPr>
            <a:r>
              <a:rPr lang="ar-SY" sz="2800" b="1" dirty="0" smtClean="0"/>
              <a:t>تحقيق أثيري ولكنه يزخر بالعاطفة الدينية.</a:t>
            </a:r>
          </a:p>
          <a:p>
            <a:pPr algn="r" rtl="1">
              <a:buFont typeface="Arial" charset="0"/>
              <a:buChar char="•"/>
            </a:pPr>
            <a:r>
              <a:rPr lang="ar-SY" sz="2800" b="1" dirty="0" smtClean="0"/>
              <a:t>وهنالك انطلاقة يد الرسام ورشاقتها في رسم لوحات جدارية, رسام الايقونات يعيش حياة صوفية</a:t>
            </a:r>
          </a:p>
          <a:p>
            <a:pPr algn="r" rtl="1">
              <a:buFont typeface="Arial" charset="0"/>
              <a:buChar char="•"/>
            </a:pPr>
            <a:endParaRPr lang="en-GB" sz="2400" b="1" dirty="0"/>
          </a:p>
        </p:txBody>
      </p:sp>
    </p:spTree>
  </p:cSld>
  <p:clrMapOvr>
    <a:masterClrMapping/>
  </p:clrMapOvr>
  <p:transition spd="slow">
    <p:split orient="ver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3.jpg"/>
          <p:cNvPicPr>
            <a:picLocks noChangeAspect="1"/>
          </p:cNvPicPr>
          <p:nvPr/>
        </p:nvPicPr>
        <p:blipFill>
          <a:blip r:embed="rId2" cstate="print"/>
          <a:stretch>
            <a:fillRect/>
          </a:stretch>
        </p:blipFill>
        <p:spPr>
          <a:xfrm>
            <a:off x="0" y="-16155"/>
            <a:ext cx="5072066" cy="6874155"/>
          </a:xfrm>
          <a:prstGeom prst="rect">
            <a:avLst/>
          </a:prstGeom>
        </p:spPr>
      </p:pic>
      <p:sp>
        <p:nvSpPr>
          <p:cNvPr id="4" name="TextBox 3"/>
          <p:cNvSpPr txBox="1"/>
          <p:nvPr/>
        </p:nvSpPr>
        <p:spPr>
          <a:xfrm>
            <a:off x="5000628" y="0"/>
            <a:ext cx="4143372" cy="6986528"/>
          </a:xfrm>
          <a:prstGeom prst="rect">
            <a:avLst/>
          </a:prstGeom>
          <a:solidFill>
            <a:schemeClr val="accent6"/>
          </a:solidFill>
        </p:spPr>
        <p:txBody>
          <a:bodyPr wrap="square" rtlCol="0">
            <a:spAutoFit/>
          </a:bodyPr>
          <a:lstStyle/>
          <a:p>
            <a:pPr algn="r" rtl="1"/>
            <a:r>
              <a:rPr lang="ar-SY" sz="2800" b="1" dirty="0" smtClean="0">
                <a:solidFill>
                  <a:srgbClr val="002060"/>
                </a:solidFill>
              </a:rPr>
              <a:t>وهنالك ايضا ما هو اهم من المعنى الفني الا وهو المعنى اللاهوتي الذي يحمله كل جزء دقيق في التأليف. ويحافظ روبليف على سنديانة ممرا التي تضحي شجرة الحياة. والخيمة تصبح الهيكل, ولا يعود الكون الا سلسلة جبال تتبع الحركة الدائرية في التأليف وتصير الطاولة المذبح والعجل الذبيح الكأس الأفخارستيا, وثمة النظرة القلوبة(كمنظر موطئ اقدام الملائكة) تبطل المسافة بين المشاهدين والرؤيا . وندعى الى الدخول في الحضرة الالهية في حين يجري السر في عالم يتجاوز المجال البشري.</a:t>
            </a:r>
            <a:endParaRPr lang="en-GB" sz="28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4.jpg"/>
          <p:cNvPicPr>
            <a:picLocks noChangeAspect="1"/>
          </p:cNvPicPr>
          <p:nvPr/>
        </p:nvPicPr>
        <p:blipFill>
          <a:blip r:embed="rId2" cstate="print"/>
          <a:stretch>
            <a:fillRect/>
          </a:stretch>
        </p:blipFill>
        <p:spPr>
          <a:xfrm>
            <a:off x="0" y="0"/>
            <a:ext cx="5572132" cy="6858000"/>
          </a:xfrm>
          <a:prstGeom prst="rect">
            <a:avLst/>
          </a:prstGeom>
        </p:spPr>
      </p:pic>
      <p:sp>
        <p:nvSpPr>
          <p:cNvPr id="3" name="TextBox 2"/>
          <p:cNvSpPr txBox="1"/>
          <p:nvPr/>
        </p:nvSpPr>
        <p:spPr>
          <a:xfrm>
            <a:off x="5572132" y="0"/>
            <a:ext cx="3571868" cy="6986528"/>
          </a:xfrm>
          <a:prstGeom prst="rect">
            <a:avLst/>
          </a:prstGeom>
          <a:solidFill>
            <a:schemeClr val="accent6">
              <a:lumMod val="75000"/>
            </a:schemeClr>
          </a:solidFill>
        </p:spPr>
        <p:txBody>
          <a:bodyPr wrap="square" rtlCol="0">
            <a:spAutoFit/>
          </a:bodyPr>
          <a:lstStyle/>
          <a:p>
            <a:pPr algn="r" rtl="1"/>
            <a:r>
              <a:rPr lang="ar-SY" sz="2800" b="1" dirty="0" smtClean="0"/>
              <a:t>كل ما في الايقونة يتبع حركة دائرية حركة تذهب من اليمين الى الشمال منطلقة من قدم اليمين (بالنسبة للمشاهد)  لتذوب في قدم ملاك الشمال انها تذكربحياة العلاقة المتبادلة التي توحد الاشخاص الثلاثة في الثالوث: الثالوث في الوحدة العدد ”واحد“ يعني العزلة والعدد ”اثنان“ هو العدد الذي يفرق ”وثلاثة“ هو العدد المتجاوز التفرقة. فالله يتخطى حدود العدد والواحد والمتعدد مجتمعان ومحوطان في الثالوث الذي هو اشتراك. </a:t>
            </a:r>
            <a:endParaRPr lang="en-GB" sz="2800" b="1" dirty="0"/>
          </a:p>
        </p:txBody>
      </p:sp>
    </p:spTree>
  </p:cSld>
  <p:clrMapOvr>
    <a:masterClrMapping/>
  </p:clrMapOvr>
  <p:transition spd="slow">
    <p:wheel spokes="8"/>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4.jpg"/>
          <p:cNvPicPr>
            <a:picLocks noChangeAspect="1"/>
          </p:cNvPicPr>
          <p:nvPr/>
        </p:nvPicPr>
        <p:blipFill>
          <a:blip r:embed="rId2" cstate="print"/>
          <a:stretch>
            <a:fillRect/>
          </a:stretch>
        </p:blipFill>
        <p:spPr>
          <a:xfrm>
            <a:off x="0" y="0"/>
            <a:ext cx="5786446" cy="6858000"/>
          </a:xfrm>
          <a:prstGeom prst="rect">
            <a:avLst/>
          </a:prstGeom>
        </p:spPr>
      </p:pic>
      <p:sp>
        <p:nvSpPr>
          <p:cNvPr id="4" name="Rectangle 3"/>
          <p:cNvSpPr/>
          <p:nvPr/>
        </p:nvSpPr>
        <p:spPr>
          <a:xfrm>
            <a:off x="5786446" y="0"/>
            <a:ext cx="3357554" cy="6986528"/>
          </a:xfrm>
          <a:prstGeom prst="rect">
            <a:avLst/>
          </a:prstGeom>
          <a:solidFill>
            <a:srgbClr val="FFC000"/>
          </a:solidFill>
        </p:spPr>
        <p:txBody>
          <a:bodyPr wrap="square">
            <a:spAutoFit/>
          </a:bodyPr>
          <a:lstStyle/>
          <a:p>
            <a:pPr algn="r" rtl="1"/>
            <a:r>
              <a:rPr lang="ar-SY" sz="2800" b="1" dirty="0" smtClean="0">
                <a:solidFill>
                  <a:schemeClr val="accent2">
                    <a:lumMod val="50000"/>
                  </a:schemeClr>
                </a:solidFill>
              </a:rPr>
              <a:t>الدائرة حيوية وتغتذي من لا تناظر مدروس باعتناء. والوسط مائل نحو الجهة اليسرى. وموطئ الاقدام منقولة نحو الجهة اليمنى ومحور الايقونة الوسطي يصبح قطرا مائلا بطريقة لا شعورية تتجه الحركة الدائرية ذاهبة من قدم هذا القطر نحو الجهة اليسرى.ثم تخفف السير في صورة ملاك الشمال الضخمة العمودية تتبع هذه الحركة الرؤوس والهالات والحركات وثياب الاشخاص الثلاثة</a:t>
            </a:r>
            <a:r>
              <a:rPr lang="ar-SY" sz="2800" b="1" dirty="0" smtClean="0"/>
              <a:t>.</a:t>
            </a:r>
            <a:endParaRPr lang="en-GB" sz="2800" b="1" dirty="0"/>
          </a:p>
        </p:txBody>
      </p:sp>
    </p:spTree>
  </p:cSld>
  <p:clrMapOvr>
    <a:masterClrMapping/>
  </p:clrMapOvr>
  <p:transition spd="slow">
    <p:wheel spokes="8"/>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5.jpg"/>
          <p:cNvPicPr>
            <a:picLocks noChangeAspect="1"/>
          </p:cNvPicPr>
          <p:nvPr/>
        </p:nvPicPr>
        <p:blipFill>
          <a:blip r:embed="rId2" cstate="print"/>
          <a:stretch>
            <a:fillRect/>
          </a:stretch>
        </p:blipFill>
        <p:spPr>
          <a:xfrm>
            <a:off x="0" y="0"/>
            <a:ext cx="5929322" cy="6857999"/>
          </a:xfrm>
          <a:prstGeom prst="rect">
            <a:avLst/>
          </a:prstGeom>
        </p:spPr>
      </p:pic>
      <p:sp>
        <p:nvSpPr>
          <p:cNvPr id="3" name="TextBox 2"/>
          <p:cNvSpPr txBox="1"/>
          <p:nvPr/>
        </p:nvSpPr>
        <p:spPr>
          <a:xfrm>
            <a:off x="5929322" y="0"/>
            <a:ext cx="3214678" cy="6986528"/>
          </a:xfrm>
          <a:prstGeom prst="rect">
            <a:avLst/>
          </a:prstGeom>
          <a:solidFill>
            <a:srgbClr val="FFC000"/>
          </a:solidFill>
        </p:spPr>
        <p:txBody>
          <a:bodyPr wrap="square" rtlCol="0">
            <a:spAutoFit/>
          </a:bodyPr>
          <a:lstStyle/>
          <a:p>
            <a:pPr algn="r" rtl="1"/>
            <a:r>
              <a:rPr lang="ar-SY" sz="3200" b="1" dirty="0" smtClean="0">
                <a:solidFill>
                  <a:srgbClr val="002060"/>
                </a:solidFill>
              </a:rPr>
              <a:t>ان عمودية الايقونة الى الشمال تكون جزءا من الايكونستاس . الملاك الى الشمال ينتصب باستقام شديدة . وهدب ثوبه يقع بمنتهى الاستقامة, ووجهه مطول أيضا بفضل الهندسة . في الزاوية العليا من الايقونة . وعصا الحج تنفصل بقوة . وهي حمراء على ذهب الجناحين</a:t>
            </a:r>
            <a:r>
              <a:rPr lang="ar-SY" dirty="0" smtClean="0">
                <a:solidFill>
                  <a:srgbClr val="002060"/>
                </a:solidFill>
              </a:rPr>
              <a:t>.</a:t>
            </a:r>
            <a:endParaRPr lang="en-GB" dirty="0">
              <a:solidFill>
                <a:srgbClr val="002060"/>
              </a:solidFill>
            </a:endParaRPr>
          </a:p>
        </p:txBody>
      </p:sp>
    </p:spTree>
  </p:cSld>
  <p:clrMapOvr>
    <a:masterClrMapping/>
  </p:clrMapOvr>
  <p:transition spd="slow">
    <p:whee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6.jpg"/>
          <p:cNvPicPr>
            <a:picLocks noChangeAspect="1"/>
          </p:cNvPicPr>
          <p:nvPr/>
        </p:nvPicPr>
        <p:blipFill>
          <a:blip r:embed="rId2" cstate="print"/>
          <a:stretch>
            <a:fillRect/>
          </a:stretch>
        </p:blipFill>
        <p:spPr>
          <a:xfrm>
            <a:off x="0" y="0"/>
            <a:ext cx="6643701" cy="6858000"/>
          </a:xfrm>
          <a:prstGeom prst="rect">
            <a:avLst/>
          </a:prstGeom>
        </p:spPr>
      </p:pic>
      <p:sp>
        <p:nvSpPr>
          <p:cNvPr id="3" name="TextBox 2"/>
          <p:cNvSpPr txBox="1"/>
          <p:nvPr/>
        </p:nvSpPr>
        <p:spPr>
          <a:xfrm>
            <a:off x="6643702" y="0"/>
            <a:ext cx="2500298" cy="6986528"/>
          </a:xfrm>
          <a:prstGeom prst="rect">
            <a:avLst/>
          </a:prstGeom>
          <a:solidFill>
            <a:srgbClr val="FFC000"/>
          </a:solidFill>
        </p:spPr>
        <p:txBody>
          <a:bodyPr wrap="square" rtlCol="0">
            <a:spAutoFit/>
          </a:bodyPr>
          <a:lstStyle/>
          <a:p>
            <a:pPr algn="r" rtl="1"/>
            <a:r>
              <a:rPr lang="ar-SY" sz="3200" b="1" dirty="0" smtClean="0">
                <a:solidFill>
                  <a:srgbClr val="002060"/>
                </a:solidFill>
              </a:rPr>
              <a:t>لنقابل بين ما ذكرناه والخطوط المنحنية . جهة اليمين . فنرى ان غاية روبليف هي الانتقال بتأليفه بطريقة لا شعورية ومتدرجة نحو العمود العمودي في ايكونستاس الشمال</a:t>
            </a:r>
          </a:p>
          <a:p>
            <a:pPr algn="r" rtl="1"/>
            <a:endParaRPr lang="ar-SY" sz="3200" b="1" dirty="0" smtClean="0">
              <a:solidFill>
                <a:srgbClr val="002060"/>
              </a:solidFill>
            </a:endParaRPr>
          </a:p>
          <a:p>
            <a:pPr algn="r" rtl="1"/>
            <a:endParaRPr lang="en-GB" sz="3200" b="1" dirty="0">
              <a:solidFill>
                <a:srgbClr val="002060"/>
              </a:solidFill>
            </a:endParaRPr>
          </a:p>
        </p:txBody>
      </p:sp>
    </p:spTree>
  </p:cSld>
  <p:clrMapOvr>
    <a:masterClrMapping/>
  </p:clrMapOvr>
  <p:transition spd="slow">
    <p:wheel spokes="3"/>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7.jpg"/>
          <p:cNvPicPr>
            <a:picLocks noChangeAspect="1"/>
          </p:cNvPicPr>
          <p:nvPr/>
        </p:nvPicPr>
        <p:blipFill>
          <a:blip r:embed="rId2" cstate="print"/>
          <a:stretch>
            <a:fillRect/>
          </a:stretch>
        </p:blipFill>
        <p:spPr>
          <a:xfrm>
            <a:off x="-1" y="0"/>
            <a:ext cx="5143505" cy="6858000"/>
          </a:xfrm>
          <a:prstGeom prst="rect">
            <a:avLst/>
          </a:prstGeom>
        </p:spPr>
      </p:pic>
      <p:sp>
        <p:nvSpPr>
          <p:cNvPr id="4" name="TextBox 3"/>
          <p:cNvSpPr txBox="1"/>
          <p:nvPr/>
        </p:nvSpPr>
        <p:spPr>
          <a:xfrm>
            <a:off x="5000628" y="0"/>
            <a:ext cx="4143372" cy="6858000"/>
          </a:xfrm>
          <a:prstGeom prst="rect">
            <a:avLst/>
          </a:prstGeom>
          <a:solidFill>
            <a:srgbClr val="FFC000"/>
          </a:solidFill>
        </p:spPr>
        <p:txBody>
          <a:bodyPr wrap="square" rtlCol="0">
            <a:spAutoFit/>
          </a:bodyPr>
          <a:lstStyle/>
          <a:p>
            <a:pPr algn="r" rtl="1"/>
            <a:r>
              <a:rPr lang="ar-SY" sz="2400" b="1" dirty="0" smtClean="0">
                <a:solidFill>
                  <a:srgbClr val="002060"/>
                </a:solidFill>
              </a:rPr>
              <a:t>رغم تميز الاشخاص الواحد عن اللآخر فان الواحد منهم لا يخضع لأي من الشخصين الآخرين قسمات الوجه متشابهة عند الثلاثة. ولكن الوقفات متميزة وألوان ثيابهم متغيرة الا أن لون الدر الأزرق موجود في الرسوم الثلاثة</a:t>
            </a:r>
            <a:r>
              <a:rPr lang="ar-SY" sz="1400" b="1" dirty="0" smtClean="0">
                <a:solidFill>
                  <a:srgbClr val="002060"/>
                </a:solidFill>
              </a:rPr>
              <a:t> (</a:t>
            </a:r>
            <a:r>
              <a:rPr lang="ar-SY" sz="2400" b="1" dirty="0" smtClean="0">
                <a:solidFill>
                  <a:srgbClr val="002060"/>
                </a:solidFill>
              </a:rPr>
              <a:t>    والدر الازرق هو حجر ناعم ذو زرقة سماوية وهو مكون من سيليكات الالمينيوم) . اشارة البركة عند هؤلاء الاشخاص متشابهة, غير أن الايدي مختلفة كل شيء مراجع ثلاث مرات : الهالات. وعصي الحج , وموطئ الاقدام والحركات كل شخص يميل الى الآخر وكأن هذا الاخر هو الغاية التييجد فيها امتلاءه وتمامه . فالاشخاص الثلاثة المتميزون في الله يملكون قوة واحدة وكل عمل الهي هو لا محالة صادر عن الآب والابن والروح القدس </a:t>
            </a:r>
            <a:endParaRPr lang="en-GB" sz="2400" b="1" dirty="0">
              <a:solidFill>
                <a:srgbClr val="002060"/>
              </a:solidFill>
            </a:endParaRPr>
          </a:p>
        </p:txBody>
      </p:sp>
    </p:spTree>
  </p:cSld>
  <p:clrMapOvr>
    <a:masterClrMapping/>
  </p:clrMapOvr>
  <p:transition spd="slow">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a:stretch>
            <a:fillRect/>
          </a:stretch>
        </p:blipFill>
        <p:spPr>
          <a:xfrm>
            <a:off x="0" y="-1"/>
            <a:ext cx="6786578" cy="6858001"/>
          </a:xfrm>
          <a:prstGeom prst="rect">
            <a:avLst/>
          </a:prstGeom>
        </p:spPr>
      </p:pic>
      <p:sp>
        <p:nvSpPr>
          <p:cNvPr id="3" name="TextBox 2"/>
          <p:cNvSpPr txBox="1"/>
          <p:nvPr/>
        </p:nvSpPr>
        <p:spPr>
          <a:xfrm>
            <a:off x="6786578" y="0"/>
            <a:ext cx="2357422" cy="6986528"/>
          </a:xfrm>
          <a:prstGeom prst="rect">
            <a:avLst/>
          </a:prstGeom>
          <a:solidFill>
            <a:srgbClr val="FFC000"/>
          </a:solidFill>
        </p:spPr>
        <p:txBody>
          <a:bodyPr wrap="square" rtlCol="0">
            <a:spAutoFit/>
          </a:bodyPr>
          <a:lstStyle/>
          <a:p>
            <a:pPr algn="r" rtl="1"/>
            <a:r>
              <a:rPr lang="ar-SY" sz="3200" b="1" dirty="0" smtClean="0"/>
              <a:t>وانتهى هذا العراك في آذار 843 تحت حكم الامبراطورة تيودورة بانتصارنهائي للأرثوذكسية انتصار يحتفل به الشرق المسيحي كل سنة في الاحد الاول من الصوم بتطواف الايقونات</a:t>
            </a:r>
            <a:endParaRPr lang="en-US" sz="3200" b="1" dirty="0" smtClean="0"/>
          </a:p>
          <a:p>
            <a:pPr algn="r" rtl="1"/>
            <a:endParaRPr lang="en-GB" sz="3200" b="1" dirty="0"/>
          </a:p>
        </p:txBody>
      </p:sp>
    </p:spTree>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a:stretch>
            <a:fillRect/>
          </a:stretch>
        </p:blipFill>
        <p:spPr>
          <a:xfrm>
            <a:off x="0" y="0"/>
            <a:ext cx="5786446" cy="6858000"/>
          </a:xfrm>
          <a:prstGeom prst="rect">
            <a:avLst/>
          </a:prstGeom>
        </p:spPr>
      </p:pic>
      <p:sp>
        <p:nvSpPr>
          <p:cNvPr id="3" name="TextBox 2"/>
          <p:cNvSpPr txBox="1"/>
          <p:nvPr/>
        </p:nvSpPr>
        <p:spPr>
          <a:xfrm>
            <a:off x="5786446" y="0"/>
            <a:ext cx="3357554" cy="6858000"/>
          </a:xfrm>
          <a:prstGeom prst="rect">
            <a:avLst/>
          </a:prstGeom>
          <a:solidFill>
            <a:srgbClr val="FFC000"/>
          </a:solidFill>
        </p:spPr>
        <p:txBody>
          <a:bodyPr wrap="square" rtlCol="0">
            <a:spAutoFit/>
          </a:bodyPr>
          <a:lstStyle/>
          <a:p>
            <a:pPr algn="r" rtl="1"/>
            <a:r>
              <a:rPr lang="ar-SY" sz="2400" b="1" dirty="0" smtClean="0">
                <a:solidFill>
                  <a:srgbClr val="002060"/>
                </a:solidFill>
              </a:rPr>
              <a:t>هل كان في عزم روبليف ان يميز حسيا الاشخاص الثلاثة المتميزين؟ ان كان كذلك فكيف نتعرف عليهم ؟ الشروح مختلفة باختلاف ما يعتمد عليه المفسرون: فمنهم من يعتمد على الوقفات وآخرون على الالوان وآخرون على الحجج الايقونوغرافية او اللاهوتية . تسترعي انتباهنا هنا حجة الالوان مسلمين بأن تأمل الايقونة يعود الى تأويل آخر.أي الى تحقق من هوية الاشخاص مختلف لون ثياب ملاك الشمال يرمز الى الطبع الممتنع الوصف في الآب . فيما القميص الاخضر الذي يرتديه ملاك اليمين ينبئ بفتوة الروح القدس الدائمة  </a:t>
            </a:r>
            <a:endParaRPr lang="en-GB" sz="2400" b="1" dirty="0">
              <a:solidFill>
                <a:srgbClr val="002060"/>
              </a:solidFill>
            </a:endParaRPr>
          </a:p>
        </p:txBody>
      </p:sp>
    </p:spTree>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8.jpg"/>
          <p:cNvPicPr>
            <a:picLocks noChangeAspect="1"/>
          </p:cNvPicPr>
          <p:nvPr/>
        </p:nvPicPr>
        <p:blipFill>
          <a:blip r:embed="rId2" cstate="print"/>
          <a:stretch>
            <a:fillRect/>
          </a:stretch>
        </p:blipFill>
        <p:spPr>
          <a:xfrm>
            <a:off x="0" y="0"/>
            <a:ext cx="5429256" cy="6858000"/>
          </a:xfrm>
          <a:prstGeom prst="rect">
            <a:avLst/>
          </a:prstGeom>
        </p:spPr>
      </p:pic>
      <p:sp>
        <p:nvSpPr>
          <p:cNvPr id="3" name="TextBox 2"/>
          <p:cNvSpPr txBox="1"/>
          <p:nvPr/>
        </p:nvSpPr>
        <p:spPr>
          <a:xfrm>
            <a:off x="5429256" y="1"/>
            <a:ext cx="3714744" cy="6986528"/>
          </a:xfrm>
          <a:prstGeom prst="rect">
            <a:avLst/>
          </a:prstGeom>
          <a:solidFill>
            <a:schemeClr val="accent6"/>
          </a:solidFill>
        </p:spPr>
        <p:txBody>
          <a:bodyPr wrap="square" rtlCol="0">
            <a:spAutoFit/>
          </a:bodyPr>
          <a:lstStyle/>
          <a:p>
            <a:pPr algn="r" rtl="1"/>
            <a:endParaRPr lang="ar-SY" sz="2800" b="1" dirty="0" smtClean="0"/>
          </a:p>
          <a:p>
            <a:pPr algn="r" rtl="1"/>
            <a:r>
              <a:rPr lang="ar-SY" sz="2800" b="1" dirty="0" smtClean="0"/>
              <a:t>في الوسط المسيح , لابسا قميصا أحمر ومعطفا ازرق. فلون القميص الارجواني كان يرمز في الفن البيزنطي المعاصر الى الطبيعة الالهية , ولون المعطف الازرق كان يعني الطبيعة البشرية في الابن المتجسد. تريد الايقونة ان تعبر لاهوتيا عن كل ما يقود الى الخلاص. لا فقط عن الحياة الثالوثية في حد ذاتها. تريد التعبير عن هذه الحقيقة: كيف يظهر لنا الله نفسه. وكيف ندخل في اسرار الله. </a:t>
            </a:r>
          </a:p>
          <a:p>
            <a:pPr algn="r" rtl="1"/>
            <a:endParaRPr lang="en-GB" sz="2800" b="1" dirty="0"/>
          </a:p>
        </p:txBody>
      </p:sp>
    </p:spTree>
  </p:cSld>
  <p:clrMapOvr>
    <a:masterClrMapping/>
  </p:clrMapOvr>
  <p:transition spd="slow">
    <p:circl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9.jpg"/>
          <p:cNvPicPr>
            <a:picLocks noChangeAspect="1"/>
          </p:cNvPicPr>
          <p:nvPr/>
        </p:nvPicPr>
        <p:blipFill>
          <a:blip r:embed="rId2" cstate="print"/>
          <a:stretch>
            <a:fillRect/>
          </a:stretch>
        </p:blipFill>
        <p:spPr>
          <a:xfrm>
            <a:off x="0" y="-24"/>
            <a:ext cx="4429124" cy="6858024"/>
          </a:xfrm>
          <a:prstGeom prst="rect">
            <a:avLst/>
          </a:prstGeom>
        </p:spPr>
      </p:pic>
      <p:sp>
        <p:nvSpPr>
          <p:cNvPr id="3" name="TextBox 2"/>
          <p:cNvSpPr txBox="1"/>
          <p:nvPr/>
        </p:nvSpPr>
        <p:spPr>
          <a:xfrm>
            <a:off x="4429124" y="0"/>
            <a:ext cx="4714876" cy="6986528"/>
          </a:xfrm>
          <a:prstGeom prst="rect">
            <a:avLst/>
          </a:prstGeom>
          <a:solidFill>
            <a:srgbClr val="FFC000"/>
          </a:solidFill>
        </p:spPr>
        <p:txBody>
          <a:bodyPr wrap="square" rtlCol="0">
            <a:spAutoFit/>
          </a:bodyPr>
          <a:lstStyle/>
          <a:p>
            <a:pPr algn="r" rtl="1"/>
            <a:r>
              <a:rPr lang="ar-SY" sz="2800" b="1" dirty="0" smtClean="0"/>
              <a:t>لنتبع الحركة الدائرية منطلقين من اليمين : يدخلنا الروح القدس في الحياة الالهية نحو الآب , بواسطة المسيح. لقد كتب القديس ايروناوس:“ الغاية النهائية هي اللقاء مع الآب... ولكن لا احد يذهب نحو الآب الا بالابن ولا أحد يعرف الابن الا في ذاته ويعطينا اياه ”.</a:t>
            </a:r>
          </a:p>
          <a:p>
            <a:pPr algn="r" rtl="1"/>
            <a:r>
              <a:rPr lang="ar-SY" sz="2800" b="1" dirty="0" smtClean="0"/>
              <a:t>اما رصانة الأوجه والصفحة التي صارت كأسا افخارستيا . فكلاهما يقوداننا نحو الذبيحة . موت المسيح وان الفتحة المثلثة في المذبح هي رمز طبيعتنا البشرية الموجهة الى الحياة الالهية. وقد كتب القديس اغناطيوس الانطاكي ”لا يتيهن أحد ان لم يكن أحد داخل المذبح فانه يحرم نفسه من خبز الله“</a:t>
            </a:r>
            <a:endParaRPr lang="en-GB" sz="2800" b="1" dirty="0"/>
          </a:p>
        </p:txBody>
      </p:sp>
    </p:spTree>
  </p:cSld>
  <p:clrMapOvr>
    <a:masterClrMapping/>
  </p:clrMapOvr>
  <p:transition spd="slow">
    <p:plus/>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9.jpg"/>
          <p:cNvPicPr>
            <a:picLocks noChangeAspect="1"/>
          </p:cNvPicPr>
          <p:nvPr/>
        </p:nvPicPr>
        <p:blipFill>
          <a:blip r:embed="rId2" cstate="print"/>
          <a:stretch>
            <a:fillRect/>
          </a:stretch>
        </p:blipFill>
        <p:spPr>
          <a:xfrm>
            <a:off x="0" y="-24"/>
            <a:ext cx="7500958" cy="6858024"/>
          </a:xfrm>
          <a:prstGeom prst="rect">
            <a:avLst/>
          </a:prstGeom>
        </p:spPr>
      </p:pic>
      <p:sp>
        <p:nvSpPr>
          <p:cNvPr id="4" name="TextBox 3"/>
          <p:cNvSpPr txBox="1"/>
          <p:nvPr/>
        </p:nvSpPr>
        <p:spPr>
          <a:xfrm>
            <a:off x="7500958" y="0"/>
            <a:ext cx="1643042" cy="6858000"/>
          </a:xfrm>
          <a:prstGeom prst="rect">
            <a:avLst/>
          </a:prstGeom>
          <a:solidFill>
            <a:schemeClr val="accent6"/>
          </a:solidFill>
        </p:spPr>
        <p:txBody>
          <a:bodyPr wrap="square" rtlCol="0">
            <a:spAutoFit/>
          </a:bodyPr>
          <a:lstStyle/>
          <a:p>
            <a:pPr algn="ctr" rtl="1"/>
            <a:endParaRPr lang="ar-SY" sz="3600" b="1" dirty="0" smtClean="0"/>
          </a:p>
          <a:p>
            <a:pPr algn="ctr" rtl="1"/>
            <a:r>
              <a:rPr lang="ar-SY" sz="3600" b="1" dirty="0" smtClean="0"/>
              <a:t>من الايقونة ينبثق دعاء قوي: ”كونوا واحدا كما أنا والآب واحدا“</a:t>
            </a:r>
          </a:p>
          <a:p>
            <a:pPr algn="ctr" rtl="1"/>
            <a:endParaRPr lang="ar-SY" sz="3600" b="1" dirty="0" smtClean="0"/>
          </a:p>
          <a:p>
            <a:pPr algn="ctr" rtl="1"/>
            <a:endParaRPr lang="en-GB" sz="3600" b="1" dirty="0"/>
          </a:p>
        </p:txBody>
      </p:sp>
    </p:spTree>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p:cNvSpPr/>
          <p:nvPr/>
        </p:nvSpPr>
        <p:spPr>
          <a:xfrm>
            <a:off x="1214414" y="785794"/>
            <a:ext cx="6786610" cy="5072098"/>
          </a:xfrm>
          <a:prstGeom prst="fram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 name="TextBox 2"/>
          <p:cNvSpPr txBox="1"/>
          <p:nvPr/>
        </p:nvSpPr>
        <p:spPr>
          <a:xfrm>
            <a:off x="2357422" y="2071678"/>
            <a:ext cx="4786346" cy="2431435"/>
          </a:xfrm>
          <a:prstGeom prst="rect">
            <a:avLst/>
          </a:prstGeom>
          <a:noFill/>
        </p:spPr>
        <p:txBody>
          <a:bodyPr wrap="square" rtlCol="0">
            <a:spAutoFit/>
          </a:bodyPr>
          <a:lstStyle/>
          <a:p>
            <a:pPr algn="ctr"/>
            <a:r>
              <a:rPr lang="ar-SY" sz="8000" b="1" dirty="0" smtClean="0">
                <a:solidFill>
                  <a:schemeClr val="accent6">
                    <a:lumMod val="50000"/>
                  </a:schemeClr>
                </a:solidFill>
              </a:rPr>
              <a:t>الأيقونة </a:t>
            </a:r>
            <a:r>
              <a:rPr lang="ar-SY" sz="7200" b="1" dirty="0" smtClean="0">
                <a:solidFill>
                  <a:schemeClr val="accent6">
                    <a:lumMod val="50000"/>
                  </a:schemeClr>
                </a:solidFill>
              </a:rPr>
              <a:t>وأسرار المسيح</a:t>
            </a:r>
            <a:endParaRPr lang="en-GB" sz="7200" b="1" dirty="0">
              <a:solidFill>
                <a:schemeClr val="accent6">
                  <a:lumMod val="50000"/>
                </a:schemeClr>
              </a:solidFill>
            </a:endParaRPr>
          </a:p>
        </p:txBody>
      </p:sp>
    </p:spTree>
  </p:cSld>
  <p:clrMapOvr>
    <a:masterClrMapping/>
  </p:clrMapOvr>
  <p:transition spd="slow">
    <p:zo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0.jpg"/>
          <p:cNvPicPr>
            <a:picLocks noChangeAspect="1"/>
          </p:cNvPicPr>
          <p:nvPr/>
        </p:nvPicPr>
        <p:blipFill>
          <a:blip r:embed="rId2" cstate="print"/>
          <a:stretch>
            <a:fillRect/>
          </a:stretch>
        </p:blipFill>
        <p:spPr>
          <a:xfrm>
            <a:off x="0" y="0"/>
            <a:ext cx="5357818" cy="6857999"/>
          </a:xfrm>
          <a:prstGeom prst="rect">
            <a:avLst/>
          </a:prstGeom>
        </p:spPr>
      </p:pic>
      <p:sp>
        <p:nvSpPr>
          <p:cNvPr id="4" name="Rectangle 3"/>
          <p:cNvSpPr/>
          <p:nvPr/>
        </p:nvSpPr>
        <p:spPr>
          <a:xfrm>
            <a:off x="0" y="2828836"/>
            <a:ext cx="5715008" cy="1815882"/>
          </a:xfrm>
          <a:prstGeom prst="rect">
            <a:avLst/>
          </a:prstGeom>
        </p:spPr>
        <p:txBody>
          <a:bodyPr wrap="square">
            <a:spAutoFit/>
          </a:bodyPr>
          <a:lstStyle/>
          <a:p>
            <a:pPr algn="ctr" rtl="1"/>
            <a:r>
              <a:rPr lang="ar-SY" sz="2800" b="1" dirty="0" smtClean="0">
                <a:solidFill>
                  <a:schemeClr val="bg1"/>
                </a:solidFill>
              </a:rPr>
              <a:t>البندوكراتور أي الضابط الكل </a:t>
            </a:r>
          </a:p>
          <a:p>
            <a:pPr algn="ctr" rtl="1"/>
            <a:r>
              <a:rPr lang="ar-SY" sz="2800" b="1" dirty="0" smtClean="0">
                <a:solidFill>
                  <a:schemeClr val="bg1"/>
                </a:solidFill>
              </a:rPr>
              <a:t>من الموزاييك </a:t>
            </a:r>
          </a:p>
          <a:p>
            <a:pPr algn="ctr" rtl="1"/>
            <a:r>
              <a:rPr lang="ar-SY" sz="2800" b="1" dirty="0" smtClean="0">
                <a:solidFill>
                  <a:schemeClr val="bg1"/>
                </a:solidFill>
              </a:rPr>
              <a:t>صقلية القرن الثاني عشر</a:t>
            </a:r>
          </a:p>
          <a:p>
            <a:pPr algn="ctr" rtl="1"/>
            <a:endParaRPr lang="ar-SY" sz="2800" dirty="0" smtClean="0">
              <a:solidFill>
                <a:schemeClr val="bg1"/>
              </a:solidFill>
            </a:endParaRPr>
          </a:p>
        </p:txBody>
      </p:sp>
      <p:sp>
        <p:nvSpPr>
          <p:cNvPr id="5" name="TextBox 4"/>
          <p:cNvSpPr txBox="1"/>
          <p:nvPr/>
        </p:nvSpPr>
        <p:spPr>
          <a:xfrm>
            <a:off x="5357818" y="0"/>
            <a:ext cx="3786182" cy="6858000"/>
          </a:xfrm>
          <a:prstGeom prst="rect">
            <a:avLst/>
          </a:prstGeom>
          <a:solidFill>
            <a:srgbClr val="FFC000"/>
          </a:solidFill>
        </p:spPr>
        <p:txBody>
          <a:bodyPr wrap="square" rtlCol="0">
            <a:spAutoFit/>
          </a:bodyPr>
          <a:lstStyle/>
          <a:p>
            <a:pPr algn="r" rtl="1"/>
            <a:r>
              <a:rPr lang="ar-SY" sz="2400" b="1" dirty="0" smtClean="0">
                <a:solidFill>
                  <a:srgbClr val="002060"/>
                </a:solidFill>
              </a:rPr>
              <a:t>ان الايقونة الاكثر شيوعا من بين الايقونات الممثلة الرب وحده . هي ايقونة البندوكراتور“ أي الضابط الكل“ الذي ينتظم كل شيئ من حوله. فهذه الايقونة تسيطرمرسومة في القبة على بناء الكنيسة كله وعلى كل الليتورجيات المختصة بالمؤمنين والكنيسة ترى في هذا اللقب ”بندوكراتور“ مرجعا واضحا متصلا بالخلق الذي هو عمل الآب وهذا اللقب كذلك يخلع على يسوع المسيح المسيح البندوكراتور الضابط الكل القائم من بين الاموات الذي يضبط الحياة في يده وكلمته أبدية ومحيية. </a:t>
            </a:r>
          </a:p>
          <a:p>
            <a:pPr algn="r" rtl="1"/>
            <a:r>
              <a:rPr lang="ar-SY" sz="2400" b="1" dirty="0" smtClean="0">
                <a:solidFill>
                  <a:srgbClr val="002060"/>
                </a:solidFill>
              </a:rPr>
              <a:t>يحوي هذا الوحي قياسين لا يفترقان: المخلص هو ”الآخر بكليته“ وهو ايضا ”القريب جدا“ الذي يشبه وجهه وجهنا وهو بكر الخلائق</a:t>
            </a:r>
            <a:endParaRPr lang="en-GB" sz="2400" b="1" dirty="0">
              <a:solidFill>
                <a:srgbClr val="00206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1.jpg"/>
          <p:cNvPicPr>
            <a:picLocks noChangeAspect="1"/>
          </p:cNvPicPr>
          <p:nvPr/>
        </p:nvPicPr>
        <p:blipFill>
          <a:blip r:embed="rId2" cstate="print"/>
          <a:stretch>
            <a:fillRect/>
          </a:stretch>
        </p:blipFill>
        <p:spPr>
          <a:xfrm>
            <a:off x="0" y="0"/>
            <a:ext cx="6858016" cy="6857999"/>
          </a:xfrm>
          <a:prstGeom prst="rect">
            <a:avLst/>
          </a:prstGeom>
        </p:spPr>
      </p:pic>
      <p:sp>
        <p:nvSpPr>
          <p:cNvPr id="4" name="Rectangle 3"/>
          <p:cNvSpPr/>
          <p:nvPr/>
        </p:nvSpPr>
        <p:spPr>
          <a:xfrm>
            <a:off x="2286000" y="2551837"/>
            <a:ext cx="3929074" cy="2554545"/>
          </a:xfrm>
          <a:prstGeom prst="rect">
            <a:avLst/>
          </a:prstGeom>
        </p:spPr>
        <p:txBody>
          <a:bodyPr wrap="square">
            <a:spAutoFit/>
          </a:bodyPr>
          <a:lstStyle/>
          <a:p>
            <a:pPr algn="ctr" rtl="1"/>
            <a:r>
              <a:rPr lang="ar-SY" sz="3200" b="1" dirty="0" smtClean="0">
                <a:solidFill>
                  <a:srgbClr val="FFFF00"/>
                </a:solidFill>
              </a:rPr>
              <a:t>الباندوكراتور</a:t>
            </a:r>
          </a:p>
          <a:p>
            <a:pPr algn="ctr" rtl="1"/>
            <a:endParaRPr lang="ar-SY" sz="3200" b="1" dirty="0" smtClean="0">
              <a:solidFill>
                <a:srgbClr val="FFFF00"/>
              </a:solidFill>
            </a:endParaRPr>
          </a:p>
          <a:p>
            <a:pPr algn="ctr" rtl="1"/>
            <a:r>
              <a:rPr lang="ar-SY" sz="3200" b="1" dirty="0" smtClean="0">
                <a:solidFill>
                  <a:srgbClr val="FFFF00"/>
                </a:solidFill>
              </a:rPr>
              <a:t>  روسيا – نوفغورود</a:t>
            </a:r>
          </a:p>
          <a:p>
            <a:pPr algn="ctr" rtl="1"/>
            <a:r>
              <a:rPr lang="ar-SY" sz="3200" b="1" dirty="0" smtClean="0">
                <a:solidFill>
                  <a:srgbClr val="FFFF00"/>
                </a:solidFill>
              </a:rPr>
              <a:t>القرن الخامس عشر</a:t>
            </a:r>
          </a:p>
          <a:p>
            <a:pPr algn="ctr" rtl="1"/>
            <a:endParaRPr lang="en-GB" sz="3200" b="1" dirty="0">
              <a:solidFill>
                <a:srgbClr val="FFFF00"/>
              </a:solidFill>
            </a:endParaRPr>
          </a:p>
        </p:txBody>
      </p:sp>
      <p:sp>
        <p:nvSpPr>
          <p:cNvPr id="5" name="TextBox 4"/>
          <p:cNvSpPr txBox="1"/>
          <p:nvPr/>
        </p:nvSpPr>
        <p:spPr>
          <a:xfrm>
            <a:off x="6858016" y="0"/>
            <a:ext cx="2285984" cy="6986528"/>
          </a:xfrm>
          <a:prstGeom prst="rect">
            <a:avLst/>
          </a:prstGeom>
          <a:solidFill>
            <a:schemeClr val="accent2">
              <a:lumMod val="75000"/>
            </a:schemeClr>
          </a:solidFill>
        </p:spPr>
        <p:txBody>
          <a:bodyPr wrap="square" rtlCol="0">
            <a:spAutoFit/>
          </a:bodyPr>
          <a:lstStyle/>
          <a:p>
            <a:pPr algn="r" rtl="1"/>
            <a:r>
              <a:rPr lang="ar-SY" sz="3200" b="1" dirty="0" smtClean="0">
                <a:solidFill>
                  <a:srgbClr val="FFFF00"/>
                </a:solidFill>
              </a:rPr>
              <a:t>يمسك السيد بيده كتابا فتحه هو بنفسه ويقدمه الينا ويسع يعلن نفسه للعالم يظهر أباه وهو يقودنا اليه وهذا هو قلب الانجيل . وايقونات اسرار المسيح هي قراءة لهذه ”البشرى“ التي هي الانجيل.</a:t>
            </a:r>
            <a:endParaRPr lang="en-GB" sz="32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2.jpg"/>
          <p:cNvPicPr>
            <a:picLocks noChangeAspect="1"/>
          </p:cNvPicPr>
          <p:nvPr/>
        </p:nvPicPr>
        <p:blipFill>
          <a:blip r:embed="rId3" cstate="print"/>
          <a:stretch>
            <a:fillRect/>
          </a:stretch>
        </p:blipFill>
        <p:spPr>
          <a:xfrm>
            <a:off x="0" y="0"/>
            <a:ext cx="6429388" cy="6858000"/>
          </a:xfrm>
          <a:prstGeom prst="rect">
            <a:avLst/>
          </a:prstGeom>
        </p:spPr>
      </p:pic>
      <p:sp>
        <p:nvSpPr>
          <p:cNvPr id="3" name="TextBox 2"/>
          <p:cNvSpPr txBox="1"/>
          <p:nvPr/>
        </p:nvSpPr>
        <p:spPr>
          <a:xfrm>
            <a:off x="6429388" y="0"/>
            <a:ext cx="2714612" cy="6858000"/>
          </a:xfrm>
          <a:prstGeom prst="rect">
            <a:avLst/>
          </a:prstGeom>
          <a:solidFill>
            <a:schemeClr val="accent2">
              <a:lumMod val="75000"/>
            </a:schemeClr>
          </a:solidFill>
        </p:spPr>
        <p:txBody>
          <a:bodyPr wrap="square" rtlCol="0">
            <a:spAutoFit/>
          </a:bodyPr>
          <a:lstStyle/>
          <a:p>
            <a:pPr algn="r" rtl="1"/>
            <a:r>
              <a:rPr lang="ar-SY" sz="2400" b="1" dirty="0" smtClean="0">
                <a:solidFill>
                  <a:schemeClr val="bg1"/>
                </a:solidFill>
              </a:rPr>
              <a:t>هناك ايقونة البشارة... خلفية هذه الايقونة هي رسم أولي لبيوت المدينة المقدسة التي كان على كل اليهود أن يصعدوا اليها بفرح ,في بعض حقب السنة او الحياة. ولكن العهد القديم سيخلي المكان من الآن فصاعدا , للعهد الجديد كما تتغنى بذلك الليتورجية:</a:t>
            </a:r>
          </a:p>
          <a:p>
            <a:pPr algn="ctr" rtl="1"/>
            <a:r>
              <a:rPr lang="ar-SY" sz="2400" b="1" dirty="0" smtClean="0">
                <a:solidFill>
                  <a:schemeClr val="bg1"/>
                </a:solidFill>
              </a:rPr>
              <a:t>“اليوم بدء خلاصنا وظهور السر الابدي“ العذراء جالسة في رواق الهيكل وتبرز كرامة ”ام الله“ التي ستحصل عليها العذراء بلون ثوبها الارجواني.</a:t>
            </a:r>
            <a:endParaRPr lang="en-GB" sz="24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3.jpg"/>
          <p:cNvPicPr>
            <a:picLocks noChangeAspect="1"/>
          </p:cNvPicPr>
          <p:nvPr/>
        </p:nvPicPr>
        <p:blipFill>
          <a:blip r:embed="rId2" cstate="print"/>
          <a:stretch>
            <a:fillRect/>
          </a:stretch>
        </p:blipFill>
        <p:spPr>
          <a:xfrm>
            <a:off x="0" y="0"/>
            <a:ext cx="6500826" cy="6858000"/>
          </a:xfrm>
          <a:prstGeom prst="rect">
            <a:avLst/>
          </a:prstGeom>
        </p:spPr>
      </p:pic>
      <p:sp>
        <p:nvSpPr>
          <p:cNvPr id="4" name="Rectangle 3"/>
          <p:cNvSpPr/>
          <p:nvPr/>
        </p:nvSpPr>
        <p:spPr>
          <a:xfrm>
            <a:off x="0" y="1714488"/>
            <a:ext cx="6858000" cy="954107"/>
          </a:xfrm>
          <a:prstGeom prst="rect">
            <a:avLst/>
          </a:prstGeom>
        </p:spPr>
        <p:txBody>
          <a:bodyPr wrap="square">
            <a:spAutoFit/>
          </a:bodyPr>
          <a:lstStyle/>
          <a:p>
            <a:pPr algn="ctr" rtl="1"/>
            <a:r>
              <a:rPr lang="ar-SY" sz="2800" b="1" dirty="0" smtClean="0">
                <a:solidFill>
                  <a:schemeClr val="bg1"/>
                </a:solidFill>
              </a:rPr>
              <a:t>البشارة اليونان</a:t>
            </a:r>
          </a:p>
          <a:p>
            <a:pPr algn="ctr" rtl="1"/>
            <a:r>
              <a:rPr lang="ar-SY" sz="2800" b="1" dirty="0" smtClean="0">
                <a:solidFill>
                  <a:schemeClr val="bg1"/>
                </a:solidFill>
              </a:rPr>
              <a:t>القرن الخامس عشر</a:t>
            </a:r>
          </a:p>
        </p:txBody>
      </p:sp>
      <p:sp>
        <p:nvSpPr>
          <p:cNvPr id="5" name="TextBox 4"/>
          <p:cNvSpPr txBox="1"/>
          <p:nvPr/>
        </p:nvSpPr>
        <p:spPr>
          <a:xfrm>
            <a:off x="6500826" y="0"/>
            <a:ext cx="2643174" cy="6986528"/>
          </a:xfrm>
          <a:prstGeom prst="rect">
            <a:avLst/>
          </a:prstGeom>
          <a:solidFill>
            <a:srgbClr val="FFC000"/>
          </a:solidFill>
        </p:spPr>
        <p:txBody>
          <a:bodyPr wrap="square" rtlCol="0">
            <a:spAutoFit/>
          </a:bodyPr>
          <a:lstStyle/>
          <a:p>
            <a:pPr algn="r" rtl="1"/>
            <a:r>
              <a:rPr lang="ar-SY" sz="2800" b="1" dirty="0" smtClean="0"/>
              <a:t>تنتصب العذراء احيانا امام قدم شجرة الحياة التي تخترقها وهي حواء الجديدة ام الحياة ينبئها الملاك ببشرى الخلاص بيد قوية وذراع منبسطة“ لقد خدعت حواء بكلام ملاك فأعرضت عن الله واما مريم فقد سمعت بفضل كلام الملاك البشرى الحسنة فحملت الله في احشائها مطيعة كلامه (القديس ايروناوس)</a:t>
            </a:r>
            <a:endParaRPr lang="en-GB" sz="28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4.jpg"/>
          <p:cNvPicPr>
            <a:picLocks noChangeAspect="1"/>
          </p:cNvPicPr>
          <p:nvPr/>
        </p:nvPicPr>
        <p:blipFill>
          <a:blip r:embed="rId2" cstate="print"/>
          <a:stretch>
            <a:fillRect/>
          </a:stretch>
        </p:blipFill>
        <p:spPr>
          <a:xfrm>
            <a:off x="0" y="0"/>
            <a:ext cx="4714876" cy="6858000"/>
          </a:xfrm>
          <a:prstGeom prst="rect">
            <a:avLst/>
          </a:prstGeom>
        </p:spPr>
      </p:pic>
      <p:sp>
        <p:nvSpPr>
          <p:cNvPr id="4" name="Rectangle 3"/>
          <p:cNvSpPr/>
          <p:nvPr/>
        </p:nvSpPr>
        <p:spPr>
          <a:xfrm>
            <a:off x="785786" y="2413338"/>
            <a:ext cx="3929090" cy="1754326"/>
          </a:xfrm>
          <a:prstGeom prst="rect">
            <a:avLst/>
          </a:prstGeom>
        </p:spPr>
        <p:txBody>
          <a:bodyPr wrap="square">
            <a:spAutoFit/>
          </a:bodyPr>
          <a:lstStyle/>
          <a:p>
            <a:pPr algn="ctr" rtl="1"/>
            <a:r>
              <a:rPr lang="ar-SY" sz="2400" b="1" dirty="0" smtClean="0">
                <a:solidFill>
                  <a:srgbClr val="FFFF00"/>
                </a:solidFill>
              </a:rPr>
              <a:t>الميلاد</a:t>
            </a:r>
          </a:p>
          <a:p>
            <a:pPr algn="ctr" rtl="1"/>
            <a:r>
              <a:rPr lang="ar-SY" sz="2400" b="1" dirty="0" smtClean="0">
                <a:solidFill>
                  <a:srgbClr val="FFFF00"/>
                </a:solidFill>
              </a:rPr>
              <a:t>روسيا</a:t>
            </a:r>
          </a:p>
          <a:p>
            <a:pPr algn="ctr" rtl="1"/>
            <a:r>
              <a:rPr lang="ar-SY" sz="2400" b="1" dirty="0" smtClean="0">
                <a:solidFill>
                  <a:srgbClr val="FFFF00"/>
                </a:solidFill>
              </a:rPr>
              <a:t>القرن الخامس عشر</a:t>
            </a:r>
          </a:p>
          <a:p>
            <a:pPr algn="ctr" rtl="1"/>
            <a:endParaRPr lang="ar-SY" b="1" dirty="0" smtClean="0">
              <a:solidFill>
                <a:srgbClr val="FFFF00"/>
              </a:solidFill>
            </a:endParaRPr>
          </a:p>
          <a:p>
            <a:pPr algn="ctr" rtl="1"/>
            <a:endParaRPr lang="ar-SY" b="1" dirty="0" smtClean="0">
              <a:solidFill>
                <a:srgbClr val="FFFF00"/>
              </a:solidFill>
            </a:endParaRPr>
          </a:p>
        </p:txBody>
      </p:sp>
      <p:sp>
        <p:nvSpPr>
          <p:cNvPr id="5" name="TextBox 4"/>
          <p:cNvSpPr txBox="1"/>
          <p:nvPr/>
        </p:nvSpPr>
        <p:spPr>
          <a:xfrm>
            <a:off x="4714876" y="0"/>
            <a:ext cx="4429124" cy="6858000"/>
          </a:xfrm>
          <a:prstGeom prst="rect">
            <a:avLst/>
          </a:prstGeom>
          <a:solidFill>
            <a:srgbClr val="C00000"/>
          </a:solidFill>
        </p:spPr>
        <p:txBody>
          <a:bodyPr wrap="square" rtlCol="0">
            <a:spAutoFit/>
          </a:bodyPr>
          <a:lstStyle/>
          <a:p>
            <a:pPr algn="r" rtl="1"/>
            <a:r>
              <a:rPr lang="ar-SY" sz="2400" b="1" dirty="0" smtClean="0">
                <a:solidFill>
                  <a:schemeClr val="bg1"/>
                </a:solidFill>
              </a:rPr>
              <a:t>وهناك ايقونة الميلاد لروبليف في الوسط يسوع ومريم لابسة الارجوان الالهي وهي ” الثاوتوكوس“ أي أم الله. ومن فوق الملائكة لابسين الارجوان الالهي والى الشمال ملائكة الليتورجية السماوية والى اليمين ملاك التجسد: هاءنذا أنبئكم بالبشرى الحسنة“ وفي الوسط والى الشمال ,نرى المجوس والى اليمين الراعي الذي تقبل منذ قليل رسالة الملاك وهو الآن ينفخ بالبوق . ومن اسفل والى الشمال , تمثل الايقونة حسب التقليد القديس يوسف يجربه الشيطان في ما يتعلق بحبل مريم الطاهرة. واذا بنظر مريم يلتقي يوسف الغائص في الشك والى اليمين نساء يغسلن الطفل الالهي .  يرينا الطفل الذي تغسل النساء طبيعته البشرية والحاجة التي يشعر بها كل انسان الى ان يكون مساعدا, مغذى , محبوبا .</a:t>
            </a:r>
            <a:endParaRPr lang="en-GB" sz="24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5.jpg"/>
          <p:cNvPicPr>
            <a:picLocks noChangeAspect="1"/>
          </p:cNvPicPr>
          <p:nvPr/>
        </p:nvPicPr>
        <p:blipFill>
          <a:blip r:embed="rId2"/>
          <a:stretch>
            <a:fillRect/>
          </a:stretch>
        </p:blipFill>
        <p:spPr>
          <a:xfrm>
            <a:off x="0" y="0"/>
            <a:ext cx="5786446" cy="6858000"/>
          </a:xfrm>
          <a:prstGeom prst="rect">
            <a:avLst/>
          </a:prstGeom>
        </p:spPr>
      </p:pic>
      <p:sp>
        <p:nvSpPr>
          <p:cNvPr id="3" name="TextBox 2"/>
          <p:cNvSpPr txBox="1"/>
          <p:nvPr/>
        </p:nvSpPr>
        <p:spPr>
          <a:xfrm>
            <a:off x="5786446" y="0"/>
            <a:ext cx="3357554" cy="6858000"/>
          </a:xfrm>
          <a:prstGeom prst="rect">
            <a:avLst/>
          </a:prstGeom>
          <a:solidFill>
            <a:schemeClr val="accent6">
              <a:lumMod val="75000"/>
            </a:schemeClr>
          </a:solidFill>
        </p:spPr>
        <p:txBody>
          <a:bodyPr wrap="square" rtlCol="0">
            <a:spAutoFit/>
          </a:bodyPr>
          <a:lstStyle/>
          <a:p>
            <a:pPr algn="r" rtl="1"/>
            <a:r>
              <a:rPr lang="ar-SY" sz="3600" b="1" dirty="0" smtClean="0"/>
              <a:t>ولقد أعلن المجمع المسكوني السابع النيقاوي 787 وجوب تكريم الصور وأعلن المجمع الثامن869 ما يلي:“ نفرض تكريم أيقونة سيدنا يسوع المسيح المقدسة ومنحها الاكرام نفسه الذي به نجل الاناجيل المقدسة“</a:t>
            </a:r>
          </a:p>
        </p:txBody>
      </p:sp>
      <p:sp>
        <p:nvSpPr>
          <p:cNvPr id="4" name="Rectangle 3"/>
          <p:cNvSpPr/>
          <p:nvPr/>
        </p:nvSpPr>
        <p:spPr>
          <a:xfrm>
            <a:off x="0" y="6000768"/>
            <a:ext cx="5715008" cy="1908215"/>
          </a:xfrm>
          <a:prstGeom prst="rect">
            <a:avLst/>
          </a:prstGeom>
        </p:spPr>
        <p:txBody>
          <a:bodyPr wrap="square">
            <a:spAutoFit/>
          </a:bodyPr>
          <a:lstStyle/>
          <a:p>
            <a:pPr algn="ctr" rtl="1"/>
            <a:endParaRPr lang="ar-SY" b="1" dirty="0" smtClean="0"/>
          </a:p>
          <a:p>
            <a:pPr algn="ctr" rtl="1"/>
            <a:r>
              <a:rPr lang="ar-SY" sz="2800" b="1" dirty="0" smtClean="0"/>
              <a:t>المسيح ايقونة روسية القرن السابع عشر</a:t>
            </a:r>
          </a:p>
          <a:p>
            <a:pPr algn="r" rtl="1"/>
            <a:endParaRPr lang="ar-SY" b="1" dirty="0" smtClean="0"/>
          </a:p>
          <a:p>
            <a:pPr algn="r" rtl="1"/>
            <a:endParaRPr lang="ar-SY" b="1" dirty="0" smtClean="0"/>
          </a:p>
          <a:p>
            <a:pPr algn="r" rtl="1"/>
            <a:endParaRPr lang="ar-SY" b="1" dirty="0" smtClean="0"/>
          </a:p>
          <a:p>
            <a:pPr algn="r" rtl="1"/>
            <a:endParaRPr lang="en-GB" b="1" dirty="0"/>
          </a:p>
        </p:txBody>
      </p:sp>
    </p:spTree>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65.jpg"/>
          <p:cNvPicPr>
            <a:picLocks noChangeAspect="1"/>
          </p:cNvPicPr>
          <p:nvPr/>
        </p:nvPicPr>
        <p:blipFill>
          <a:blip r:embed="rId2" cstate="print"/>
          <a:stretch>
            <a:fillRect/>
          </a:stretch>
        </p:blipFill>
        <p:spPr>
          <a:xfrm>
            <a:off x="0" y="0"/>
            <a:ext cx="5929322" cy="6858000"/>
          </a:xfrm>
          <a:prstGeom prst="rect">
            <a:avLst/>
          </a:prstGeom>
        </p:spPr>
      </p:pic>
      <p:sp>
        <p:nvSpPr>
          <p:cNvPr id="4" name="TextBox 3"/>
          <p:cNvSpPr txBox="1"/>
          <p:nvPr/>
        </p:nvSpPr>
        <p:spPr>
          <a:xfrm>
            <a:off x="5929322" y="0"/>
            <a:ext cx="3214678" cy="6858000"/>
          </a:xfrm>
          <a:prstGeom prst="rect">
            <a:avLst/>
          </a:prstGeom>
          <a:solidFill>
            <a:schemeClr val="accent6">
              <a:lumMod val="75000"/>
            </a:schemeClr>
          </a:solidFill>
        </p:spPr>
        <p:txBody>
          <a:bodyPr wrap="square" rtlCol="0">
            <a:spAutoFit/>
          </a:bodyPr>
          <a:lstStyle/>
          <a:p>
            <a:pPr algn="r" rtl="1"/>
            <a:r>
              <a:rPr lang="ar-SY" sz="2400" b="1" dirty="0" smtClean="0"/>
              <a:t>ففي الوسط يبدو لنا الكائن الصغير المضجع في المغارة ابن الله الذي لا يحتاج الى اي مساعدة من الخليقة ليحقق عمله الخلاصي فالايقونة تكشف لنا على طريقتها ما تعلمه الكنيسة في ما يخص طبيعتي يسوع المسيح</a:t>
            </a:r>
          </a:p>
          <a:p>
            <a:pPr algn="r" rtl="1"/>
            <a:r>
              <a:rPr lang="ar-SY" sz="2400" b="1" dirty="0" smtClean="0"/>
              <a:t>وها ان الليتورجيا تتغنى بالطفل المضجع في المغارة المظلمة: </a:t>
            </a:r>
          </a:p>
          <a:p>
            <a:pPr algn="ctr" rtl="1"/>
            <a:r>
              <a:rPr lang="ar-SY" sz="2400" b="1" dirty="0" smtClean="0"/>
              <a:t>” لقد نزلت الى الارض لتخلص آدم واذا لم تجده أيها المعلم ذهبت تطلبه في الجحيم“</a:t>
            </a:r>
          </a:p>
          <a:p>
            <a:pPr algn="ctr" rtl="1"/>
            <a:r>
              <a:rPr lang="ar-SY" sz="2400" b="1" dirty="0" smtClean="0"/>
              <a:t>أجل , الجحيم والظلمات هي المأساة الجهنمية في تاريخ الانسان من الوسط الاعلى تهبط ثلاث حزمات ضوئية ” ”فالنور يسطع في الظلمات“</a:t>
            </a:r>
            <a:endParaRPr lang="en-GB" sz="2400" b="1" dirty="0"/>
          </a:p>
        </p:txBody>
      </p:sp>
    </p:spTree>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6.jpg"/>
          <p:cNvPicPr>
            <a:picLocks noChangeAspect="1"/>
          </p:cNvPicPr>
          <p:nvPr/>
        </p:nvPicPr>
        <p:blipFill>
          <a:blip r:embed="rId2" cstate="print"/>
          <a:stretch>
            <a:fillRect/>
          </a:stretch>
        </p:blipFill>
        <p:spPr>
          <a:xfrm>
            <a:off x="0" y="0"/>
            <a:ext cx="6858016" cy="6858000"/>
          </a:xfrm>
          <a:prstGeom prst="rect">
            <a:avLst/>
          </a:prstGeom>
        </p:spPr>
      </p:pic>
      <p:sp>
        <p:nvSpPr>
          <p:cNvPr id="3" name="TextBox 2"/>
          <p:cNvSpPr txBox="1"/>
          <p:nvPr/>
        </p:nvSpPr>
        <p:spPr>
          <a:xfrm>
            <a:off x="6858016" y="0"/>
            <a:ext cx="2285984" cy="6863417"/>
          </a:xfrm>
          <a:prstGeom prst="rect">
            <a:avLst/>
          </a:prstGeom>
          <a:solidFill>
            <a:schemeClr val="accent6">
              <a:lumMod val="50000"/>
            </a:schemeClr>
          </a:solidFill>
        </p:spPr>
        <p:txBody>
          <a:bodyPr wrap="square" rtlCol="0">
            <a:spAutoFit/>
          </a:bodyPr>
          <a:lstStyle/>
          <a:p>
            <a:pPr algn="ctr" rtl="1"/>
            <a:endParaRPr lang="ar-SY" sz="4000" b="1" dirty="0" smtClean="0">
              <a:solidFill>
                <a:srgbClr val="FFFF00"/>
              </a:solidFill>
            </a:endParaRPr>
          </a:p>
          <a:p>
            <a:pPr algn="ctr" rtl="1"/>
            <a:endParaRPr lang="ar-SY" sz="4000" b="1" dirty="0" smtClean="0">
              <a:solidFill>
                <a:srgbClr val="FFFF00"/>
              </a:solidFill>
            </a:endParaRPr>
          </a:p>
          <a:p>
            <a:pPr algn="ctr" rtl="1"/>
            <a:r>
              <a:rPr lang="ar-SY" sz="4000" b="1" dirty="0" smtClean="0">
                <a:solidFill>
                  <a:srgbClr val="FFFF00"/>
                </a:solidFill>
              </a:rPr>
              <a:t>الميلاد</a:t>
            </a:r>
          </a:p>
          <a:p>
            <a:pPr algn="ctr" rtl="1"/>
            <a:endParaRPr lang="ar-SY" sz="4000" b="1" dirty="0" smtClean="0">
              <a:solidFill>
                <a:srgbClr val="FFFF00"/>
              </a:solidFill>
            </a:endParaRPr>
          </a:p>
          <a:p>
            <a:pPr algn="ctr" rtl="1"/>
            <a:r>
              <a:rPr lang="ar-SY" sz="4000" b="1" dirty="0" smtClean="0">
                <a:solidFill>
                  <a:srgbClr val="FFFF00"/>
                </a:solidFill>
              </a:rPr>
              <a:t>روسيا </a:t>
            </a:r>
          </a:p>
          <a:p>
            <a:pPr algn="ctr" rtl="1"/>
            <a:r>
              <a:rPr lang="ar-SY" sz="4000" b="1" dirty="0" smtClean="0">
                <a:solidFill>
                  <a:srgbClr val="FFFF00"/>
                </a:solidFill>
              </a:rPr>
              <a:t>(نوفغورود)</a:t>
            </a:r>
          </a:p>
          <a:p>
            <a:pPr algn="ctr" rtl="1"/>
            <a:endParaRPr lang="ar-SY" sz="4000" b="1" dirty="0" smtClean="0">
              <a:solidFill>
                <a:srgbClr val="FFFF00"/>
              </a:solidFill>
            </a:endParaRPr>
          </a:p>
          <a:p>
            <a:pPr algn="ctr"/>
            <a:r>
              <a:rPr lang="ar-SY" sz="4000" b="1" dirty="0" smtClean="0">
                <a:solidFill>
                  <a:srgbClr val="FFFF00"/>
                </a:solidFill>
              </a:rPr>
              <a:t>القرن السادس </a:t>
            </a:r>
          </a:p>
          <a:p>
            <a:pPr algn="ctr" rtl="1"/>
            <a:r>
              <a:rPr lang="ar-SY" sz="4000" b="1" dirty="0" smtClean="0">
                <a:solidFill>
                  <a:srgbClr val="FFFF00"/>
                </a:solidFill>
              </a:rPr>
              <a:t>عشر</a:t>
            </a:r>
          </a:p>
          <a:p>
            <a:pPr algn="ctr" rtl="1"/>
            <a:endParaRPr lang="en-GB" sz="4000" b="1" dirty="0">
              <a:solidFill>
                <a:srgbClr val="FFFF00"/>
              </a:solidFill>
            </a:endParaRPr>
          </a:p>
        </p:txBody>
      </p:sp>
    </p:spTree>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7.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wip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8.jpg"/>
          <p:cNvPicPr>
            <a:picLocks noChangeAspect="1"/>
          </p:cNvPicPr>
          <p:nvPr/>
        </p:nvPicPr>
        <p:blipFill>
          <a:blip r:embed="rId2" cstate="print"/>
          <a:stretch>
            <a:fillRect/>
          </a:stretch>
        </p:blipFill>
        <p:spPr>
          <a:xfrm>
            <a:off x="0" y="0"/>
            <a:ext cx="7143768" cy="6858000"/>
          </a:xfrm>
          <a:prstGeom prst="rect">
            <a:avLst/>
          </a:prstGeom>
        </p:spPr>
      </p:pic>
      <p:sp>
        <p:nvSpPr>
          <p:cNvPr id="3" name="TextBox 2"/>
          <p:cNvSpPr txBox="1"/>
          <p:nvPr/>
        </p:nvSpPr>
        <p:spPr>
          <a:xfrm>
            <a:off x="7143768" y="0"/>
            <a:ext cx="2000232" cy="6863417"/>
          </a:xfrm>
          <a:prstGeom prst="rect">
            <a:avLst/>
          </a:prstGeom>
          <a:solidFill>
            <a:schemeClr val="accent6">
              <a:lumMod val="75000"/>
            </a:schemeClr>
          </a:solidFill>
        </p:spPr>
        <p:txBody>
          <a:bodyPr wrap="square" rtlCol="0">
            <a:spAutoFit/>
          </a:bodyPr>
          <a:lstStyle/>
          <a:p>
            <a:pPr algn="ctr" rtl="1"/>
            <a:endParaRPr lang="ar-SY" sz="4000" b="1" dirty="0" smtClean="0">
              <a:solidFill>
                <a:schemeClr val="bg1"/>
              </a:solidFill>
            </a:endParaRPr>
          </a:p>
          <a:p>
            <a:pPr algn="ctr" rtl="1"/>
            <a:endParaRPr lang="ar-SY" sz="4000" b="1" dirty="0" smtClean="0">
              <a:solidFill>
                <a:schemeClr val="bg1"/>
              </a:solidFill>
            </a:endParaRPr>
          </a:p>
          <a:p>
            <a:pPr algn="ctr" rtl="1"/>
            <a:r>
              <a:rPr lang="ar-SY" sz="4000" b="1" dirty="0" smtClean="0"/>
              <a:t>الميلاد</a:t>
            </a:r>
          </a:p>
          <a:p>
            <a:pPr algn="ctr" rtl="1"/>
            <a:endParaRPr lang="ar-SY" sz="4000" b="1" dirty="0" smtClean="0"/>
          </a:p>
          <a:p>
            <a:pPr algn="ctr" rtl="1"/>
            <a:r>
              <a:rPr lang="ar-SY" sz="4000" b="1" dirty="0" smtClean="0"/>
              <a:t>روسيا</a:t>
            </a:r>
          </a:p>
          <a:p>
            <a:pPr algn="ctr" rtl="1"/>
            <a:endParaRPr lang="ar-SY" sz="4000" b="1" dirty="0" smtClean="0"/>
          </a:p>
          <a:p>
            <a:pPr algn="ctr" rtl="1"/>
            <a:r>
              <a:rPr lang="ar-SY" sz="4000" b="1" dirty="0" smtClean="0"/>
              <a:t>القرن الرابع والخامس عشر</a:t>
            </a:r>
          </a:p>
          <a:p>
            <a:pPr algn="ctr" rtl="1"/>
            <a:endParaRPr lang="en-GB" sz="40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9.jpg"/>
          <p:cNvPicPr>
            <a:picLocks noChangeAspect="1"/>
          </p:cNvPicPr>
          <p:nvPr/>
        </p:nvPicPr>
        <p:blipFill>
          <a:blip r:embed="rId2" cstate="print"/>
          <a:stretch>
            <a:fillRect/>
          </a:stretch>
        </p:blipFill>
        <p:spPr>
          <a:xfrm>
            <a:off x="0" y="0"/>
            <a:ext cx="7215206" cy="6858000"/>
          </a:xfrm>
          <a:prstGeom prst="rect">
            <a:avLst/>
          </a:prstGeom>
        </p:spPr>
      </p:pic>
      <p:sp>
        <p:nvSpPr>
          <p:cNvPr id="3" name="TextBox 2"/>
          <p:cNvSpPr txBox="1"/>
          <p:nvPr/>
        </p:nvSpPr>
        <p:spPr>
          <a:xfrm>
            <a:off x="7215206" y="0"/>
            <a:ext cx="1928794" cy="6858000"/>
          </a:xfrm>
          <a:prstGeom prst="rect">
            <a:avLst/>
          </a:prstGeom>
          <a:solidFill>
            <a:srgbClr val="C00000"/>
          </a:solidFill>
        </p:spPr>
        <p:txBody>
          <a:bodyPr wrap="square" rtlCol="0">
            <a:spAutoFit/>
          </a:bodyPr>
          <a:lstStyle/>
          <a:p>
            <a:pPr algn="ctr" rtl="1"/>
            <a:endParaRPr lang="ar-SY" sz="3600" b="1" dirty="0" smtClean="0">
              <a:solidFill>
                <a:srgbClr val="FFFF00"/>
              </a:solidFill>
            </a:endParaRPr>
          </a:p>
          <a:p>
            <a:pPr algn="ctr" rtl="1"/>
            <a:endParaRPr lang="ar-SY" sz="3600" b="1" dirty="0" smtClean="0">
              <a:solidFill>
                <a:srgbClr val="FFFF00"/>
              </a:solidFill>
            </a:endParaRPr>
          </a:p>
          <a:p>
            <a:pPr algn="ctr" rtl="1"/>
            <a:r>
              <a:rPr lang="ar-SY" sz="3600" b="1" dirty="0" smtClean="0">
                <a:solidFill>
                  <a:srgbClr val="FFFF00"/>
                </a:solidFill>
              </a:rPr>
              <a:t>الميلاد</a:t>
            </a:r>
          </a:p>
          <a:p>
            <a:pPr algn="ctr" rtl="1"/>
            <a:endParaRPr lang="ar-SY" sz="3600" b="1" dirty="0" smtClean="0">
              <a:solidFill>
                <a:srgbClr val="FFFF00"/>
              </a:solidFill>
            </a:endParaRPr>
          </a:p>
          <a:p>
            <a:pPr algn="ctr" rtl="1"/>
            <a:r>
              <a:rPr lang="ar-SY" sz="3600" b="1" dirty="0" smtClean="0">
                <a:solidFill>
                  <a:srgbClr val="FFFF00"/>
                </a:solidFill>
              </a:rPr>
              <a:t>روسيا</a:t>
            </a:r>
          </a:p>
          <a:p>
            <a:pPr algn="ctr" rtl="1"/>
            <a:r>
              <a:rPr lang="ar-SY" sz="3600" b="1" dirty="0" smtClean="0">
                <a:solidFill>
                  <a:srgbClr val="FFFF00"/>
                </a:solidFill>
              </a:rPr>
              <a:t>(نوفغورود)</a:t>
            </a:r>
          </a:p>
          <a:p>
            <a:pPr algn="ctr" rtl="1"/>
            <a:endParaRPr lang="ar-SY" sz="3600" b="1" dirty="0" smtClean="0">
              <a:solidFill>
                <a:srgbClr val="FFFF00"/>
              </a:solidFill>
            </a:endParaRPr>
          </a:p>
          <a:p>
            <a:pPr algn="ctr" rtl="1"/>
            <a:endParaRPr lang="ar-SY" sz="3600" b="1" dirty="0" smtClean="0">
              <a:solidFill>
                <a:srgbClr val="FFFF00"/>
              </a:solidFill>
            </a:endParaRPr>
          </a:p>
          <a:p>
            <a:pPr algn="ctr" rtl="1"/>
            <a:r>
              <a:rPr lang="ar-SY" sz="3600" b="1" dirty="0" smtClean="0">
                <a:solidFill>
                  <a:srgbClr val="FFFF00"/>
                </a:solidFill>
              </a:rPr>
              <a:t>القرن الخامس عشر</a:t>
            </a:r>
          </a:p>
          <a:p>
            <a:pPr algn="ctr" rtl="1"/>
            <a:endParaRPr lang="en-GB" sz="3600" b="1" dirty="0">
              <a:solidFill>
                <a:srgbClr val="FFFF00"/>
              </a:solidFill>
            </a:endParaRPr>
          </a:p>
        </p:txBody>
      </p:sp>
    </p:spTree>
  </p:cSld>
  <p:clrMapOvr>
    <a:masterClrMapping/>
  </p:clrMapOvr>
  <p:transition spd="slow">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70.jpg"/>
          <p:cNvPicPr>
            <a:picLocks noChangeAspect="1"/>
          </p:cNvPicPr>
          <p:nvPr/>
        </p:nvPicPr>
        <p:blipFill>
          <a:blip r:embed="rId2" cstate="print"/>
          <a:stretch>
            <a:fillRect/>
          </a:stretch>
        </p:blipFill>
        <p:spPr>
          <a:xfrm>
            <a:off x="0" y="0"/>
            <a:ext cx="6929454" cy="6858000"/>
          </a:xfrm>
          <a:prstGeom prst="rect">
            <a:avLst/>
          </a:prstGeom>
        </p:spPr>
      </p:pic>
      <p:sp>
        <p:nvSpPr>
          <p:cNvPr id="3" name="TextBox 2"/>
          <p:cNvSpPr txBox="1"/>
          <p:nvPr/>
        </p:nvSpPr>
        <p:spPr>
          <a:xfrm>
            <a:off x="6929454" y="1"/>
            <a:ext cx="2214546" cy="6863417"/>
          </a:xfrm>
          <a:prstGeom prst="rect">
            <a:avLst/>
          </a:prstGeom>
          <a:solidFill>
            <a:schemeClr val="accent6">
              <a:lumMod val="60000"/>
              <a:lumOff val="40000"/>
            </a:schemeClr>
          </a:solidFill>
        </p:spPr>
        <p:txBody>
          <a:bodyPr wrap="square" rtlCol="0">
            <a:spAutoFit/>
          </a:bodyPr>
          <a:lstStyle/>
          <a:p>
            <a:pPr algn="ctr" rtl="1"/>
            <a:endParaRPr lang="ar-SY" sz="4000" b="1" dirty="0" smtClean="0"/>
          </a:p>
          <a:p>
            <a:pPr algn="ctr" rtl="1"/>
            <a:r>
              <a:rPr lang="ar-SY" sz="4000" b="1" dirty="0" smtClean="0"/>
              <a:t>الميلاد</a:t>
            </a:r>
          </a:p>
          <a:p>
            <a:pPr algn="ctr" rtl="1"/>
            <a:r>
              <a:rPr lang="ar-SY" sz="4000" b="1" dirty="0" smtClean="0"/>
              <a:t> </a:t>
            </a:r>
          </a:p>
          <a:p>
            <a:pPr algn="ctr" rtl="1"/>
            <a:r>
              <a:rPr lang="ar-SY" sz="4000" b="1" dirty="0" smtClean="0"/>
              <a:t>اليونان</a:t>
            </a:r>
          </a:p>
          <a:p>
            <a:pPr algn="ctr" rtl="1"/>
            <a:endParaRPr lang="ar-SY" sz="4000" b="1" dirty="0" smtClean="0"/>
          </a:p>
          <a:p>
            <a:pPr algn="ctr" rtl="1"/>
            <a:r>
              <a:rPr lang="ar-SY" sz="4000" b="1" dirty="0" smtClean="0"/>
              <a:t>أواخر القرن السادس</a:t>
            </a:r>
          </a:p>
          <a:p>
            <a:pPr algn="ctr" rtl="1"/>
            <a:r>
              <a:rPr lang="ar-SY" sz="3200" b="1" dirty="0" smtClean="0"/>
              <a:t>( وقد بدا التأثر بالبندقية)</a:t>
            </a:r>
          </a:p>
          <a:p>
            <a:pPr algn="ctr" rtl="1"/>
            <a:endParaRPr lang="ar-SY" sz="3200" b="1" dirty="0" smtClean="0"/>
          </a:p>
          <a:p>
            <a:pPr algn="ctr" rtl="1"/>
            <a:endParaRPr lang="ar-SY" sz="3200" b="1" dirty="0" smtClean="0"/>
          </a:p>
          <a:p>
            <a:pPr algn="ctr" rtl="1"/>
            <a:endParaRPr lang="en-GB" sz="3200" b="1" dirty="0"/>
          </a:p>
        </p:txBody>
      </p:sp>
    </p:spTree>
  </p:cSld>
  <p:clrMapOvr>
    <a:masterClrMapping/>
  </p:clrMapOvr>
  <p:transition spd="slow">
    <p:wip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70.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72.jpg"/>
          <p:cNvPicPr>
            <a:picLocks noChangeAspect="1"/>
          </p:cNvPicPr>
          <p:nvPr/>
        </p:nvPicPr>
        <p:blipFill>
          <a:blip r:embed="rId2" cstate="print"/>
          <a:stretch>
            <a:fillRect/>
          </a:stretch>
        </p:blipFill>
        <p:spPr>
          <a:xfrm>
            <a:off x="0" y="0"/>
            <a:ext cx="6215074" cy="6858000"/>
          </a:xfrm>
          <a:prstGeom prst="rect">
            <a:avLst/>
          </a:prstGeom>
        </p:spPr>
      </p:pic>
      <p:sp>
        <p:nvSpPr>
          <p:cNvPr id="5" name="Rectangle 4"/>
          <p:cNvSpPr/>
          <p:nvPr/>
        </p:nvSpPr>
        <p:spPr>
          <a:xfrm>
            <a:off x="785786" y="2551837"/>
            <a:ext cx="3714776" cy="2062103"/>
          </a:xfrm>
          <a:prstGeom prst="rect">
            <a:avLst/>
          </a:prstGeom>
        </p:spPr>
        <p:txBody>
          <a:bodyPr wrap="square">
            <a:spAutoFit/>
          </a:bodyPr>
          <a:lstStyle/>
          <a:p>
            <a:pPr algn="ctr" rtl="1"/>
            <a:r>
              <a:rPr lang="ar-SY" sz="3200" b="1" dirty="0" smtClean="0">
                <a:solidFill>
                  <a:srgbClr val="FFFF00"/>
                </a:solidFill>
              </a:rPr>
              <a:t>القبر الفارغ</a:t>
            </a:r>
          </a:p>
          <a:p>
            <a:pPr algn="ctr" rtl="1"/>
            <a:r>
              <a:rPr lang="ar-SY" sz="3200" b="1" dirty="0" smtClean="0">
                <a:solidFill>
                  <a:srgbClr val="FFFF00"/>
                </a:solidFill>
              </a:rPr>
              <a:t>روسيا</a:t>
            </a:r>
          </a:p>
          <a:p>
            <a:pPr algn="ctr" rtl="1"/>
            <a:r>
              <a:rPr lang="ar-SY" sz="3200" b="1" dirty="0" smtClean="0">
                <a:solidFill>
                  <a:srgbClr val="FFFF00"/>
                </a:solidFill>
              </a:rPr>
              <a:t>زاغورسك  سنة  1452</a:t>
            </a:r>
          </a:p>
          <a:p>
            <a:pPr algn="ctr" rtl="1"/>
            <a:endParaRPr lang="en-GB" sz="3200" b="1" dirty="0">
              <a:solidFill>
                <a:srgbClr val="FFFF00"/>
              </a:solidFill>
            </a:endParaRPr>
          </a:p>
        </p:txBody>
      </p:sp>
      <p:sp>
        <p:nvSpPr>
          <p:cNvPr id="6" name="TextBox 5"/>
          <p:cNvSpPr txBox="1"/>
          <p:nvPr/>
        </p:nvSpPr>
        <p:spPr>
          <a:xfrm>
            <a:off x="6215074" y="0"/>
            <a:ext cx="2928926" cy="6986528"/>
          </a:xfrm>
          <a:prstGeom prst="rect">
            <a:avLst/>
          </a:prstGeom>
          <a:solidFill>
            <a:schemeClr val="accent6"/>
          </a:solidFill>
        </p:spPr>
        <p:txBody>
          <a:bodyPr wrap="square" rtlCol="0">
            <a:spAutoFit/>
          </a:bodyPr>
          <a:lstStyle/>
          <a:p>
            <a:pPr algn="r" rtl="1"/>
            <a:r>
              <a:rPr lang="ar-SY" sz="2800" b="1" dirty="0" smtClean="0">
                <a:solidFill>
                  <a:srgbClr val="002060"/>
                </a:solidFill>
              </a:rPr>
              <a:t>الاقماط التي لف يها الطفل يسوع هي شبيهة بالاكفان التي تركت في القبر الخاوي بعد القيامة. فالفداء هو ”كل“ ابتدأ بالتجسد . وفي النهاية هذا ما بقي الاكفان . والفراغ. والعدم. وأَضحت ” الحياة“ في مكان آخر فقال الملاك للنسوة حاملات الطيب المنحنيات على هذا القبر:“ لم تطلبن الحي بين الاموات؟ ليس هو هنا . فقد قام!“.</a:t>
            </a:r>
            <a:endParaRPr lang="en-GB" sz="2800" b="1" dirty="0">
              <a:solidFill>
                <a:srgbClr val="00206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73.jpg"/>
          <p:cNvPicPr>
            <a:picLocks noChangeAspect="1"/>
          </p:cNvPicPr>
          <p:nvPr/>
        </p:nvPicPr>
        <p:blipFill>
          <a:blip r:embed="rId2" cstate="print"/>
          <a:stretch>
            <a:fillRect/>
          </a:stretch>
        </p:blipFill>
        <p:spPr>
          <a:xfrm>
            <a:off x="0" y="0"/>
            <a:ext cx="6643702" cy="6858000"/>
          </a:xfrm>
          <a:prstGeom prst="rect">
            <a:avLst/>
          </a:prstGeom>
        </p:spPr>
      </p:pic>
      <p:sp>
        <p:nvSpPr>
          <p:cNvPr id="4" name="Rectangle 3"/>
          <p:cNvSpPr/>
          <p:nvPr/>
        </p:nvSpPr>
        <p:spPr>
          <a:xfrm>
            <a:off x="1285852" y="2690336"/>
            <a:ext cx="3071834" cy="2246769"/>
          </a:xfrm>
          <a:prstGeom prst="rect">
            <a:avLst/>
          </a:prstGeom>
        </p:spPr>
        <p:txBody>
          <a:bodyPr wrap="square">
            <a:spAutoFit/>
          </a:bodyPr>
          <a:lstStyle/>
          <a:p>
            <a:pPr algn="ctr" rtl="1"/>
            <a:r>
              <a:rPr lang="ar-SY" sz="2800" b="1" dirty="0" smtClean="0">
                <a:solidFill>
                  <a:schemeClr val="bg1"/>
                </a:solidFill>
              </a:rPr>
              <a:t>النزول الى الجحيم</a:t>
            </a:r>
          </a:p>
          <a:p>
            <a:pPr algn="ctr" rtl="1"/>
            <a:r>
              <a:rPr lang="ar-SY" sz="2800" b="1" dirty="0" smtClean="0">
                <a:solidFill>
                  <a:schemeClr val="bg1"/>
                </a:solidFill>
              </a:rPr>
              <a:t>روسيا</a:t>
            </a:r>
          </a:p>
          <a:p>
            <a:pPr algn="ctr" rtl="1"/>
            <a:endParaRPr lang="ar-SY" sz="2800" b="1" dirty="0" smtClean="0">
              <a:solidFill>
                <a:schemeClr val="bg1"/>
              </a:solidFill>
            </a:endParaRPr>
          </a:p>
          <a:p>
            <a:pPr algn="ctr" rtl="1"/>
            <a:r>
              <a:rPr lang="ar-SY" sz="2800" b="1" dirty="0" smtClean="0">
                <a:solidFill>
                  <a:schemeClr val="bg1"/>
                </a:solidFill>
              </a:rPr>
              <a:t>القرن السادس عشر</a:t>
            </a:r>
          </a:p>
          <a:p>
            <a:pPr algn="ctr" rtl="1"/>
            <a:endParaRPr lang="en-GB" sz="2800" b="1" dirty="0">
              <a:solidFill>
                <a:schemeClr val="bg1"/>
              </a:solidFill>
            </a:endParaRPr>
          </a:p>
        </p:txBody>
      </p:sp>
      <p:sp>
        <p:nvSpPr>
          <p:cNvPr id="5" name="TextBox 4"/>
          <p:cNvSpPr txBox="1"/>
          <p:nvPr/>
        </p:nvSpPr>
        <p:spPr>
          <a:xfrm>
            <a:off x="6643702" y="0"/>
            <a:ext cx="2500298" cy="6986528"/>
          </a:xfrm>
          <a:prstGeom prst="rect">
            <a:avLst/>
          </a:prstGeom>
          <a:solidFill>
            <a:schemeClr val="accent6"/>
          </a:solidFill>
        </p:spPr>
        <p:txBody>
          <a:bodyPr wrap="square" rtlCol="0">
            <a:spAutoFit/>
          </a:bodyPr>
          <a:lstStyle/>
          <a:p>
            <a:pPr algn="r" rtl="1"/>
            <a:r>
              <a:rPr lang="ar-SY" sz="2800" b="1" dirty="0" smtClean="0"/>
              <a:t>هذا ما تكشفه لنا الايقونة الثانية من اللوحة المزدوجة التي تحدثنا عن القيامة, وهي أيقونة النزول الى الجحيم (1بطرس 6) </a:t>
            </a:r>
          </a:p>
          <a:p>
            <a:pPr algn="r" rtl="1"/>
            <a:r>
              <a:rPr lang="ar-SY" sz="2800" b="1" dirty="0" smtClean="0"/>
              <a:t>صليب المسيح يغوص في الجحيم , والمفاتيح والسلاسل هي آخر دلائل الشر المغلوبة. لقد نهض المسيح وهو يشع قوى الهية وانتزع من الجحيم آدم وحواء.</a:t>
            </a:r>
            <a:endParaRPr lang="en-GB" sz="28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 calcmode="lin" valueType="num">
                                      <p:cBhvr additive="base">
                                        <p:cTn id="15" dur="5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74.jpg"/>
          <p:cNvPicPr>
            <a:picLocks noChangeAspect="1"/>
          </p:cNvPicPr>
          <p:nvPr/>
        </p:nvPicPr>
        <p:blipFill>
          <a:blip r:embed="rId2" cstate="print"/>
          <a:stretch>
            <a:fillRect/>
          </a:stretch>
        </p:blipFill>
        <p:spPr>
          <a:xfrm>
            <a:off x="0" y="0"/>
            <a:ext cx="6715140" cy="6858000"/>
          </a:xfrm>
          <a:prstGeom prst="rect">
            <a:avLst/>
          </a:prstGeom>
        </p:spPr>
      </p:pic>
      <p:sp>
        <p:nvSpPr>
          <p:cNvPr id="4" name="Rectangle 3"/>
          <p:cNvSpPr/>
          <p:nvPr/>
        </p:nvSpPr>
        <p:spPr>
          <a:xfrm>
            <a:off x="2714612" y="2643182"/>
            <a:ext cx="4000528" cy="1384995"/>
          </a:xfrm>
          <a:prstGeom prst="rect">
            <a:avLst/>
          </a:prstGeom>
        </p:spPr>
        <p:txBody>
          <a:bodyPr wrap="square">
            <a:spAutoFit/>
          </a:bodyPr>
          <a:lstStyle/>
          <a:p>
            <a:pPr algn="ctr" rtl="1"/>
            <a:r>
              <a:rPr lang="ar-SY" sz="2800" b="1" dirty="0" smtClean="0"/>
              <a:t>النزول الى الجحيم</a:t>
            </a:r>
          </a:p>
          <a:p>
            <a:pPr algn="ctr" rtl="1"/>
            <a:r>
              <a:rPr lang="ar-SY" sz="2800" b="1" dirty="0" smtClean="0"/>
              <a:t>روسيا </a:t>
            </a:r>
          </a:p>
          <a:p>
            <a:pPr algn="ctr" rtl="1"/>
            <a:r>
              <a:rPr lang="ar-SY" sz="2800" b="1" dirty="0" smtClean="0"/>
              <a:t>القرن الخامس عشر</a:t>
            </a:r>
          </a:p>
        </p:txBody>
      </p:sp>
      <p:sp>
        <p:nvSpPr>
          <p:cNvPr id="5" name="TextBox 4"/>
          <p:cNvSpPr txBox="1"/>
          <p:nvPr/>
        </p:nvSpPr>
        <p:spPr>
          <a:xfrm>
            <a:off x="6715140" y="0"/>
            <a:ext cx="2428860" cy="6858000"/>
          </a:xfrm>
          <a:prstGeom prst="rect">
            <a:avLst/>
          </a:prstGeom>
          <a:solidFill>
            <a:schemeClr val="accent6"/>
          </a:solidFill>
        </p:spPr>
        <p:txBody>
          <a:bodyPr wrap="square" rtlCol="0">
            <a:spAutoFit/>
          </a:bodyPr>
          <a:lstStyle/>
          <a:p>
            <a:pPr algn="r" rtl="1"/>
            <a:endParaRPr lang="ar-SY" sz="2800" b="1" dirty="0" smtClean="0"/>
          </a:p>
          <a:p>
            <a:pPr algn="r" rtl="1"/>
            <a:r>
              <a:rPr lang="ar-SY" sz="2800" b="1" dirty="0" smtClean="0"/>
              <a:t>وهنا جرت ملاقاة ” الآدمين“ لا في اخلاء الذات الذي حدث اثناء التجسد ولكن في مجد  المجيء الثاني. الآدمان“ يتوافقان الآن ويضحيان شخصا واحدا . فالمسيح يقول لآدم: ” هلم اذن يا صورتي وشبهي ”</a:t>
            </a:r>
          </a:p>
          <a:p>
            <a:pPr algn="r" rtl="1"/>
            <a:r>
              <a:rPr lang="ar-SY" sz="2800" b="1" dirty="0" smtClean="0"/>
              <a:t> </a:t>
            </a:r>
            <a:r>
              <a:rPr lang="ar-SY" sz="2000" b="1" dirty="0" smtClean="0"/>
              <a:t>(نشيد القديس افرام)</a:t>
            </a:r>
          </a:p>
          <a:p>
            <a:pPr algn="r" rtl="1"/>
            <a:endParaRPr lang="ar-SY" sz="2000" b="1" dirty="0" smtClean="0"/>
          </a:p>
          <a:p>
            <a:pPr algn="r" rtl="1"/>
            <a:endParaRPr lang="en-GB" sz="20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6.jpg"/>
          <p:cNvPicPr>
            <a:picLocks noChangeAspect="1"/>
          </p:cNvPicPr>
          <p:nvPr/>
        </p:nvPicPr>
        <p:blipFill>
          <a:blip r:embed="rId2"/>
          <a:stretch>
            <a:fillRect/>
          </a:stretch>
        </p:blipFill>
        <p:spPr>
          <a:xfrm>
            <a:off x="0" y="0"/>
            <a:ext cx="6429388" cy="6879740"/>
          </a:xfrm>
          <a:prstGeom prst="rect">
            <a:avLst/>
          </a:prstGeom>
        </p:spPr>
      </p:pic>
      <p:sp>
        <p:nvSpPr>
          <p:cNvPr id="5" name="Rectangle 4"/>
          <p:cNvSpPr/>
          <p:nvPr/>
        </p:nvSpPr>
        <p:spPr>
          <a:xfrm>
            <a:off x="0" y="6072206"/>
            <a:ext cx="6000760" cy="800219"/>
          </a:xfrm>
          <a:prstGeom prst="rect">
            <a:avLst/>
          </a:prstGeom>
        </p:spPr>
        <p:txBody>
          <a:bodyPr wrap="square">
            <a:spAutoFit/>
          </a:bodyPr>
          <a:lstStyle/>
          <a:p>
            <a:pPr algn="r" rtl="1"/>
            <a:r>
              <a:rPr lang="ar-SY" sz="2800" b="1" dirty="0" smtClean="0">
                <a:solidFill>
                  <a:schemeClr val="bg1"/>
                </a:solidFill>
              </a:rPr>
              <a:t>ايقونة روسية القرن الثامن عشر (روسيا)</a:t>
            </a:r>
          </a:p>
          <a:p>
            <a:pPr algn="ctr" rtl="1"/>
            <a:endParaRPr lang="ar-SY" b="1" dirty="0" smtClean="0">
              <a:solidFill>
                <a:schemeClr val="bg1"/>
              </a:solidFill>
            </a:endParaRPr>
          </a:p>
        </p:txBody>
      </p:sp>
      <p:sp>
        <p:nvSpPr>
          <p:cNvPr id="6" name="Rectangle 5"/>
          <p:cNvSpPr/>
          <p:nvPr/>
        </p:nvSpPr>
        <p:spPr>
          <a:xfrm>
            <a:off x="6429388" y="0"/>
            <a:ext cx="2714612" cy="6986528"/>
          </a:xfrm>
          <a:prstGeom prst="rect">
            <a:avLst/>
          </a:prstGeom>
          <a:solidFill>
            <a:schemeClr val="accent6">
              <a:lumMod val="60000"/>
              <a:lumOff val="40000"/>
            </a:schemeClr>
          </a:solidFill>
        </p:spPr>
        <p:txBody>
          <a:bodyPr wrap="square">
            <a:spAutoFit/>
          </a:bodyPr>
          <a:lstStyle/>
          <a:p>
            <a:pPr algn="r" rtl="1"/>
            <a:r>
              <a:rPr lang="ar-SY" sz="2800" b="1" dirty="0" smtClean="0"/>
              <a:t>ان الكلمة. صورة الآب الكاملة والجوهرية صارت جسدا ورأينا مجدها هذه هي الحقيقة الاولى المعبر عنها في الأيقونات المقدسة . للكنيسة عيون لتنظر كما ان لها آذانا لتسمع ولذا , فهي تسمع كلام الله في الانجيل المكتوب بكلمات بشرية وهي تظهر المسيح على الايقونات لا انسانا عاديا ولكن الها –انسانا في مجده</a:t>
            </a:r>
            <a:endParaRPr lang="ar-SY" sz="2800" b="1" dirty="0"/>
          </a:p>
        </p:txBody>
      </p:sp>
    </p:spTree>
  </p:cSld>
  <p:clrMapOvr>
    <a:masterClrMapping/>
  </p:clrMapOvr>
  <p:transition spd="slow">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75.jpg"/>
          <p:cNvPicPr>
            <a:picLocks noChangeAspect="1"/>
          </p:cNvPicPr>
          <p:nvPr/>
        </p:nvPicPr>
        <p:blipFill>
          <a:blip r:embed="rId2" cstate="print"/>
          <a:stretch>
            <a:fillRect/>
          </a:stretch>
        </p:blipFill>
        <p:spPr>
          <a:xfrm>
            <a:off x="0" y="0"/>
            <a:ext cx="6072198" cy="6858000"/>
          </a:xfrm>
          <a:prstGeom prst="rect">
            <a:avLst/>
          </a:prstGeom>
        </p:spPr>
      </p:pic>
      <p:sp>
        <p:nvSpPr>
          <p:cNvPr id="4" name="Rectangle 3"/>
          <p:cNvSpPr/>
          <p:nvPr/>
        </p:nvSpPr>
        <p:spPr>
          <a:xfrm>
            <a:off x="0" y="3357562"/>
            <a:ext cx="6429388" cy="1661993"/>
          </a:xfrm>
          <a:prstGeom prst="rect">
            <a:avLst/>
          </a:prstGeom>
        </p:spPr>
        <p:txBody>
          <a:bodyPr wrap="square">
            <a:spAutoFit/>
          </a:bodyPr>
          <a:lstStyle/>
          <a:p>
            <a:pPr algn="ctr" rtl="1"/>
            <a:r>
              <a:rPr lang="ar-SY" sz="2800" b="1" dirty="0" smtClean="0">
                <a:solidFill>
                  <a:srgbClr val="002060"/>
                </a:solidFill>
              </a:rPr>
              <a:t>النزول الى الجحيم</a:t>
            </a:r>
          </a:p>
          <a:p>
            <a:pPr algn="ctr" rtl="1"/>
            <a:r>
              <a:rPr lang="ar-SY" sz="2800" b="1" dirty="0" smtClean="0">
                <a:solidFill>
                  <a:srgbClr val="002060"/>
                </a:solidFill>
              </a:rPr>
              <a:t>رسم جداري</a:t>
            </a:r>
          </a:p>
          <a:p>
            <a:pPr algn="ctr" rtl="1"/>
            <a:r>
              <a:rPr lang="ar-SY" sz="2800" b="1" dirty="0" smtClean="0">
                <a:solidFill>
                  <a:srgbClr val="002060"/>
                </a:solidFill>
              </a:rPr>
              <a:t> اسطنبول سنة </a:t>
            </a:r>
          </a:p>
          <a:p>
            <a:pPr algn="ctr" rtl="1"/>
            <a:r>
              <a:rPr lang="ar-SY" b="1" dirty="0" smtClean="0">
                <a:solidFill>
                  <a:srgbClr val="002060"/>
                </a:solidFill>
              </a:rPr>
              <a:t>1315</a:t>
            </a:r>
          </a:p>
        </p:txBody>
      </p:sp>
      <p:sp>
        <p:nvSpPr>
          <p:cNvPr id="5" name="TextBox 4"/>
          <p:cNvSpPr txBox="1"/>
          <p:nvPr/>
        </p:nvSpPr>
        <p:spPr>
          <a:xfrm>
            <a:off x="6072198" y="0"/>
            <a:ext cx="3071802" cy="6986528"/>
          </a:xfrm>
          <a:prstGeom prst="rect">
            <a:avLst/>
          </a:prstGeom>
          <a:blipFill>
            <a:blip r:embed="rId3"/>
            <a:tile tx="0" ty="0" sx="100000" sy="100000" flip="none" algn="tl"/>
          </a:blipFill>
        </p:spPr>
        <p:txBody>
          <a:bodyPr wrap="square" rtlCol="0">
            <a:spAutoFit/>
          </a:bodyPr>
          <a:lstStyle/>
          <a:p>
            <a:pPr algn="r" rtl="1"/>
            <a:endParaRPr lang="ar-SY" sz="2800" b="1" dirty="0" smtClean="0">
              <a:solidFill>
                <a:schemeClr val="bg1"/>
              </a:solidFill>
            </a:endParaRPr>
          </a:p>
          <a:p>
            <a:pPr algn="r" rtl="1"/>
            <a:r>
              <a:rPr lang="ar-SY" sz="2800" b="1" dirty="0" smtClean="0">
                <a:solidFill>
                  <a:schemeClr val="bg1"/>
                </a:solidFill>
              </a:rPr>
              <a:t>والى الشمال يجدد يوحنا المعمدان اشارته كشاهد : انه يعلن مجيء المخلص الناهض من بين الاموات للصديقين في العهد القديم وبالقرب منه الملكان داود  وسليمان .</a:t>
            </a:r>
          </a:p>
          <a:p>
            <a:pPr algn="r" rtl="1"/>
            <a:r>
              <a:rPr lang="ar-SY" sz="2800" b="1" dirty="0" smtClean="0">
                <a:solidFill>
                  <a:schemeClr val="bg1"/>
                </a:solidFill>
              </a:rPr>
              <a:t>والى اليمين وراء حواء موسى وصيقون آخرون وهذا يعني ان جنسنا الساقط قد تخلص حقيقة. من الآن فصاعدا حصل الخلاص لكل انسان يريد الانفتاح عليه.</a:t>
            </a:r>
          </a:p>
          <a:p>
            <a:pPr algn="r" rtl="1"/>
            <a:endParaRPr lang="en-GB" sz="28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76.jpg"/>
          <p:cNvPicPr>
            <a:picLocks noChangeAspect="1"/>
          </p:cNvPicPr>
          <p:nvPr/>
        </p:nvPicPr>
        <p:blipFill>
          <a:blip r:embed="rId2" cstate="print"/>
          <a:stretch>
            <a:fillRect/>
          </a:stretch>
        </p:blipFill>
        <p:spPr>
          <a:xfrm>
            <a:off x="0" y="3325"/>
            <a:ext cx="6143636" cy="6854675"/>
          </a:xfrm>
          <a:prstGeom prst="rect">
            <a:avLst/>
          </a:prstGeom>
        </p:spPr>
      </p:pic>
      <p:sp>
        <p:nvSpPr>
          <p:cNvPr id="3" name="TextBox 2"/>
          <p:cNvSpPr txBox="1"/>
          <p:nvPr/>
        </p:nvSpPr>
        <p:spPr>
          <a:xfrm>
            <a:off x="6143636" y="0"/>
            <a:ext cx="3000364" cy="6858000"/>
          </a:xfrm>
          <a:prstGeom prst="rect">
            <a:avLst/>
          </a:prstGeom>
          <a:solidFill>
            <a:srgbClr val="FFC000"/>
          </a:solidFill>
        </p:spPr>
        <p:txBody>
          <a:bodyPr wrap="square" rtlCol="0">
            <a:spAutoFit/>
          </a:bodyPr>
          <a:lstStyle/>
          <a:p>
            <a:pPr algn="ctr" rtl="1"/>
            <a:endParaRPr lang="ar-SY" sz="3600" b="1" dirty="0" smtClean="0"/>
          </a:p>
          <a:p>
            <a:pPr algn="ctr" rtl="1"/>
            <a:r>
              <a:rPr lang="ar-SY" sz="3600" b="1" dirty="0" smtClean="0">
                <a:solidFill>
                  <a:schemeClr val="accent2">
                    <a:lumMod val="50000"/>
                  </a:schemeClr>
                </a:solidFill>
              </a:rPr>
              <a:t>ويحيلنا المسيح المتوشح بالنور, الغائص في الجحيم,</a:t>
            </a:r>
          </a:p>
          <a:p>
            <a:pPr algn="ctr" rtl="1"/>
            <a:r>
              <a:rPr lang="ar-SY" sz="3600" b="1" dirty="0" smtClean="0">
                <a:solidFill>
                  <a:schemeClr val="accent2">
                    <a:lumMod val="50000"/>
                  </a:schemeClr>
                </a:solidFill>
              </a:rPr>
              <a:t> الى ايقونتين تظهرانه : المعمودية في الاردن وايقونة التجلي. </a:t>
            </a:r>
          </a:p>
          <a:p>
            <a:pPr algn="ctr" rtl="1"/>
            <a:endParaRPr lang="ar-SY" sz="3600" b="1" dirty="0" smtClean="0">
              <a:solidFill>
                <a:schemeClr val="accent2">
                  <a:lumMod val="50000"/>
                </a:schemeClr>
              </a:solidFill>
            </a:endParaRPr>
          </a:p>
          <a:p>
            <a:pPr algn="ctr" rtl="1"/>
            <a:endParaRPr lang="en-GB" sz="3600" b="1" dirty="0">
              <a:solidFill>
                <a:schemeClr val="accent2">
                  <a:lumMod val="50000"/>
                </a:schemeClr>
              </a:solidFill>
            </a:endParaRPr>
          </a:p>
        </p:txBody>
      </p:sp>
    </p:spTree>
  </p:cSld>
  <p:clrMapOvr>
    <a:masterClrMapping/>
  </p:clrMapOvr>
  <p:transition spd="slow">
    <p:wipe dir="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77.jpg"/>
          <p:cNvPicPr>
            <a:picLocks noChangeAspect="1"/>
          </p:cNvPicPr>
          <p:nvPr/>
        </p:nvPicPr>
        <p:blipFill>
          <a:blip r:embed="rId2" cstate="print"/>
          <a:stretch>
            <a:fillRect/>
          </a:stretch>
        </p:blipFill>
        <p:spPr>
          <a:xfrm>
            <a:off x="0" y="0"/>
            <a:ext cx="4857752" cy="6858000"/>
          </a:xfrm>
          <a:prstGeom prst="rect">
            <a:avLst/>
          </a:prstGeom>
        </p:spPr>
      </p:pic>
      <p:sp>
        <p:nvSpPr>
          <p:cNvPr id="4" name="Rectangle 3"/>
          <p:cNvSpPr/>
          <p:nvPr/>
        </p:nvSpPr>
        <p:spPr>
          <a:xfrm>
            <a:off x="0" y="0"/>
            <a:ext cx="4357686" cy="1384995"/>
          </a:xfrm>
          <a:prstGeom prst="rect">
            <a:avLst/>
          </a:prstGeom>
        </p:spPr>
        <p:txBody>
          <a:bodyPr wrap="square">
            <a:spAutoFit/>
          </a:bodyPr>
          <a:lstStyle/>
          <a:p>
            <a:pPr algn="ctr" rtl="1"/>
            <a:r>
              <a:rPr lang="ar-SY" sz="2800" b="1" dirty="0" smtClean="0">
                <a:solidFill>
                  <a:srgbClr val="002060"/>
                </a:solidFill>
              </a:rPr>
              <a:t>معمودية المسيح</a:t>
            </a:r>
          </a:p>
          <a:p>
            <a:pPr algn="ctr" rtl="1"/>
            <a:r>
              <a:rPr lang="ar-SY" sz="2800" b="1" dirty="0" smtClean="0">
                <a:solidFill>
                  <a:srgbClr val="002060"/>
                </a:solidFill>
              </a:rPr>
              <a:t>مدرسة كريت</a:t>
            </a:r>
          </a:p>
          <a:p>
            <a:pPr algn="ctr" rtl="1"/>
            <a:r>
              <a:rPr lang="ar-SY" sz="2800" b="1" dirty="0" smtClean="0">
                <a:solidFill>
                  <a:srgbClr val="002060"/>
                </a:solidFill>
              </a:rPr>
              <a:t> القرن السادس عشر</a:t>
            </a:r>
            <a:endParaRPr lang="en-GB" sz="2800" b="1" dirty="0">
              <a:solidFill>
                <a:srgbClr val="002060"/>
              </a:solidFill>
            </a:endParaRPr>
          </a:p>
        </p:txBody>
      </p:sp>
      <p:sp>
        <p:nvSpPr>
          <p:cNvPr id="5" name="TextBox 4"/>
          <p:cNvSpPr txBox="1"/>
          <p:nvPr/>
        </p:nvSpPr>
        <p:spPr>
          <a:xfrm>
            <a:off x="4857752" y="0"/>
            <a:ext cx="4286248" cy="6858000"/>
          </a:xfrm>
          <a:prstGeom prst="rect">
            <a:avLst/>
          </a:prstGeom>
          <a:solidFill>
            <a:srgbClr val="FFC000"/>
          </a:solidFill>
        </p:spPr>
        <p:txBody>
          <a:bodyPr wrap="square" rtlCol="0">
            <a:spAutoFit/>
          </a:bodyPr>
          <a:lstStyle/>
          <a:p>
            <a:pPr algn="r" rtl="1"/>
            <a:r>
              <a:rPr lang="ar-SY" sz="2400" b="1" dirty="0" smtClean="0">
                <a:solidFill>
                  <a:srgbClr val="002060"/>
                </a:solidFill>
              </a:rPr>
              <a:t>هذه هي ايقونة معمودية المسيح. انها ايقونة الظهور الالهي في الكنيسة الشرقية تظهر لنا في خلفية من الجبال, ومن الاردن المتساقط بهبوط عمودي. المسيح السيد عريانا . بملامح خاصة بأعضاء الجسم حسب مفهوم الايقونوغرافية الشرقية يضع السابق يوحنا المعمدان يده على رأس يسوع فيما الملائكة يتهيأون لألباسه.في السماء الذهبية نقول ذلك لأن هذه الايقونة شديدة اللمعان نرى ان ثلاثة خطوط تنزل حتى يسوع ممثلة الآب وصوته انها ايقونة الظهور الكبير لأن الآب والروح القدس يظهران للعالم الرسالة التي ينهض بها المخلص . نحن في حضور الظهور الاول المحيي المتعلق بالثالوث الاقدس وليتورجية هذا النهار ترنم“ باعتمادك يا رب في نهر الاردن ظهر السجود للثالوث“</a:t>
            </a:r>
            <a:endParaRPr lang="en-GB" sz="2400" b="1" dirty="0">
              <a:solidFill>
                <a:srgbClr val="002060"/>
              </a:solidFill>
            </a:endParaRPr>
          </a:p>
        </p:txBody>
      </p:sp>
    </p:spTree>
  </p:cSld>
  <p:clrMapOvr>
    <a:masterClrMapping/>
  </p:clrMapOvr>
  <p:transition spd="slow">
    <p:wip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78.jpg"/>
          <p:cNvPicPr>
            <a:picLocks noChangeAspect="1"/>
          </p:cNvPicPr>
          <p:nvPr/>
        </p:nvPicPr>
        <p:blipFill>
          <a:blip r:embed="rId2" cstate="print"/>
          <a:stretch>
            <a:fillRect/>
          </a:stretch>
        </p:blipFill>
        <p:spPr>
          <a:xfrm>
            <a:off x="0" y="0"/>
            <a:ext cx="6286512" cy="6858000"/>
          </a:xfrm>
          <a:prstGeom prst="rect">
            <a:avLst/>
          </a:prstGeom>
        </p:spPr>
      </p:pic>
      <p:sp>
        <p:nvSpPr>
          <p:cNvPr id="4" name="Rectangle 3"/>
          <p:cNvSpPr/>
          <p:nvPr/>
        </p:nvSpPr>
        <p:spPr>
          <a:xfrm>
            <a:off x="0" y="0"/>
            <a:ext cx="5500694" cy="2062103"/>
          </a:xfrm>
          <a:prstGeom prst="rect">
            <a:avLst/>
          </a:prstGeom>
        </p:spPr>
        <p:txBody>
          <a:bodyPr wrap="square">
            <a:spAutoFit/>
          </a:bodyPr>
          <a:lstStyle/>
          <a:p>
            <a:pPr algn="ctr" rtl="1"/>
            <a:r>
              <a:rPr lang="ar-SY" sz="3200" b="1" dirty="0" smtClean="0"/>
              <a:t>معمودية المسيح</a:t>
            </a:r>
          </a:p>
          <a:p>
            <a:pPr algn="ctr" rtl="1"/>
            <a:r>
              <a:rPr lang="ar-SY" sz="3200" b="1" dirty="0" smtClean="0"/>
              <a:t>اليونان حوالي </a:t>
            </a:r>
          </a:p>
          <a:p>
            <a:pPr algn="ctr" rtl="1"/>
            <a:r>
              <a:rPr lang="ar-SY" sz="3200" b="1" dirty="0" smtClean="0"/>
              <a:t>سنة 1600</a:t>
            </a:r>
          </a:p>
          <a:p>
            <a:pPr algn="ctr" rtl="1"/>
            <a:endParaRPr lang="en-GB" sz="3200" b="1" dirty="0">
              <a:solidFill>
                <a:srgbClr val="FFFF00"/>
              </a:solidFill>
            </a:endParaRPr>
          </a:p>
        </p:txBody>
      </p:sp>
      <p:sp>
        <p:nvSpPr>
          <p:cNvPr id="5" name="TextBox 4"/>
          <p:cNvSpPr txBox="1"/>
          <p:nvPr/>
        </p:nvSpPr>
        <p:spPr>
          <a:xfrm>
            <a:off x="6286512" y="0"/>
            <a:ext cx="2857488" cy="6858000"/>
          </a:xfrm>
          <a:prstGeom prst="rect">
            <a:avLst/>
          </a:prstGeom>
          <a:solidFill>
            <a:srgbClr val="FFC000"/>
          </a:solidFill>
        </p:spPr>
        <p:txBody>
          <a:bodyPr wrap="square" rtlCol="0">
            <a:spAutoFit/>
          </a:bodyPr>
          <a:lstStyle/>
          <a:p>
            <a:pPr algn="r" rtl="1"/>
            <a:endParaRPr lang="ar-SY" sz="3600" b="1" dirty="0" smtClean="0"/>
          </a:p>
          <a:p>
            <a:pPr algn="r" rtl="1"/>
            <a:r>
              <a:rPr lang="ar-SY" sz="3600" b="1" dirty="0" smtClean="0">
                <a:solidFill>
                  <a:schemeClr val="accent2">
                    <a:lumMod val="50000"/>
                  </a:schemeClr>
                </a:solidFill>
              </a:rPr>
              <a:t>ويصعد المسيح المعمد من الماء وينهض معه العالم . وهذا ما رأيناه في ايقونة النزول الى الجحيم التي منها يصعد المسيح مع آدم وكل البشرية</a:t>
            </a:r>
          </a:p>
          <a:p>
            <a:pPr algn="r" rtl="1"/>
            <a:endParaRPr lang="ar-SY" sz="3600" b="1" dirty="0" smtClean="0">
              <a:solidFill>
                <a:schemeClr val="accent2">
                  <a:lumMod val="50000"/>
                </a:schemeClr>
              </a:solidFill>
            </a:endParaRPr>
          </a:p>
          <a:p>
            <a:pPr algn="r" rtl="1"/>
            <a:endParaRPr lang="en-GB" sz="3600" b="1" dirty="0">
              <a:solidFill>
                <a:schemeClr val="accent2">
                  <a:lumMod val="50000"/>
                </a:schemeClr>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0.jpg"/>
          <p:cNvPicPr>
            <a:picLocks noChangeAspect="1"/>
          </p:cNvPicPr>
          <p:nvPr/>
        </p:nvPicPr>
        <p:blipFill>
          <a:blip r:embed="rId2" cstate="print"/>
          <a:stretch>
            <a:fillRect/>
          </a:stretch>
        </p:blipFill>
        <p:spPr>
          <a:xfrm>
            <a:off x="0" y="0"/>
            <a:ext cx="6858016" cy="6858000"/>
          </a:xfrm>
          <a:prstGeom prst="rect">
            <a:avLst/>
          </a:prstGeom>
        </p:spPr>
      </p:pic>
      <p:sp>
        <p:nvSpPr>
          <p:cNvPr id="3" name="TextBox 2"/>
          <p:cNvSpPr txBox="1"/>
          <p:nvPr/>
        </p:nvSpPr>
        <p:spPr>
          <a:xfrm>
            <a:off x="6858016" y="0"/>
            <a:ext cx="2285984" cy="6863417"/>
          </a:xfrm>
          <a:prstGeom prst="rect">
            <a:avLst/>
          </a:prstGeom>
          <a:solidFill>
            <a:schemeClr val="accent6">
              <a:lumMod val="75000"/>
            </a:schemeClr>
          </a:solidFill>
        </p:spPr>
        <p:txBody>
          <a:bodyPr wrap="square" rtlCol="0">
            <a:spAutoFit/>
          </a:bodyPr>
          <a:lstStyle/>
          <a:p>
            <a:pPr algn="ctr" rtl="1"/>
            <a:r>
              <a:rPr lang="ar-SY" sz="4000" b="1" dirty="0" smtClean="0"/>
              <a:t>والمعمدان هو الشاهد في الايقونتين: </a:t>
            </a:r>
          </a:p>
          <a:p>
            <a:pPr algn="ctr" rtl="1"/>
            <a:r>
              <a:rPr lang="ar-SY" sz="4000" b="1" dirty="0" smtClean="0"/>
              <a:t>النزول الى الجحيم والمعمودية . </a:t>
            </a:r>
          </a:p>
          <a:p>
            <a:pPr algn="ctr" rtl="1"/>
            <a:r>
              <a:rPr lang="ar-SY" sz="4000" b="1" dirty="0" smtClean="0"/>
              <a:t>انه أصبع الله الدالة على المسيح.</a:t>
            </a:r>
          </a:p>
          <a:p>
            <a:pPr algn="ctr" rtl="1"/>
            <a:endParaRPr lang="en-GB" sz="4000" b="1" dirty="0"/>
          </a:p>
        </p:txBody>
      </p:sp>
    </p:spTree>
  </p:cSld>
  <p:clrMapOvr>
    <a:masterClrMapping/>
  </p:clrMapOvr>
  <p:transition spd="slow">
    <p:wipe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79.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wipe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1.jpg"/>
          <p:cNvPicPr>
            <a:picLocks noChangeAspect="1"/>
          </p:cNvPicPr>
          <p:nvPr/>
        </p:nvPicPr>
        <p:blipFill>
          <a:blip r:embed="rId2" cstate="print"/>
          <a:stretch>
            <a:fillRect/>
          </a:stretch>
        </p:blipFill>
        <p:spPr>
          <a:xfrm>
            <a:off x="0" y="0"/>
            <a:ext cx="7072330" cy="6858000"/>
          </a:xfrm>
          <a:prstGeom prst="rect">
            <a:avLst/>
          </a:prstGeom>
        </p:spPr>
      </p:pic>
      <p:sp>
        <p:nvSpPr>
          <p:cNvPr id="4" name="Rectangle 3"/>
          <p:cNvSpPr/>
          <p:nvPr/>
        </p:nvSpPr>
        <p:spPr>
          <a:xfrm>
            <a:off x="0" y="1500174"/>
            <a:ext cx="6858000" cy="1384995"/>
          </a:xfrm>
          <a:prstGeom prst="rect">
            <a:avLst/>
          </a:prstGeom>
        </p:spPr>
        <p:txBody>
          <a:bodyPr wrap="square">
            <a:spAutoFit/>
          </a:bodyPr>
          <a:lstStyle/>
          <a:p>
            <a:pPr algn="ctr" rtl="1"/>
            <a:r>
              <a:rPr lang="ar-SY" sz="2800" b="1" dirty="0" smtClean="0">
                <a:solidFill>
                  <a:schemeClr val="bg1"/>
                </a:solidFill>
              </a:rPr>
              <a:t>معمودية المسيح</a:t>
            </a:r>
          </a:p>
          <a:p>
            <a:pPr algn="ctr" rtl="1"/>
            <a:r>
              <a:rPr lang="ar-SY" sz="2800" b="1" dirty="0" smtClean="0">
                <a:solidFill>
                  <a:schemeClr val="bg1"/>
                </a:solidFill>
              </a:rPr>
              <a:t> اليونان</a:t>
            </a:r>
          </a:p>
          <a:p>
            <a:pPr algn="ctr" rtl="1"/>
            <a:r>
              <a:rPr lang="ar-SY" sz="2800" b="1" dirty="0" smtClean="0">
                <a:solidFill>
                  <a:schemeClr val="bg1"/>
                </a:solidFill>
              </a:rPr>
              <a:t>القرن الرابع عشر</a:t>
            </a:r>
          </a:p>
        </p:txBody>
      </p:sp>
      <p:sp>
        <p:nvSpPr>
          <p:cNvPr id="5" name="TextBox 4"/>
          <p:cNvSpPr txBox="1"/>
          <p:nvPr/>
        </p:nvSpPr>
        <p:spPr>
          <a:xfrm>
            <a:off x="7072330" y="0"/>
            <a:ext cx="2071670" cy="6986528"/>
          </a:xfrm>
          <a:prstGeom prst="rect">
            <a:avLst/>
          </a:prstGeom>
          <a:solidFill>
            <a:schemeClr val="accent6">
              <a:lumMod val="50000"/>
            </a:schemeClr>
          </a:solidFill>
        </p:spPr>
        <p:txBody>
          <a:bodyPr wrap="square" rtlCol="0">
            <a:spAutoFit/>
          </a:bodyPr>
          <a:lstStyle/>
          <a:p>
            <a:pPr algn="r" rtl="1"/>
            <a:endParaRPr lang="ar-SY" sz="2800" b="1" dirty="0" smtClean="0">
              <a:solidFill>
                <a:srgbClr val="FFFF00"/>
              </a:solidFill>
            </a:endParaRPr>
          </a:p>
          <a:p>
            <a:pPr algn="r" rtl="1"/>
            <a:r>
              <a:rPr lang="ar-SY" sz="2800" b="1" dirty="0" smtClean="0">
                <a:solidFill>
                  <a:srgbClr val="FFFF00"/>
                </a:solidFill>
              </a:rPr>
              <a:t>في السابع من كانون الثاني (يناير) يحتفل الشرق المسيحي بعيدةالمعمدان أول شاهد للمسيحوهو الذي أطلق بصوتهىأول دعوة رسولية الى حيز الوجود (يوحنا1 )</a:t>
            </a:r>
          </a:p>
          <a:p>
            <a:pPr algn="r" rtl="1"/>
            <a:endParaRPr lang="ar-SY" sz="2800" b="1" dirty="0" smtClean="0">
              <a:solidFill>
                <a:srgbClr val="FFFF00"/>
              </a:solidFill>
            </a:endParaRPr>
          </a:p>
          <a:p>
            <a:pPr algn="r" rtl="1"/>
            <a:endParaRPr lang="ar-SY" sz="2800" b="1" dirty="0" smtClean="0">
              <a:solidFill>
                <a:srgbClr val="FFFF00"/>
              </a:solidFill>
            </a:endParaRPr>
          </a:p>
          <a:p>
            <a:pPr algn="r" rtl="1"/>
            <a:endParaRPr lang="en-GB" sz="28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2.jpg"/>
          <p:cNvPicPr>
            <a:picLocks noChangeAspect="1"/>
          </p:cNvPicPr>
          <p:nvPr/>
        </p:nvPicPr>
        <p:blipFill>
          <a:blip r:embed="rId2" cstate="print"/>
          <a:stretch>
            <a:fillRect/>
          </a:stretch>
        </p:blipFill>
        <p:spPr>
          <a:xfrm>
            <a:off x="0" y="0"/>
            <a:ext cx="6572264" cy="6858000"/>
          </a:xfrm>
          <a:prstGeom prst="rect">
            <a:avLst/>
          </a:prstGeom>
        </p:spPr>
      </p:pic>
      <p:sp>
        <p:nvSpPr>
          <p:cNvPr id="4" name="Rectangle 3"/>
          <p:cNvSpPr/>
          <p:nvPr/>
        </p:nvSpPr>
        <p:spPr>
          <a:xfrm>
            <a:off x="0" y="857232"/>
            <a:ext cx="3357554" cy="2616101"/>
          </a:xfrm>
          <a:prstGeom prst="rect">
            <a:avLst/>
          </a:prstGeom>
        </p:spPr>
        <p:txBody>
          <a:bodyPr wrap="square">
            <a:spAutoFit/>
          </a:bodyPr>
          <a:lstStyle/>
          <a:p>
            <a:pPr algn="ctr" rtl="1"/>
            <a:r>
              <a:rPr lang="ar-SY" sz="3200" b="1" dirty="0" smtClean="0">
                <a:solidFill>
                  <a:schemeClr val="bg1"/>
                </a:solidFill>
              </a:rPr>
              <a:t>يوحنا المعمدان</a:t>
            </a:r>
          </a:p>
          <a:p>
            <a:pPr algn="ctr" rtl="1"/>
            <a:r>
              <a:rPr lang="ar-SY" sz="3200" b="1" dirty="0" smtClean="0">
                <a:solidFill>
                  <a:schemeClr val="bg1"/>
                </a:solidFill>
              </a:rPr>
              <a:t>اليونان</a:t>
            </a:r>
          </a:p>
          <a:p>
            <a:pPr algn="ctr" rtl="1"/>
            <a:r>
              <a:rPr lang="ar-SY" sz="3200" b="1" dirty="0" smtClean="0">
                <a:solidFill>
                  <a:schemeClr val="bg1"/>
                </a:solidFill>
              </a:rPr>
              <a:t>القرن </a:t>
            </a:r>
          </a:p>
          <a:p>
            <a:pPr algn="ctr" rtl="1"/>
            <a:r>
              <a:rPr lang="ar-SY" sz="3200" b="1" dirty="0" smtClean="0">
                <a:solidFill>
                  <a:schemeClr val="bg1"/>
                </a:solidFill>
              </a:rPr>
              <a:t>الخامس عشر</a:t>
            </a:r>
          </a:p>
          <a:p>
            <a:pPr algn="ctr" rtl="1"/>
            <a:endParaRPr lang="ar-SY" sz="3600" dirty="0" smtClean="0"/>
          </a:p>
        </p:txBody>
      </p:sp>
      <p:sp>
        <p:nvSpPr>
          <p:cNvPr id="5" name="TextBox 4"/>
          <p:cNvSpPr txBox="1"/>
          <p:nvPr/>
        </p:nvSpPr>
        <p:spPr>
          <a:xfrm>
            <a:off x="6572264" y="1"/>
            <a:ext cx="2571736" cy="6986528"/>
          </a:xfrm>
          <a:prstGeom prst="rect">
            <a:avLst/>
          </a:prstGeom>
          <a:solidFill>
            <a:srgbClr val="FFC000"/>
          </a:solidFill>
        </p:spPr>
        <p:txBody>
          <a:bodyPr wrap="square" rtlCol="0">
            <a:spAutoFit/>
          </a:bodyPr>
          <a:lstStyle/>
          <a:p>
            <a:pPr algn="r" rtl="1"/>
            <a:endParaRPr lang="ar-SY" sz="2800" b="1" dirty="0" smtClean="0"/>
          </a:p>
          <a:p>
            <a:pPr algn="r" rtl="1"/>
            <a:r>
              <a:rPr lang="ar-SY" sz="2800" b="1" dirty="0" smtClean="0"/>
              <a:t>من فوق , الى اليسار , يد الآب تبارك . وهكذا فالايقونة تمثل صوت الله الذي يتوجه الى يوحنا بن زكريا في الصحراء وعلى الملف رسالة السابق :“ توبوا فقد اقترب ملكوت السماوات“. ان تمثيل المعمدان على هذا الشكل هو تقليدي في الشرق.</a:t>
            </a:r>
          </a:p>
          <a:p>
            <a:pPr algn="r" rtl="1"/>
            <a:endParaRPr lang="ar-SY" sz="2800" b="1" dirty="0" smtClean="0"/>
          </a:p>
          <a:p>
            <a:pPr algn="r" rtl="1"/>
            <a:endParaRPr lang="en-GB" sz="28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3.jpg"/>
          <p:cNvPicPr>
            <a:picLocks noChangeAspect="1"/>
          </p:cNvPicPr>
          <p:nvPr/>
        </p:nvPicPr>
        <p:blipFill>
          <a:blip r:embed="rId2" cstate="print"/>
          <a:stretch>
            <a:fillRect/>
          </a:stretch>
        </p:blipFill>
        <p:spPr>
          <a:xfrm>
            <a:off x="-1" y="0"/>
            <a:ext cx="6929455" cy="6858000"/>
          </a:xfrm>
          <a:prstGeom prst="rect">
            <a:avLst/>
          </a:prstGeom>
        </p:spPr>
      </p:pic>
      <p:sp>
        <p:nvSpPr>
          <p:cNvPr id="3" name="TextBox 2"/>
          <p:cNvSpPr txBox="1"/>
          <p:nvPr/>
        </p:nvSpPr>
        <p:spPr>
          <a:xfrm>
            <a:off x="6929454" y="0"/>
            <a:ext cx="2214546" cy="6986528"/>
          </a:xfrm>
          <a:prstGeom prst="rect">
            <a:avLst/>
          </a:prstGeom>
          <a:solidFill>
            <a:srgbClr val="FFC000"/>
          </a:solidFill>
        </p:spPr>
        <p:txBody>
          <a:bodyPr wrap="square" rtlCol="0">
            <a:spAutoFit/>
          </a:bodyPr>
          <a:lstStyle/>
          <a:p>
            <a:pPr algn="r" rtl="1"/>
            <a:endParaRPr lang="ar-SY" sz="2800" b="1" dirty="0" smtClean="0"/>
          </a:p>
          <a:p>
            <a:pPr algn="r" rtl="1"/>
            <a:r>
              <a:rPr lang="ar-SY" sz="2800" b="1" dirty="0" smtClean="0">
                <a:solidFill>
                  <a:schemeClr val="accent2">
                    <a:lumMod val="50000"/>
                  </a:schemeClr>
                </a:solidFill>
              </a:rPr>
              <a:t>على هذه الايقونة المأخوذة من مجموعة تدعى ”ذايسيس“ أي تضرعا وشفاعة نرى المعمدان يحمل على وجهه تقشف رجل الحراء وتواضع من قال :</a:t>
            </a:r>
          </a:p>
          <a:p>
            <a:pPr algn="r" rtl="1"/>
            <a:r>
              <a:rPr lang="ar-SY" sz="2800" b="1" dirty="0" smtClean="0">
                <a:solidFill>
                  <a:schemeClr val="accent2">
                    <a:lumMod val="50000"/>
                  </a:schemeClr>
                </a:solidFill>
              </a:rPr>
              <a:t> ” له ان ينمو ولي ان أنقص“.</a:t>
            </a:r>
          </a:p>
          <a:p>
            <a:pPr algn="r" rtl="1"/>
            <a:endParaRPr lang="ar-SY" sz="2800" b="1" dirty="0" smtClean="0">
              <a:solidFill>
                <a:schemeClr val="accent2">
                  <a:lumMod val="50000"/>
                </a:schemeClr>
              </a:solidFill>
            </a:endParaRPr>
          </a:p>
          <a:p>
            <a:pPr algn="r" rtl="1"/>
            <a:endParaRPr lang="ar-SY" sz="2800" b="1" dirty="0" smtClean="0"/>
          </a:p>
          <a:p>
            <a:pPr algn="r" rtl="1"/>
            <a:endParaRPr lang="en-GB" sz="2800" b="1" dirty="0"/>
          </a:p>
        </p:txBody>
      </p:sp>
    </p:spTree>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4.jpg"/>
          <p:cNvPicPr>
            <a:picLocks noChangeAspect="1"/>
          </p:cNvPicPr>
          <p:nvPr/>
        </p:nvPicPr>
        <p:blipFill>
          <a:blip r:embed="rId2" cstate="print"/>
          <a:stretch>
            <a:fillRect/>
          </a:stretch>
        </p:blipFill>
        <p:spPr>
          <a:xfrm>
            <a:off x="0" y="0"/>
            <a:ext cx="7358082" cy="6858000"/>
          </a:xfrm>
          <a:prstGeom prst="rect">
            <a:avLst/>
          </a:prstGeom>
        </p:spPr>
      </p:pic>
      <p:sp>
        <p:nvSpPr>
          <p:cNvPr id="3" name="TextBox 2"/>
          <p:cNvSpPr txBox="1"/>
          <p:nvPr/>
        </p:nvSpPr>
        <p:spPr>
          <a:xfrm>
            <a:off x="7358082" y="0"/>
            <a:ext cx="1785918" cy="6863417"/>
          </a:xfrm>
          <a:prstGeom prst="rect">
            <a:avLst/>
          </a:prstGeom>
          <a:solidFill>
            <a:schemeClr val="accent2">
              <a:lumMod val="50000"/>
            </a:schemeClr>
          </a:solidFill>
        </p:spPr>
        <p:txBody>
          <a:bodyPr wrap="square" rtlCol="0">
            <a:spAutoFit/>
          </a:bodyPr>
          <a:lstStyle/>
          <a:p>
            <a:pPr algn="ctr"/>
            <a:endParaRPr lang="ar-SY" sz="4000" dirty="0" smtClean="0"/>
          </a:p>
          <a:p>
            <a:pPr algn="ctr" rtl="1"/>
            <a:r>
              <a:rPr lang="ar-SY" sz="4000" b="1" dirty="0" smtClean="0">
                <a:solidFill>
                  <a:schemeClr val="bg1"/>
                </a:solidFill>
              </a:rPr>
              <a:t>يوحنا المعمدان</a:t>
            </a:r>
          </a:p>
          <a:p>
            <a:pPr algn="ctr" rtl="1"/>
            <a:endParaRPr lang="ar-SY" sz="4000" b="1" dirty="0" smtClean="0">
              <a:solidFill>
                <a:schemeClr val="bg1"/>
              </a:solidFill>
            </a:endParaRPr>
          </a:p>
          <a:p>
            <a:pPr algn="ctr" rtl="1"/>
            <a:r>
              <a:rPr lang="ar-SY" sz="4000" b="1" dirty="0" smtClean="0">
                <a:solidFill>
                  <a:schemeClr val="bg1"/>
                </a:solidFill>
              </a:rPr>
              <a:t>اليونان</a:t>
            </a:r>
          </a:p>
          <a:p>
            <a:pPr algn="ctr" rtl="1"/>
            <a:endParaRPr lang="ar-SY" sz="4000" b="1" dirty="0" smtClean="0">
              <a:solidFill>
                <a:schemeClr val="bg1"/>
              </a:solidFill>
            </a:endParaRPr>
          </a:p>
          <a:p>
            <a:pPr algn="ctr"/>
            <a:r>
              <a:rPr lang="ar-SY" sz="4000" b="1" dirty="0" smtClean="0">
                <a:solidFill>
                  <a:schemeClr val="bg1"/>
                </a:solidFill>
              </a:rPr>
              <a:t> القرن السابع عشر</a:t>
            </a:r>
          </a:p>
          <a:p>
            <a:pPr algn="ctr"/>
            <a:endParaRPr lang="ar-SY" sz="4000" b="1" dirty="0" smtClean="0">
              <a:solidFill>
                <a:schemeClr val="bg1"/>
              </a:solidFill>
            </a:endParaRPr>
          </a:p>
          <a:p>
            <a:pPr algn="ctr"/>
            <a:endParaRPr lang="en-GB" sz="4000" dirty="0"/>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8.jpg"/>
          <p:cNvPicPr>
            <a:picLocks noChangeAspect="1"/>
          </p:cNvPicPr>
          <p:nvPr/>
        </p:nvPicPr>
        <p:blipFill>
          <a:blip r:embed="rId2"/>
          <a:stretch>
            <a:fillRect/>
          </a:stretch>
        </p:blipFill>
        <p:spPr>
          <a:xfrm>
            <a:off x="0" y="0"/>
            <a:ext cx="9144000" cy="5857892"/>
          </a:xfrm>
          <a:prstGeom prst="rect">
            <a:avLst/>
          </a:prstGeom>
        </p:spPr>
      </p:pic>
      <p:sp>
        <p:nvSpPr>
          <p:cNvPr id="3" name="TextBox 2"/>
          <p:cNvSpPr txBox="1"/>
          <p:nvPr/>
        </p:nvSpPr>
        <p:spPr>
          <a:xfrm>
            <a:off x="0" y="5857892"/>
            <a:ext cx="9144000" cy="1077218"/>
          </a:xfrm>
          <a:prstGeom prst="rect">
            <a:avLst/>
          </a:prstGeom>
          <a:solidFill>
            <a:schemeClr val="accent3">
              <a:lumMod val="60000"/>
              <a:lumOff val="40000"/>
            </a:schemeClr>
          </a:solidFill>
        </p:spPr>
        <p:txBody>
          <a:bodyPr wrap="square" rtlCol="0">
            <a:spAutoFit/>
          </a:bodyPr>
          <a:lstStyle/>
          <a:p>
            <a:pPr algn="r" rtl="1"/>
            <a:r>
              <a:rPr lang="ar-SY" sz="3200" b="1" dirty="0" smtClean="0"/>
              <a:t>كانت شريعة العهد القديم تمنع الصور مخافة ان تشكل خطرا على عبادة اله واحد روحي </a:t>
            </a:r>
            <a:endParaRPr lang="en-GB" sz="3200" b="1" dirty="0"/>
          </a:p>
        </p:txBody>
      </p:sp>
    </p:spTree>
  </p:cSld>
  <p:clrMapOvr>
    <a:masterClrMapping/>
  </p:clrMapOvr>
  <p:transition spd="slow">
    <p:split orient="vert"/>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5.jpg"/>
          <p:cNvPicPr>
            <a:picLocks noChangeAspect="1"/>
          </p:cNvPicPr>
          <p:nvPr/>
        </p:nvPicPr>
        <p:blipFill>
          <a:blip r:embed="rId2" cstate="print"/>
          <a:stretch>
            <a:fillRect/>
          </a:stretch>
        </p:blipFill>
        <p:spPr>
          <a:xfrm>
            <a:off x="0" y="0"/>
            <a:ext cx="9144000" cy="6858000"/>
          </a:xfrm>
          <a:prstGeom prst="rect">
            <a:avLst/>
          </a:prstGeom>
        </p:spPr>
      </p:pic>
      <p:sp>
        <p:nvSpPr>
          <p:cNvPr id="4" name="Rectangle 3"/>
          <p:cNvSpPr/>
          <p:nvPr/>
        </p:nvSpPr>
        <p:spPr>
          <a:xfrm>
            <a:off x="1000100" y="2857496"/>
            <a:ext cx="6786610" cy="1754326"/>
          </a:xfrm>
          <a:prstGeom prst="rect">
            <a:avLst/>
          </a:prstGeom>
        </p:spPr>
        <p:txBody>
          <a:bodyPr wrap="square">
            <a:spAutoFit/>
          </a:bodyPr>
          <a:lstStyle/>
          <a:p>
            <a:pPr algn="ctr" rtl="1"/>
            <a:r>
              <a:rPr lang="ar-SY" sz="3600" b="1" dirty="0" smtClean="0">
                <a:solidFill>
                  <a:schemeClr val="bg1"/>
                </a:solidFill>
              </a:rPr>
              <a:t> </a:t>
            </a:r>
            <a:r>
              <a:rPr lang="ar-SY" sz="3600" b="1" dirty="0" smtClean="0">
                <a:solidFill>
                  <a:srgbClr val="FFFF00"/>
                </a:solidFill>
              </a:rPr>
              <a:t>هذه ايقونة التجلي</a:t>
            </a:r>
          </a:p>
          <a:p>
            <a:pPr algn="ctr" rtl="1"/>
            <a:r>
              <a:rPr lang="ar-SY" sz="3600" b="1" dirty="0" smtClean="0">
                <a:solidFill>
                  <a:srgbClr val="FFFF00"/>
                </a:solidFill>
              </a:rPr>
              <a:t> سنة 1435</a:t>
            </a:r>
          </a:p>
          <a:p>
            <a:pPr algn="ctr" rtl="1"/>
            <a:endParaRPr lang="ar-SY" sz="3600" b="1" dirty="0" smtClean="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6.jpg"/>
          <p:cNvPicPr>
            <a:picLocks noChangeAspect="1"/>
          </p:cNvPicPr>
          <p:nvPr/>
        </p:nvPicPr>
        <p:blipFill>
          <a:blip r:embed="rId2" cstate="print"/>
          <a:stretch>
            <a:fillRect/>
          </a:stretch>
        </p:blipFill>
        <p:spPr>
          <a:xfrm>
            <a:off x="0" y="1"/>
            <a:ext cx="7000892" cy="6857999"/>
          </a:xfrm>
          <a:prstGeom prst="rect">
            <a:avLst/>
          </a:prstGeom>
        </p:spPr>
      </p:pic>
      <p:sp>
        <p:nvSpPr>
          <p:cNvPr id="4" name="Rectangle 3"/>
          <p:cNvSpPr/>
          <p:nvPr/>
        </p:nvSpPr>
        <p:spPr>
          <a:xfrm>
            <a:off x="1071538" y="1357298"/>
            <a:ext cx="5786462" cy="2308324"/>
          </a:xfrm>
          <a:prstGeom prst="rect">
            <a:avLst/>
          </a:prstGeom>
        </p:spPr>
        <p:txBody>
          <a:bodyPr wrap="square">
            <a:spAutoFit/>
          </a:bodyPr>
          <a:lstStyle/>
          <a:p>
            <a:pPr algn="ctr" rtl="1"/>
            <a:r>
              <a:rPr lang="ar-SY" sz="4000" b="1" dirty="0" smtClean="0">
                <a:solidFill>
                  <a:schemeClr val="bg1"/>
                </a:solidFill>
              </a:rPr>
              <a:t>ا</a:t>
            </a:r>
            <a:r>
              <a:rPr lang="ar-SY" sz="3200" b="1" dirty="0" smtClean="0">
                <a:solidFill>
                  <a:schemeClr val="bg1"/>
                </a:solidFill>
              </a:rPr>
              <a:t>لتجلي (جزء من الايقونة)</a:t>
            </a:r>
          </a:p>
          <a:p>
            <a:pPr algn="ctr" rtl="1"/>
            <a:r>
              <a:rPr lang="ar-SY" sz="3200" b="1" dirty="0" smtClean="0">
                <a:solidFill>
                  <a:schemeClr val="bg1"/>
                </a:solidFill>
              </a:rPr>
              <a:t>روسيا </a:t>
            </a:r>
          </a:p>
          <a:p>
            <a:pPr algn="ctr" rtl="1"/>
            <a:r>
              <a:rPr lang="ar-SY" sz="3200" b="1" dirty="0" smtClean="0">
                <a:solidFill>
                  <a:schemeClr val="bg1"/>
                </a:solidFill>
              </a:rPr>
              <a:t>حوالي سنة</a:t>
            </a:r>
          </a:p>
          <a:p>
            <a:pPr algn="ctr" rtl="1"/>
            <a:r>
              <a:rPr lang="ar-SY" sz="3200" b="1" dirty="0" smtClean="0">
                <a:solidFill>
                  <a:schemeClr val="bg1"/>
                </a:solidFill>
              </a:rPr>
              <a:t> 15</a:t>
            </a:r>
            <a:r>
              <a:rPr lang="ar-SY" sz="4000" b="1" dirty="0" smtClean="0">
                <a:solidFill>
                  <a:schemeClr val="bg1"/>
                </a:solidFill>
              </a:rPr>
              <a:t>00</a:t>
            </a:r>
          </a:p>
        </p:txBody>
      </p:sp>
      <p:sp>
        <p:nvSpPr>
          <p:cNvPr id="5" name="TextBox 4"/>
          <p:cNvSpPr txBox="1"/>
          <p:nvPr/>
        </p:nvSpPr>
        <p:spPr>
          <a:xfrm>
            <a:off x="7000892" y="0"/>
            <a:ext cx="2143108" cy="6986528"/>
          </a:xfrm>
          <a:prstGeom prst="rect">
            <a:avLst/>
          </a:prstGeom>
          <a:blipFill>
            <a:blip r:embed="rId3"/>
            <a:tile tx="0" ty="0" sx="100000" sy="100000" flip="none" algn="tl"/>
          </a:blipFill>
        </p:spPr>
        <p:txBody>
          <a:bodyPr wrap="square" rtlCol="0">
            <a:spAutoFit/>
          </a:bodyPr>
          <a:lstStyle/>
          <a:p>
            <a:pPr algn="r" rtl="1"/>
            <a:r>
              <a:rPr lang="ar-SY" sz="2800" b="1" dirty="0" smtClean="0">
                <a:solidFill>
                  <a:schemeClr val="accent2">
                    <a:lumMod val="50000"/>
                  </a:schemeClr>
                </a:solidFill>
              </a:rPr>
              <a:t>النصف الاسفل من الايقونة يزدهي بخلفية جبل التجلي الذي يبرز عليه الرسل الثلاثة في هيئة الخوف حسب ما يصفه</a:t>
            </a:r>
          </a:p>
          <a:p>
            <a:pPr algn="r" rtl="1"/>
            <a:r>
              <a:rPr lang="ar-SY" sz="2800" b="1" dirty="0" smtClean="0">
                <a:solidFill>
                  <a:schemeClr val="accent2">
                    <a:lumMod val="50000"/>
                  </a:schemeClr>
                </a:solidFill>
              </a:rPr>
              <a:t> القديس متى : </a:t>
            </a:r>
          </a:p>
          <a:p>
            <a:pPr algn="r" rtl="1"/>
            <a:r>
              <a:rPr lang="ar-SY" sz="2800" b="1" dirty="0" smtClean="0">
                <a:solidFill>
                  <a:schemeClr val="accent2">
                    <a:lumMod val="50000"/>
                  </a:schemeClr>
                </a:solidFill>
              </a:rPr>
              <a:t>فالايقونة ترينا اياهم هابطين بسرعة من القمة الوعرة ذاهلين ومذعورين من الرؤيا الساطعة.</a:t>
            </a:r>
          </a:p>
          <a:p>
            <a:pPr algn="r" rtl="1"/>
            <a:endParaRPr lang="en-GB" sz="2800" b="1" dirty="0">
              <a:solidFill>
                <a:schemeClr val="accent2">
                  <a:lumMod val="50000"/>
                </a:schemeClr>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7.jpg"/>
          <p:cNvPicPr>
            <a:picLocks noChangeAspect="1"/>
          </p:cNvPicPr>
          <p:nvPr/>
        </p:nvPicPr>
        <p:blipFill>
          <a:blip r:embed="rId2" cstate="print"/>
          <a:stretch>
            <a:fillRect/>
          </a:stretch>
        </p:blipFill>
        <p:spPr>
          <a:xfrm>
            <a:off x="0" y="0"/>
            <a:ext cx="5286380" cy="6858000"/>
          </a:xfrm>
          <a:prstGeom prst="rect">
            <a:avLst/>
          </a:prstGeom>
        </p:spPr>
      </p:pic>
      <p:sp>
        <p:nvSpPr>
          <p:cNvPr id="4" name="TextBox 3"/>
          <p:cNvSpPr txBox="1"/>
          <p:nvPr/>
        </p:nvSpPr>
        <p:spPr>
          <a:xfrm>
            <a:off x="5286380" y="0"/>
            <a:ext cx="3857620" cy="6858000"/>
          </a:xfrm>
          <a:prstGeom prst="rect">
            <a:avLst/>
          </a:prstGeom>
          <a:blipFill>
            <a:blip r:embed="rId3"/>
            <a:tile tx="0" ty="0" sx="100000" sy="100000" flip="none" algn="tl"/>
          </a:blipFill>
        </p:spPr>
        <p:txBody>
          <a:bodyPr wrap="square" rtlCol="0">
            <a:spAutoFit/>
          </a:bodyPr>
          <a:lstStyle/>
          <a:p>
            <a:pPr algn="r" rtl="1"/>
            <a:r>
              <a:rPr lang="ar-SY" sz="2400" b="1" dirty="0" smtClean="0">
                <a:solidFill>
                  <a:srgbClr val="002060"/>
                </a:solidFill>
              </a:rPr>
              <a:t>وفي القسم الاعلى في مضادة بارزة ينتصب المسيح وكأنه جامد في سلامه السامي المنبثق منه الغامر, وجهي موسى وايليا المنحنيين وهما المشاهدان الكبيران لله في العهد القديم. من اسفل هي القوة المتحركة لا تزال بشرية في الرسل امام الظهور المنزل الذي يهزهم ويقلبهم ومن فوق هي الدائرة التامة الكاملة في الحياة الأخرى , والمسيح منتصب وسط (ماندرل) من المجد مكون من دوائر ذات وسط واحد . تشكل مجموعة كرات العالم المخلوق. اذا انفع النور من المسيح فالتجلي هو في الواقع تجلي الرسل الذين عبروا الى حين من الجسد الى الروح واستطاعوا ان يتأملوا مجد السيد المنكشف فجأة لأعينهم المنفتحة.</a:t>
            </a:r>
            <a:endParaRPr lang="en-GB" sz="2400" b="1" dirty="0">
              <a:solidFill>
                <a:srgbClr val="002060"/>
              </a:solidFill>
            </a:endParaRPr>
          </a:p>
        </p:txBody>
      </p:sp>
    </p:spTree>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8.jpg"/>
          <p:cNvPicPr>
            <a:picLocks noChangeAspect="1"/>
          </p:cNvPicPr>
          <p:nvPr/>
        </p:nvPicPr>
        <p:blipFill>
          <a:blip r:embed="rId2" cstate="print"/>
          <a:stretch>
            <a:fillRect/>
          </a:stretch>
        </p:blipFill>
        <p:spPr>
          <a:xfrm>
            <a:off x="0" y="0"/>
            <a:ext cx="6786578" cy="6858000"/>
          </a:xfrm>
          <a:prstGeom prst="rect">
            <a:avLst/>
          </a:prstGeom>
        </p:spPr>
      </p:pic>
      <p:sp>
        <p:nvSpPr>
          <p:cNvPr id="4" name="Rectangle 3"/>
          <p:cNvSpPr/>
          <p:nvPr/>
        </p:nvSpPr>
        <p:spPr>
          <a:xfrm>
            <a:off x="2286000" y="2967335"/>
            <a:ext cx="3143256" cy="1569660"/>
          </a:xfrm>
          <a:prstGeom prst="rect">
            <a:avLst/>
          </a:prstGeom>
        </p:spPr>
        <p:txBody>
          <a:bodyPr wrap="square">
            <a:spAutoFit/>
          </a:bodyPr>
          <a:lstStyle/>
          <a:p>
            <a:pPr algn="ctr" rtl="1"/>
            <a:r>
              <a:rPr lang="ar-SY" sz="3200" b="1" dirty="0" smtClean="0">
                <a:solidFill>
                  <a:schemeClr val="bg1"/>
                </a:solidFill>
              </a:rPr>
              <a:t>الصلب</a:t>
            </a:r>
          </a:p>
          <a:p>
            <a:pPr algn="ctr" rtl="1"/>
            <a:r>
              <a:rPr lang="ar-SY" sz="3200" b="1" dirty="0" smtClean="0">
                <a:solidFill>
                  <a:schemeClr val="bg1"/>
                </a:solidFill>
              </a:rPr>
              <a:t>القسطنطينية</a:t>
            </a:r>
          </a:p>
          <a:p>
            <a:pPr algn="ctr" rtl="1"/>
            <a:r>
              <a:rPr lang="ar-SY" sz="3200" b="1" dirty="0" smtClean="0">
                <a:solidFill>
                  <a:schemeClr val="bg1"/>
                </a:solidFill>
              </a:rPr>
              <a:t>القرن الرابع عشر</a:t>
            </a:r>
          </a:p>
        </p:txBody>
      </p:sp>
      <p:sp>
        <p:nvSpPr>
          <p:cNvPr id="5" name="TextBox 4"/>
          <p:cNvSpPr txBox="1"/>
          <p:nvPr/>
        </p:nvSpPr>
        <p:spPr>
          <a:xfrm>
            <a:off x="6786578" y="0"/>
            <a:ext cx="2357422" cy="6858000"/>
          </a:xfrm>
          <a:prstGeom prst="rect">
            <a:avLst/>
          </a:prstGeom>
          <a:solidFill>
            <a:schemeClr val="bg2">
              <a:lumMod val="25000"/>
            </a:schemeClr>
          </a:solidFill>
        </p:spPr>
        <p:txBody>
          <a:bodyPr wrap="square" rtlCol="0">
            <a:spAutoFit/>
          </a:bodyPr>
          <a:lstStyle/>
          <a:p>
            <a:pPr algn="r" rtl="1"/>
            <a:r>
              <a:rPr lang="ar-SY" sz="2400" b="1" dirty="0" smtClean="0">
                <a:solidFill>
                  <a:schemeClr val="bg1"/>
                </a:solidFill>
              </a:rPr>
              <a:t>ونصل الى ايقونة الصلب. ان تأليف هذه الايقونة الهادئ الموزون يعبر باقتصاد عن المعنى الحزين المأساوي في المشهد . تقف العذراء دائما الى يمين الصليب مستقيمة نحيلة تعبر عن ألمها بامتلاك شريف وعن شمال الصليب تأخذ عيننا يوحنا . انه يغطي بيده رأسه المائل قليلا. ونظره موجه الى الداخل يتأمل وهو يهوى التأمل في سر الآلام.  </a:t>
            </a:r>
            <a:endParaRPr lang="en-GB" sz="24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9.jpg"/>
          <p:cNvPicPr>
            <a:picLocks noChangeAspect="1"/>
          </p:cNvPicPr>
          <p:nvPr/>
        </p:nvPicPr>
        <p:blipFill>
          <a:blip r:embed="rId2" cstate="print"/>
          <a:stretch>
            <a:fillRect/>
          </a:stretch>
        </p:blipFill>
        <p:spPr>
          <a:xfrm>
            <a:off x="0" y="0"/>
            <a:ext cx="6929454" cy="6858000"/>
          </a:xfrm>
          <a:prstGeom prst="rect">
            <a:avLst/>
          </a:prstGeom>
        </p:spPr>
      </p:pic>
      <p:sp>
        <p:nvSpPr>
          <p:cNvPr id="3" name="TextBox 2"/>
          <p:cNvSpPr txBox="1"/>
          <p:nvPr/>
        </p:nvSpPr>
        <p:spPr>
          <a:xfrm>
            <a:off x="6929454" y="0"/>
            <a:ext cx="2214546" cy="6986528"/>
          </a:xfrm>
          <a:prstGeom prst="rect">
            <a:avLst/>
          </a:prstGeom>
          <a:solidFill>
            <a:schemeClr val="accent2">
              <a:lumMod val="50000"/>
            </a:schemeClr>
          </a:solidFill>
        </p:spPr>
        <p:txBody>
          <a:bodyPr wrap="square" rtlCol="0">
            <a:spAutoFit/>
          </a:bodyPr>
          <a:lstStyle/>
          <a:p>
            <a:pPr algn="r" rtl="1"/>
            <a:r>
              <a:rPr lang="ar-SY" sz="2800" b="1" dirty="0" smtClean="0">
                <a:solidFill>
                  <a:schemeClr val="bg1"/>
                </a:solidFill>
              </a:rPr>
              <a:t>والمسيح هادئ وجليل. فالمصلوب في الشرق لا يظهر ابدا واقعية الجسد المنهوك والميت ولا ألم النزاع لم يفقد المسيح شيئا من نبله الملكي وهو ميت هادئ وكما قالالقديس يوحنا الذهبي الفم :“ أراه مصلوبا وأدعوه ملكا“.</a:t>
            </a:r>
          </a:p>
          <a:p>
            <a:pPr algn="r" rtl="1"/>
            <a:endParaRPr lang="ar-SY" sz="2800" b="1" dirty="0" smtClean="0">
              <a:solidFill>
                <a:schemeClr val="bg1"/>
              </a:solidFill>
            </a:endParaRPr>
          </a:p>
          <a:p>
            <a:pPr algn="r" rtl="1"/>
            <a:endParaRPr lang="en-GB" sz="2800" b="1" dirty="0">
              <a:solidFill>
                <a:schemeClr val="bg1"/>
              </a:solidFill>
            </a:endParaRPr>
          </a:p>
        </p:txBody>
      </p:sp>
    </p:spTree>
  </p:cSld>
  <p:clrMapOvr>
    <a:masterClrMapping/>
  </p:clrMapOvr>
  <p:transition spd="slow">
    <p:wipe dir="d"/>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90.jpg"/>
          <p:cNvPicPr>
            <a:picLocks noChangeAspect="1"/>
          </p:cNvPicPr>
          <p:nvPr/>
        </p:nvPicPr>
        <p:blipFill>
          <a:blip r:embed="rId2" cstate="print"/>
          <a:stretch>
            <a:fillRect/>
          </a:stretch>
        </p:blipFill>
        <p:spPr>
          <a:xfrm>
            <a:off x="0" y="0"/>
            <a:ext cx="9144000" cy="6858000"/>
          </a:xfrm>
          <a:prstGeom prst="rect">
            <a:avLst/>
          </a:prstGeom>
        </p:spPr>
      </p:pic>
      <p:sp>
        <p:nvSpPr>
          <p:cNvPr id="4" name="Rectangle 3"/>
          <p:cNvSpPr/>
          <p:nvPr/>
        </p:nvSpPr>
        <p:spPr>
          <a:xfrm>
            <a:off x="2143108" y="1000108"/>
            <a:ext cx="4572000" cy="2862322"/>
          </a:xfrm>
          <a:prstGeom prst="rect">
            <a:avLst/>
          </a:prstGeom>
        </p:spPr>
        <p:txBody>
          <a:bodyPr wrap="square">
            <a:spAutoFit/>
          </a:bodyPr>
          <a:lstStyle/>
          <a:p>
            <a:pPr algn="ctr" rtl="1"/>
            <a:r>
              <a:rPr lang="ar-SY" sz="3600" b="1" dirty="0" smtClean="0">
                <a:solidFill>
                  <a:schemeClr val="bg1"/>
                </a:solidFill>
              </a:rPr>
              <a:t>ايقونة الصلب</a:t>
            </a:r>
          </a:p>
          <a:p>
            <a:pPr algn="ctr" rtl="1"/>
            <a:r>
              <a:rPr lang="ar-SY" sz="3600" b="1" dirty="0" smtClean="0">
                <a:solidFill>
                  <a:schemeClr val="bg1"/>
                </a:solidFill>
              </a:rPr>
              <a:t>ديونيزي موسكو</a:t>
            </a:r>
          </a:p>
          <a:p>
            <a:pPr algn="ctr" rtl="1"/>
            <a:r>
              <a:rPr lang="ar-SY" sz="3600" b="1" dirty="0" smtClean="0">
                <a:solidFill>
                  <a:schemeClr val="bg1"/>
                </a:solidFill>
              </a:rPr>
              <a:t>سنة</a:t>
            </a:r>
          </a:p>
          <a:p>
            <a:pPr algn="ctr"/>
            <a:r>
              <a:rPr lang="ar-SY" sz="3600" b="1" dirty="0" smtClean="0">
                <a:solidFill>
                  <a:schemeClr val="bg1"/>
                </a:solidFill>
              </a:rPr>
              <a:t>1500</a:t>
            </a:r>
          </a:p>
          <a:p>
            <a:pPr algn="ctr"/>
            <a:endParaRPr lang="ar-SY" sz="3600" b="1" dirty="0" smtClean="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0"/>
                                        <p:tgtEl>
                                          <p:spTgt spid="4">
                                            <p:txEl>
                                              <p:pRg st="0" end="0"/>
                                            </p:txEl>
                                          </p:spTgt>
                                        </p:tgtEl>
                                      </p:cBhvr>
                                    </p:animEffect>
                                    <p:anim calcmode="lin" valueType="num">
                                      <p:cBhvr>
                                        <p:cTn id="8"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5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0"/>
                                        <p:tgtEl>
                                          <p:spTgt spid="4">
                                            <p:txEl>
                                              <p:pRg st="1" end="1"/>
                                            </p:txEl>
                                          </p:spTgt>
                                        </p:tgtEl>
                                      </p:cBhvr>
                                    </p:animEffect>
                                    <p:anim calcmode="lin" valueType="num">
                                      <p:cBhvr>
                                        <p:cTn id="13"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5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0"/>
                                        <p:tgtEl>
                                          <p:spTgt spid="4">
                                            <p:txEl>
                                              <p:pRg st="2" end="2"/>
                                            </p:txEl>
                                          </p:spTgt>
                                        </p:tgtEl>
                                      </p:cBhvr>
                                    </p:animEffect>
                                    <p:anim calcmode="lin" valueType="num">
                                      <p:cBhvr>
                                        <p:cTn id="18"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5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0"/>
                                        <p:tgtEl>
                                          <p:spTgt spid="4">
                                            <p:txEl>
                                              <p:pRg st="3" end="3"/>
                                            </p:txEl>
                                          </p:spTgt>
                                        </p:tgtEl>
                                      </p:cBhvr>
                                    </p:animEffect>
                                    <p:anim calcmode="lin" valueType="num">
                                      <p:cBhvr>
                                        <p:cTn id="23" dur="5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5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91.jpg"/>
          <p:cNvPicPr>
            <a:picLocks noChangeAspect="1"/>
          </p:cNvPicPr>
          <p:nvPr/>
        </p:nvPicPr>
        <p:blipFill>
          <a:blip r:embed="rId2" cstate="print"/>
          <a:stretch>
            <a:fillRect/>
          </a:stretch>
        </p:blipFill>
        <p:spPr>
          <a:xfrm>
            <a:off x="0" y="0"/>
            <a:ext cx="6715140" cy="6858000"/>
          </a:xfrm>
          <a:prstGeom prst="rect">
            <a:avLst/>
          </a:prstGeom>
        </p:spPr>
      </p:pic>
      <p:sp>
        <p:nvSpPr>
          <p:cNvPr id="5" name="TextBox 4"/>
          <p:cNvSpPr txBox="1"/>
          <p:nvPr/>
        </p:nvSpPr>
        <p:spPr>
          <a:xfrm>
            <a:off x="6715140" y="0"/>
            <a:ext cx="2428860" cy="6986528"/>
          </a:xfrm>
          <a:prstGeom prst="rect">
            <a:avLst/>
          </a:prstGeom>
          <a:solidFill>
            <a:schemeClr val="accent6">
              <a:lumMod val="75000"/>
            </a:schemeClr>
          </a:solidFill>
        </p:spPr>
        <p:txBody>
          <a:bodyPr wrap="square" rtlCol="0">
            <a:spAutoFit/>
          </a:bodyPr>
          <a:lstStyle/>
          <a:p>
            <a:pPr algn="r" rtl="1"/>
            <a:endParaRPr lang="ar-SY" sz="3200" b="1" dirty="0" smtClean="0">
              <a:solidFill>
                <a:schemeClr val="bg1"/>
              </a:solidFill>
            </a:endParaRPr>
          </a:p>
          <a:p>
            <a:pPr algn="ctr" rtl="1"/>
            <a:r>
              <a:rPr lang="ar-SY" sz="3200" b="1" dirty="0" smtClean="0">
                <a:solidFill>
                  <a:schemeClr val="bg1"/>
                </a:solidFill>
              </a:rPr>
              <a:t>ايقونة الصعود من مدرسة موسكو ومن القرن الخامس عشر تنتمي الى مدرسة روبليف نرى فيها تقنية تصويرية كاملة في خدمة سر هذه الايقونة</a:t>
            </a:r>
            <a:endParaRPr lang="en-US" sz="3200" b="1" dirty="0" smtClean="0">
              <a:solidFill>
                <a:schemeClr val="bg1"/>
              </a:solidFill>
            </a:endParaRPr>
          </a:p>
          <a:p>
            <a:pPr algn="ctr" rtl="1"/>
            <a:endParaRPr lang="ar-SY" sz="3200" b="1" dirty="0" smtClean="0">
              <a:solidFill>
                <a:schemeClr val="bg1"/>
              </a:solidFill>
            </a:endParaRPr>
          </a:p>
          <a:p>
            <a:pPr algn="r" rtl="1"/>
            <a:endParaRPr lang="ar-SY" sz="3200" b="1" dirty="0" smtClean="0">
              <a:solidFill>
                <a:schemeClr val="bg1"/>
              </a:solidFill>
            </a:endParaRPr>
          </a:p>
          <a:p>
            <a:pPr algn="r" rtl="1"/>
            <a:endParaRPr lang="en-GB" sz="3200" b="1" dirty="0">
              <a:solidFill>
                <a:schemeClr val="bg1"/>
              </a:solidFill>
            </a:endParaRPr>
          </a:p>
        </p:txBody>
      </p:sp>
    </p:spTree>
  </p:cSld>
  <p:clrMapOvr>
    <a:masterClrMapping/>
  </p:clrMapOvr>
  <p:transition spd="slow">
    <p:wipe dir="d"/>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92.jpg"/>
          <p:cNvPicPr>
            <a:picLocks noChangeAspect="1"/>
          </p:cNvPicPr>
          <p:nvPr/>
        </p:nvPicPr>
        <p:blipFill>
          <a:blip r:embed="rId2" cstate="print"/>
          <a:stretch>
            <a:fillRect/>
          </a:stretch>
        </p:blipFill>
        <p:spPr>
          <a:xfrm>
            <a:off x="0" y="0"/>
            <a:ext cx="5786446" cy="6858000"/>
          </a:xfrm>
          <a:prstGeom prst="rect">
            <a:avLst/>
          </a:prstGeom>
        </p:spPr>
      </p:pic>
      <p:sp>
        <p:nvSpPr>
          <p:cNvPr id="3" name="TextBox 2"/>
          <p:cNvSpPr txBox="1"/>
          <p:nvPr/>
        </p:nvSpPr>
        <p:spPr>
          <a:xfrm>
            <a:off x="5786446" y="0"/>
            <a:ext cx="3357554" cy="6858000"/>
          </a:xfrm>
          <a:prstGeom prst="rect">
            <a:avLst/>
          </a:prstGeom>
          <a:solidFill>
            <a:schemeClr val="accent6">
              <a:lumMod val="75000"/>
            </a:schemeClr>
          </a:solidFill>
        </p:spPr>
        <p:txBody>
          <a:bodyPr wrap="square" rtlCol="0">
            <a:spAutoFit/>
          </a:bodyPr>
          <a:lstStyle/>
          <a:p>
            <a:pPr algn="r" rtl="1"/>
            <a:r>
              <a:rPr lang="ar-SY" sz="2400" b="1" dirty="0" smtClean="0">
                <a:solidFill>
                  <a:schemeClr val="bg1"/>
                </a:solidFill>
              </a:rPr>
              <a:t>تكون اطراف اذرع الملائكة مرتفعة وقدما ام الله النقاط الثلاث من مثلث متساوي الاضلاع يعطي صورة الثالوث الاقدس الذي اتسمت به الكنيسة وهنالك هيئة هندسية أخرى في الأيقونة: الدائرة المكونة من جمهور الرسل مهي دائرة تعيد رسمها اذرع الملائكة المدورة وتعكس الدائرة المحيطة بالمسيح الممجد وتمثل الكنيسة مسجلة في هذه العلامة المقدسة الدالة على الابدية. ان الخط العمودي يجمع هامة المخلص الى هامة ام الله ويشطر كل ما في الايقونة بدقة قسمين متعادلين ويتقاطع والخط الافقي مكونين هكذا صليبا تاما.</a:t>
            </a:r>
            <a:endParaRPr lang="en-GB" sz="2400" b="1" dirty="0">
              <a:solidFill>
                <a:schemeClr val="bg1"/>
              </a:solidFill>
            </a:endParaRPr>
          </a:p>
        </p:txBody>
      </p:sp>
    </p:spTree>
  </p:cSld>
  <p:clrMapOvr>
    <a:masterClrMapping/>
  </p:clrMapOvr>
  <p:transition spd="slow">
    <p:wipe dir="d"/>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93.jpg"/>
          <p:cNvPicPr>
            <a:picLocks noChangeAspect="1"/>
          </p:cNvPicPr>
          <p:nvPr/>
        </p:nvPicPr>
        <p:blipFill>
          <a:blip r:embed="rId2" cstate="print"/>
          <a:stretch>
            <a:fillRect/>
          </a:stretch>
        </p:blipFill>
        <p:spPr>
          <a:xfrm>
            <a:off x="0" y="0"/>
            <a:ext cx="6786578" cy="6858000"/>
          </a:xfrm>
          <a:prstGeom prst="rect">
            <a:avLst/>
          </a:prstGeom>
        </p:spPr>
      </p:pic>
      <p:sp>
        <p:nvSpPr>
          <p:cNvPr id="3" name="TextBox 2"/>
          <p:cNvSpPr txBox="1"/>
          <p:nvPr/>
        </p:nvSpPr>
        <p:spPr>
          <a:xfrm>
            <a:off x="6786578" y="0"/>
            <a:ext cx="2357422" cy="6986528"/>
          </a:xfrm>
          <a:prstGeom prst="rect">
            <a:avLst/>
          </a:prstGeom>
          <a:solidFill>
            <a:schemeClr val="accent6">
              <a:lumMod val="75000"/>
            </a:schemeClr>
          </a:solidFill>
        </p:spPr>
        <p:txBody>
          <a:bodyPr wrap="square" rtlCol="0">
            <a:spAutoFit/>
          </a:bodyPr>
          <a:lstStyle/>
          <a:p>
            <a:pPr algn="r" rtl="1"/>
            <a:r>
              <a:rPr lang="ar-SY" sz="2800" b="1" dirty="0" smtClean="0"/>
              <a:t>المسيح محاط بدائرة من الكرات الكونية يسنده في صعوده ملائكة التجسد مؤكدين ان المسيح يغادر الارض بجسده الارضي يبسط يده اليمنى ليبارك وبيده اليسرى يمسك ملف الكتب المقدسة التي جاء ليتممها لأنه ينبوع النعمة والتعليم وتلك مهمة لم تبطل بالصعود.</a:t>
            </a:r>
            <a:endParaRPr lang="en-GB" sz="2800" b="1" dirty="0"/>
          </a:p>
        </p:txBody>
      </p:sp>
    </p:spTree>
  </p:cSld>
  <p:clrMapOvr>
    <a:masterClrMapping/>
  </p:clrMapOvr>
  <p:transition spd="slow">
    <p:wipe dir="d"/>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94.jpg"/>
          <p:cNvPicPr>
            <a:picLocks noChangeAspect="1"/>
          </p:cNvPicPr>
          <p:nvPr/>
        </p:nvPicPr>
        <p:blipFill>
          <a:blip r:embed="rId2" cstate="print"/>
          <a:stretch>
            <a:fillRect/>
          </a:stretch>
        </p:blipFill>
        <p:spPr>
          <a:xfrm>
            <a:off x="0" y="0"/>
            <a:ext cx="5000628" cy="6858000"/>
          </a:xfrm>
          <a:prstGeom prst="rect">
            <a:avLst/>
          </a:prstGeom>
        </p:spPr>
      </p:pic>
      <p:sp>
        <p:nvSpPr>
          <p:cNvPr id="3" name="TextBox 2"/>
          <p:cNvSpPr txBox="1"/>
          <p:nvPr/>
        </p:nvSpPr>
        <p:spPr>
          <a:xfrm>
            <a:off x="4929190" y="0"/>
            <a:ext cx="4214810" cy="6858000"/>
          </a:xfrm>
          <a:prstGeom prst="rect">
            <a:avLst/>
          </a:prstGeom>
          <a:solidFill>
            <a:schemeClr val="accent6">
              <a:lumMod val="50000"/>
            </a:schemeClr>
          </a:solidFill>
        </p:spPr>
        <p:txBody>
          <a:bodyPr wrap="square" rtlCol="0">
            <a:spAutoFit/>
          </a:bodyPr>
          <a:lstStyle/>
          <a:p>
            <a:pPr algn="r" rtl="1"/>
            <a:r>
              <a:rPr lang="ar-SY" sz="2400" b="1" dirty="0" smtClean="0">
                <a:solidFill>
                  <a:schemeClr val="bg1"/>
                </a:solidFill>
              </a:rPr>
              <a:t>تحتل ام الله الوسط الذي هو محور الجماعة المقيمة في المركز الاول ان ام الله تبرز في عمق خلفية البياض الملائكي ووقفتها مزدوجة : هي مصلية متجهة الى الله اذ انها الوسيطة وهي طاهرة متجهة الى العالم اذ انها قداسة الكنيسة يحيك بها الرسل وتحركهم يعني الكرازة الرسولية وكثرة الالسن والتعابير المعبرة عن الحقيقة الواحدة . فالجماعة الى الشمال مع الملائكة تترجم عن الاندفاع الى العلاء والجماعة الى اليمين تتأمل ام الله التي هي السر المخبأ وصورة الكنيسة اذا كان المنظر يخط حدا خفيفا بين الحياة والاخرى فان الاكاليل الاربعة المكونة من اشجار جبل الزيتون تتعدى ذلك المنظر قليلا وتظهر الطبيعة المشاركة في الليتورجيا الكونية بداية الليتورجيا السماوية</a:t>
            </a:r>
            <a:endParaRPr lang="en-GB" sz="2400" b="1" dirty="0">
              <a:solidFill>
                <a:schemeClr val="bg1"/>
              </a:solidFill>
            </a:endParaRPr>
          </a:p>
        </p:txBody>
      </p:sp>
    </p:spTree>
  </p:cSld>
  <p:clrMapOvr>
    <a:masterClrMapping/>
  </p:clrMapOvr>
  <p:transition spd="slow">
    <p:wipe di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3436</TotalTime>
  <Words>4452</Words>
  <Application>Microsoft Office PowerPoint</Application>
  <PresentationFormat>On-screen Show (4:3)</PresentationFormat>
  <Paragraphs>328</Paragraphs>
  <Slides>100</Slides>
  <Notes>1</Notes>
  <HiddenSlides>0</HiddenSlides>
  <MMClips>0</MMClips>
  <ScaleCrop>false</ScaleCrop>
  <HeadingPairs>
    <vt:vector size="4" baseType="variant">
      <vt:variant>
        <vt:lpstr>Theme</vt:lpstr>
      </vt:variant>
      <vt:variant>
        <vt:i4>1</vt:i4>
      </vt:variant>
      <vt:variant>
        <vt:lpstr>Slide Titles</vt:lpstr>
      </vt:variant>
      <vt:variant>
        <vt:i4>100</vt:i4>
      </vt:variant>
    </vt:vector>
  </HeadingPairs>
  <TitlesOfParts>
    <vt:vector size="10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mall-tech</cp:lastModifiedBy>
  <cp:revision>20</cp:revision>
  <dcterms:created xsi:type="dcterms:W3CDTF">2013-11-07T02:05:50Z</dcterms:created>
  <dcterms:modified xsi:type="dcterms:W3CDTF">2014-03-03T18:43:12Z</dcterms:modified>
</cp:coreProperties>
</file>