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0" r:id="rId2"/>
    <p:sldId id="256" r:id="rId3"/>
    <p:sldId id="257" r:id="rId4"/>
    <p:sldId id="258" r:id="rId5"/>
    <p:sldId id="259" r:id="rId6"/>
    <p:sldId id="260" r:id="rId7"/>
    <p:sldId id="261" r:id="rId8"/>
    <p:sldId id="262" r:id="rId9"/>
    <p:sldId id="263" r:id="rId10"/>
    <p:sldId id="264" r:id="rId11"/>
    <p:sldId id="266" r:id="rId12"/>
    <p:sldId id="267" r:id="rId13"/>
    <p:sldId id="268" r:id="rId14"/>
    <p:sldId id="269" r:id="rId15"/>
    <p:sldId id="270" r:id="rId16"/>
    <p:sldId id="271" r:id="rId17"/>
    <p:sldId id="272" r:id="rId18"/>
    <p:sldId id="273" r:id="rId19"/>
    <p:sldId id="274" r:id="rId20"/>
    <p:sldId id="276" r:id="rId21"/>
    <p:sldId id="279"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0" d="100"/>
          <a:sy n="50" d="100"/>
        </p:scale>
        <p:origin x="-1086" y="-4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33FA413-0AB9-4E20-8DC6-B6F2A42C80EF}" type="datetimeFigureOut">
              <a:rPr lang="en-US" smtClean="0"/>
              <a:pPr/>
              <a:t>12/2/2012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33FA413-0AB9-4E20-8DC6-B6F2A42C80EF}" type="datetimeFigureOut">
              <a:rPr lang="en-US" smtClean="0"/>
              <a:pPr/>
              <a:t>12/2/2012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33FA413-0AB9-4E20-8DC6-B6F2A42C80EF}" type="datetimeFigureOut">
              <a:rPr lang="en-US" smtClean="0"/>
              <a:pPr/>
              <a:t>12/2/2012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33FA413-0AB9-4E20-8DC6-B6F2A42C80EF}" type="datetimeFigureOut">
              <a:rPr lang="en-US" smtClean="0"/>
              <a:pPr/>
              <a:t>12/2/2012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3FA413-0AB9-4E20-8DC6-B6F2A42C80EF}" type="datetimeFigureOut">
              <a:rPr lang="en-US" smtClean="0"/>
              <a:pPr/>
              <a:t>12/2/2012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33FA413-0AB9-4E20-8DC6-B6F2A42C80EF}" type="datetimeFigureOut">
              <a:rPr lang="en-US" smtClean="0"/>
              <a:pPr/>
              <a:t>12/2/2012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33FA413-0AB9-4E20-8DC6-B6F2A42C80EF}" type="datetimeFigureOut">
              <a:rPr lang="en-US" smtClean="0"/>
              <a:pPr/>
              <a:t>12/2/2012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33FA413-0AB9-4E20-8DC6-B6F2A42C80EF}" type="datetimeFigureOut">
              <a:rPr lang="en-US" smtClean="0"/>
              <a:pPr/>
              <a:t>12/2/2012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3FA413-0AB9-4E20-8DC6-B6F2A42C80EF}" type="datetimeFigureOut">
              <a:rPr lang="en-US" smtClean="0"/>
              <a:pPr/>
              <a:t>12/2/2012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3FA413-0AB9-4E20-8DC6-B6F2A42C80EF}" type="datetimeFigureOut">
              <a:rPr lang="en-US" smtClean="0"/>
              <a:pPr/>
              <a:t>12/2/2012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3FA413-0AB9-4E20-8DC6-B6F2A42C80EF}" type="datetimeFigureOut">
              <a:rPr lang="en-US" smtClean="0"/>
              <a:pPr/>
              <a:t>12/2/2012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3FA413-0AB9-4E20-8DC6-B6F2A42C80EF}" type="datetimeFigureOut">
              <a:rPr lang="en-US" smtClean="0"/>
              <a:pPr/>
              <a:t>12/2/2012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752F46-37A3-443B-A9AA-6E4F2ACDFD3A}"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rved Up Ribbon 1"/>
          <p:cNvSpPr/>
          <p:nvPr/>
        </p:nvSpPr>
        <p:spPr>
          <a:xfrm>
            <a:off x="928662" y="1428736"/>
            <a:ext cx="7286676" cy="4214842"/>
          </a:xfrm>
          <a:prstGeom prst="ellipseRibbon2">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9600" dirty="0" smtClean="0">
                <a:solidFill>
                  <a:schemeClr val="bg1"/>
                </a:solidFill>
              </a:rPr>
              <a:t>صموئيل</a:t>
            </a:r>
            <a:endParaRPr lang="en-GB" sz="9600" dirty="0">
              <a:solidFill>
                <a:schemeClr val="bg1"/>
              </a:solidFill>
            </a:endParaRPr>
          </a:p>
        </p:txBody>
      </p:sp>
    </p:spTree>
  </p:cSld>
  <p:clrMapOvr>
    <a:masterClrMapping/>
  </p:clrMapOvr>
  <p:transition spd="slow">
    <p:spli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0"/>
            <a:ext cx="5929322" cy="6858000"/>
          </a:xfrm>
          <a:prstGeom prst="rect">
            <a:avLst/>
          </a:prstGeom>
        </p:spPr>
      </p:pic>
      <p:sp>
        <p:nvSpPr>
          <p:cNvPr id="4" name="TextBox 3"/>
          <p:cNvSpPr txBox="1"/>
          <p:nvPr/>
        </p:nvSpPr>
        <p:spPr>
          <a:xfrm>
            <a:off x="5929322" y="0"/>
            <a:ext cx="3214678" cy="6986528"/>
          </a:xfrm>
          <a:prstGeom prst="rect">
            <a:avLst/>
          </a:prstGeom>
          <a:solidFill>
            <a:schemeClr val="bg1">
              <a:lumMod val="65000"/>
            </a:schemeClr>
          </a:solidFill>
        </p:spPr>
        <p:txBody>
          <a:bodyPr wrap="square" rtlCol="0">
            <a:spAutoFit/>
          </a:bodyPr>
          <a:lstStyle/>
          <a:p>
            <a:pPr algn="r" rtl="1"/>
            <a:r>
              <a:rPr lang="ar-SY" sz="2800" b="1" dirty="0" smtClean="0">
                <a:solidFill>
                  <a:schemeClr val="accent2">
                    <a:lumMod val="50000"/>
                  </a:schemeClr>
                </a:solidFill>
              </a:rPr>
              <a:t>وذات ليلة استيقظ صموئيل على صوت يناديه في العتمة:“صموئيل صموئيل“. نهض صموئيل من نومه ثلاث مرات واتجه الى عالي يسأله عما يريد منه, غير أن الصوت الذي كان يناديه لم يكن صوت الكاهن عالي . وهنا قال عالي  لصموئيل:“ان الله هو الذي يكلمك , فاستمع اليه“.وحين سمع الصبي الصوت يناديه مرة أخرى صرخ قائلا:“ تكلم يا رب ان عبدك يسمع“.</a:t>
            </a:r>
            <a:endParaRPr lang="en-GB" sz="2800" b="1" dirty="0">
              <a:solidFill>
                <a:schemeClr val="accent2">
                  <a:lumMod val="50000"/>
                </a:schemeClr>
              </a:solidFill>
            </a:endParaRPr>
          </a:p>
        </p:txBody>
      </p:sp>
    </p:spTree>
  </p:cSld>
  <p:clrMapOvr>
    <a:masterClrMapping/>
  </p:clrMapOvr>
  <p:transition spd="slow">
    <p:strips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1" y="0"/>
            <a:ext cx="6286511" cy="6858000"/>
          </a:xfrm>
          <a:prstGeom prst="rect">
            <a:avLst/>
          </a:prstGeom>
        </p:spPr>
      </p:pic>
      <p:sp>
        <p:nvSpPr>
          <p:cNvPr id="4" name="TextBox 3"/>
          <p:cNvSpPr txBox="1"/>
          <p:nvPr/>
        </p:nvSpPr>
        <p:spPr>
          <a:xfrm>
            <a:off x="6286512" y="0"/>
            <a:ext cx="2857488" cy="6986528"/>
          </a:xfrm>
          <a:prstGeom prst="rect">
            <a:avLst/>
          </a:prstGeom>
          <a:solidFill>
            <a:schemeClr val="accent6">
              <a:lumMod val="50000"/>
            </a:schemeClr>
          </a:solidFill>
        </p:spPr>
        <p:txBody>
          <a:bodyPr wrap="square" rtlCol="0">
            <a:spAutoFit/>
          </a:bodyPr>
          <a:lstStyle/>
          <a:p>
            <a:pPr algn="r" rtl="1"/>
            <a:r>
              <a:rPr lang="ar-SY" sz="3200" dirty="0" smtClean="0">
                <a:solidFill>
                  <a:schemeClr val="bg1"/>
                </a:solidFill>
              </a:rPr>
              <a:t>وأعلم الرب صموئيل بنبأ رهيب, انه يريد معاقبة أبناء عالي. وفي اليوم التالي, استجمع الصبي كل شجاعته ليخبر عالي  بالنبأ .لم يشك الرجل العجوز بالأمر. وأيقن أن الله هو الذي يتكلم مع صموئيل, وبسرعة علم الناس بأن صموئيل يتكلم باسم الرب.</a:t>
            </a:r>
            <a:endParaRPr lang="en-GB" sz="3200" dirty="0">
              <a:solidFill>
                <a:schemeClr val="bg1"/>
              </a:solidFill>
            </a:endParaRPr>
          </a:p>
        </p:txBody>
      </p:sp>
    </p:spTree>
  </p:cSld>
  <p:clrMapOvr>
    <a:masterClrMapping/>
  </p:clrMapOvr>
  <p:transition spd="slow">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a:stretch>
            <a:fillRect/>
          </a:stretch>
        </p:blipFill>
        <p:spPr>
          <a:xfrm>
            <a:off x="0" y="0"/>
            <a:ext cx="6357950" cy="6858000"/>
          </a:xfrm>
          <a:prstGeom prst="rect">
            <a:avLst/>
          </a:prstGeom>
        </p:spPr>
      </p:pic>
      <p:sp>
        <p:nvSpPr>
          <p:cNvPr id="5" name="TextBox 4"/>
          <p:cNvSpPr txBox="1"/>
          <p:nvPr/>
        </p:nvSpPr>
        <p:spPr>
          <a:xfrm>
            <a:off x="6357950" y="0"/>
            <a:ext cx="2786050" cy="7048083"/>
          </a:xfrm>
          <a:prstGeom prst="rect">
            <a:avLst/>
          </a:prstGeom>
          <a:solidFill>
            <a:schemeClr val="accent6">
              <a:lumMod val="40000"/>
              <a:lumOff val="60000"/>
            </a:schemeClr>
          </a:solidFill>
        </p:spPr>
        <p:txBody>
          <a:bodyPr wrap="square" rtlCol="0">
            <a:spAutoFit/>
          </a:bodyPr>
          <a:lstStyle/>
          <a:p>
            <a:pPr algn="r"/>
            <a:r>
              <a:rPr lang="ar-SY" sz="3200" b="1" dirty="0" smtClean="0">
                <a:solidFill>
                  <a:schemeClr val="accent2">
                    <a:lumMod val="50000"/>
                  </a:schemeClr>
                </a:solidFill>
              </a:rPr>
              <a:t>كبر صموئيل وأصبح رجلا. وصار في أعين شعبه مستشارا وناصحا محترما. لكن الأعوام </a:t>
            </a:r>
            <a:r>
              <a:rPr lang="ar-SY" sz="3200" b="1" smtClean="0">
                <a:solidFill>
                  <a:schemeClr val="accent2">
                    <a:lumMod val="50000"/>
                  </a:schemeClr>
                </a:solidFill>
              </a:rPr>
              <a:t>تمر وماذا </a:t>
            </a:r>
            <a:r>
              <a:rPr lang="ar-SY" sz="3200" b="1" dirty="0" smtClean="0">
                <a:solidFill>
                  <a:schemeClr val="accent2">
                    <a:lumMod val="50000"/>
                  </a:schemeClr>
                </a:solidFill>
              </a:rPr>
              <a:t>سيحل بالأسرائليين في حال وفاة صموئيل؟ لقد أثار هذا الأمر قلقهم وطلبوا منه أن يعين عليهم ملكا, كما الحال في البلدان المجاورة</a:t>
            </a:r>
            <a:r>
              <a:rPr lang="ar-SY" sz="3600" dirty="0" smtClean="0"/>
              <a:t>.</a:t>
            </a:r>
            <a:endParaRPr lang="en-GB" sz="3600" dirty="0"/>
          </a:p>
        </p:txBody>
      </p:sp>
    </p:spTree>
  </p:cSld>
  <p:clrMapOvr>
    <a:masterClrMapping/>
  </p:clrMapOvr>
  <p:transition spd="slow">
    <p:spli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0" y="0"/>
            <a:ext cx="6215074" cy="6858000"/>
          </a:xfrm>
          <a:prstGeom prst="rect">
            <a:avLst/>
          </a:prstGeom>
        </p:spPr>
      </p:pic>
      <p:sp>
        <p:nvSpPr>
          <p:cNvPr id="4" name="TextBox 3"/>
          <p:cNvSpPr txBox="1"/>
          <p:nvPr/>
        </p:nvSpPr>
        <p:spPr>
          <a:xfrm>
            <a:off x="6215074" y="0"/>
            <a:ext cx="2928926" cy="6986528"/>
          </a:xfrm>
          <a:prstGeom prst="rect">
            <a:avLst/>
          </a:prstGeom>
          <a:solidFill>
            <a:schemeClr val="accent3">
              <a:lumMod val="60000"/>
              <a:lumOff val="40000"/>
            </a:schemeClr>
          </a:solidFill>
        </p:spPr>
        <p:txBody>
          <a:bodyPr wrap="square" rtlCol="0">
            <a:spAutoFit/>
          </a:bodyPr>
          <a:lstStyle/>
          <a:p>
            <a:pPr algn="r"/>
            <a:r>
              <a:rPr lang="ar-SY" sz="3200" dirty="0" smtClean="0">
                <a:solidFill>
                  <a:srgbClr val="002060"/>
                </a:solidFill>
              </a:rPr>
              <a:t>قال لهم صموئيل  بكل قوة :“ان ملك اسرائيل الوحيد هو الله. ألا يكفيكم ذلك؟ لماذا تطالبون بملك يجعلكم تخدمون ويأخذ مالكم؟ الا أنهم لم يستمعوا اليه وأصروا على أن يكون لهم ملكا. عندئذ قبل الرب أن يعطيهم ملكا وسوف يساعد صموئيل على اختيار هذا الملك.</a:t>
            </a:r>
            <a:r>
              <a:rPr lang="ar-SY" dirty="0" smtClean="0">
                <a:solidFill>
                  <a:srgbClr val="002060"/>
                </a:solidFill>
              </a:rPr>
              <a:t> </a:t>
            </a:r>
            <a:endParaRPr lang="en-GB" dirty="0">
              <a:solidFill>
                <a:srgbClr val="002060"/>
              </a:solidFill>
            </a:endParaRPr>
          </a:p>
        </p:txBody>
      </p:sp>
    </p:spTree>
  </p:cSld>
  <p:clrMapOvr>
    <a:masterClrMapping/>
  </p:clrMapOvr>
  <p:transition spd="slow">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a:stretch>
            <a:fillRect/>
          </a:stretch>
        </p:blipFill>
        <p:spPr>
          <a:xfrm>
            <a:off x="0" y="0"/>
            <a:ext cx="6500826" cy="6858000"/>
          </a:xfrm>
          <a:prstGeom prst="rect">
            <a:avLst/>
          </a:prstGeom>
        </p:spPr>
      </p:pic>
      <p:sp>
        <p:nvSpPr>
          <p:cNvPr id="4" name="TextBox 3"/>
          <p:cNvSpPr txBox="1"/>
          <p:nvPr/>
        </p:nvSpPr>
        <p:spPr>
          <a:xfrm>
            <a:off x="6500826" y="0"/>
            <a:ext cx="2643174" cy="6986528"/>
          </a:xfrm>
          <a:prstGeom prst="rect">
            <a:avLst/>
          </a:prstGeom>
          <a:solidFill>
            <a:schemeClr val="accent4">
              <a:lumMod val="60000"/>
              <a:lumOff val="40000"/>
            </a:schemeClr>
          </a:solidFill>
        </p:spPr>
        <p:txBody>
          <a:bodyPr wrap="square" rtlCol="0">
            <a:spAutoFit/>
          </a:bodyPr>
          <a:lstStyle/>
          <a:p>
            <a:pPr algn="r"/>
            <a:r>
              <a:rPr lang="ar-SY" sz="3200" b="1" dirty="0" smtClean="0">
                <a:solidFill>
                  <a:srgbClr val="002060"/>
                </a:solidFill>
              </a:rPr>
              <a:t>ذات يوم قال الرب في أذن صموئيل:“ غدا أرسل لك رجلا من أرض بنيامين </a:t>
            </a:r>
            <a:r>
              <a:rPr lang="ar-SY" sz="3200" b="1" dirty="0" smtClean="0">
                <a:solidFill>
                  <a:srgbClr val="002060"/>
                </a:solidFill>
              </a:rPr>
              <a:t>سيكون </a:t>
            </a:r>
            <a:r>
              <a:rPr lang="ar-SY" sz="3200" b="1" dirty="0" smtClean="0">
                <a:solidFill>
                  <a:srgbClr val="002060"/>
                </a:solidFill>
              </a:rPr>
              <a:t>هو </a:t>
            </a:r>
            <a:r>
              <a:rPr lang="ar-SY" sz="3200" b="1" dirty="0" smtClean="0">
                <a:solidFill>
                  <a:srgbClr val="002060"/>
                </a:solidFill>
              </a:rPr>
              <a:t>الملك</a:t>
            </a:r>
            <a:r>
              <a:rPr lang="ar-SY" sz="3200" b="1" dirty="0" smtClean="0">
                <a:solidFill>
                  <a:srgbClr val="002060"/>
                </a:solidFill>
              </a:rPr>
              <a:t>“. </a:t>
            </a:r>
          </a:p>
          <a:p>
            <a:pPr algn="r"/>
            <a:r>
              <a:rPr lang="ar-SY" sz="3200" b="1" dirty="0" smtClean="0">
                <a:solidFill>
                  <a:srgbClr val="002060"/>
                </a:solidFill>
              </a:rPr>
              <a:t>وفي اليوم التالي تقدم رجلا مجهولا نحو صموئيل , كان جميلا, قوي البنية وكان اسمه شاؤول فاستقبله صموئيل وكأنه أمير.</a:t>
            </a:r>
            <a:endParaRPr lang="en-GB" sz="3200" b="1" dirty="0">
              <a:solidFill>
                <a:srgbClr val="002060"/>
              </a:solidFill>
            </a:endParaRPr>
          </a:p>
        </p:txBody>
      </p:sp>
    </p:spTree>
  </p:cSld>
  <p:clrMapOvr>
    <a:masterClrMapping/>
  </p:clrMapOvr>
  <p:transition spd="slow">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0" y="0"/>
            <a:ext cx="6572264" cy="6858000"/>
          </a:xfrm>
          <a:prstGeom prst="rect">
            <a:avLst/>
          </a:prstGeom>
        </p:spPr>
      </p:pic>
      <p:sp>
        <p:nvSpPr>
          <p:cNvPr id="4" name="TextBox 3"/>
          <p:cNvSpPr txBox="1"/>
          <p:nvPr/>
        </p:nvSpPr>
        <p:spPr>
          <a:xfrm>
            <a:off x="6572264" y="0"/>
            <a:ext cx="2571736" cy="7048083"/>
          </a:xfrm>
          <a:prstGeom prst="rect">
            <a:avLst/>
          </a:prstGeom>
          <a:solidFill>
            <a:schemeClr val="accent4">
              <a:lumMod val="60000"/>
              <a:lumOff val="40000"/>
            </a:schemeClr>
          </a:solidFill>
        </p:spPr>
        <p:txBody>
          <a:bodyPr wrap="square" rtlCol="0">
            <a:spAutoFit/>
          </a:bodyPr>
          <a:lstStyle/>
          <a:p>
            <a:pPr algn="r" rtl="1"/>
            <a:r>
              <a:rPr lang="ar-SY" sz="3200" b="1" dirty="0" smtClean="0"/>
              <a:t>لم يكن غنيا, ولم يكن سبطه كبيرا. ولكن ليس من الضروري أن يكون المرء غنيا ليكون محبوبا من الله. ولذا قام صموئيل بمسح رأس شاؤول بالزيت, فدخل روح الله اليه وتكرس ليكون أول ملك على أسرائيل</a:t>
            </a:r>
            <a:r>
              <a:rPr lang="ar-SY" sz="3600" dirty="0" smtClean="0"/>
              <a:t>.</a:t>
            </a:r>
            <a:endParaRPr lang="en-GB" sz="3600" dirty="0"/>
          </a:p>
        </p:txBody>
      </p:sp>
    </p:spTree>
  </p:cSld>
  <p:clrMapOvr>
    <a:masterClrMapping/>
  </p:clrMapOvr>
  <p:transition spd="slow">
    <p:strips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a:stretch>
            <a:fillRect/>
          </a:stretch>
        </p:blipFill>
        <p:spPr>
          <a:xfrm>
            <a:off x="0" y="0"/>
            <a:ext cx="9144000" cy="5500702"/>
          </a:xfrm>
          <a:prstGeom prst="rect">
            <a:avLst/>
          </a:prstGeom>
        </p:spPr>
      </p:pic>
      <p:sp>
        <p:nvSpPr>
          <p:cNvPr id="4" name="TextBox 3"/>
          <p:cNvSpPr txBox="1"/>
          <p:nvPr/>
        </p:nvSpPr>
        <p:spPr>
          <a:xfrm>
            <a:off x="0" y="5500702"/>
            <a:ext cx="9144000" cy="1384995"/>
          </a:xfrm>
          <a:prstGeom prst="rect">
            <a:avLst/>
          </a:prstGeom>
          <a:blipFill>
            <a:blip r:embed="rId3"/>
            <a:tile tx="0" ty="0" sx="100000" sy="100000" flip="none" algn="tl"/>
          </a:blipFill>
        </p:spPr>
        <p:txBody>
          <a:bodyPr wrap="square" rtlCol="0">
            <a:spAutoFit/>
          </a:bodyPr>
          <a:lstStyle/>
          <a:p>
            <a:pPr algn="r" rtl="1"/>
            <a:r>
              <a:rPr lang="ar-SY" sz="2800" b="1" dirty="0" smtClean="0">
                <a:solidFill>
                  <a:schemeClr val="accent6">
                    <a:lumMod val="50000"/>
                  </a:schemeClr>
                </a:solidFill>
              </a:rPr>
              <a:t>لقد طالبت أسباط اسرائيل بشاول ليكون ملكا عليها يدافع عنها ضد أعداءها وخاصة العماليق, المحاربون القساة الذين يكرهون تلك الأسباط. وكان الأسرائيليون يخسرون المعركة تلو المعركة لأفتقادهم السلاح اللازم للمعركة.</a:t>
            </a:r>
            <a:endParaRPr lang="en-GB" sz="2800" b="1" dirty="0">
              <a:solidFill>
                <a:schemeClr val="accent6">
                  <a:lumMod val="50000"/>
                </a:schemeClr>
              </a:solidFill>
            </a:endParaRPr>
          </a:p>
        </p:txBody>
      </p:sp>
    </p:spTree>
  </p:cSld>
  <p:clrMapOvr>
    <a:masterClrMapping/>
  </p:clrMapOvr>
  <p:transition spd="slow">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a:stretch>
            <a:fillRect/>
          </a:stretch>
        </p:blipFill>
        <p:spPr>
          <a:xfrm>
            <a:off x="0" y="0"/>
            <a:ext cx="9144000" cy="5286388"/>
          </a:xfrm>
          <a:prstGeom prst="rect">
            <a:avLst/>
          </a:prstGeom>
        </p:spPr>
      </p:pic>
      <p:sp>
        <p:nvSpPr>
          <p:cNvPr id="4" name="TextBox 3"/>
          <p:cNvSpPr txBox="1"/>
          <p:nvPr/>
        </p:nvSpPr>
        <p:spPr>
          <a:xfrm>
            <a:off x="0" y="5286388"/>
            <a:ext cx="9144000" cy="1569660"/>
          </a:xfrm>
          <a:prstGeom prst="rect">
            <a:avLst/>
          </a:prstGeom>
          <a:blipFill>
            <a:blip r:embed="rId3"/>
            <a:tile tx="0" ty="0" sx="100000" sy="100000" flip="none" algn="tl"/>
          </a:blipFill>
        </p:spPr>
        <p:txBody>
          <a:bodyPr wrap="square" rtlCol="0">
            <a:spAutoFit/>
          </a:bodyPr>
          <a:lstStyle/>
          <a:p>
            <a:pPr algn="r" rtl="1"/>
            <a:r>
              <a:rPr lang="ar-SY" sz="2400" b="1" dirty="0" smtClean="0">
                <a:solidFill>
                  <a:srgbClr val="002060"/>
                </a:solidFill>
              </a:rPr>
              <a:t>ومع ذلك فأن شاول لم يفقد الأمل في شعبه فلم يكن هناك من قوة تقف في وجه الله وحتى لو كان عليهم القتال بأيديهم </a:t>
            </a:r>
            <a:r>
              <a:rPr lang="ar-SY" sz="2400" b="1" dirty="0" smtClean="0">
                <a:solidFill>
                  <a:srgbClr val="002060"/>
                </a:solidFill>
              </a:rPr>
              <a:t>العزل</a:t>
            </a:r>
            <a:r>
              <a:rPr lang="ar-SY" sz="2400" b="1" dirty="0" smtClean="0">
                <a:solidFill>
                  <a:srgbClr val="002060"/>
                </a:solidFill>
              </a:rPr>
              <a:t>. وايمان شاول هذا أعطى الشعب دفع معنوي كبير فصمدوا في معركتهم مما أدى للفوضى في صفوف أعدائهم فانتصرالأسرائيليون في تلك المعركة كون الله كان يحميهم </a:t>
            </a:r>
            <a:r>
              <a:rPr lang="ar-SY" sz="2400" dirty="0" smtClean="0">
                <a:solidFill>
                  <a:schemeClr val="bg1"/>
                </a:solidFill>
              </a:rPr>
              <a:t>.</a:t>
            </a:r>
            <a:endParaRPr lang="en-GB" sz="2400" dirty="0">
              <a:solidFill>
                <a:schemeClr val="bg1"/>
              </a:solidFill>
            </a:endParaRPr>
          </a:p>
        </p:txBody>
      </p:sp>
    </p:spTree>
  </p:cSld>
  <p:clrMapOvr>
    <a:masterClrMapping/>
  </p:clrMapOvr>
  <p:transition spd="slow">
    <p:comb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7.jpg"/>
          <p:cNvPicPr>
            <a:picLocks noChangeAspect="1"/>
          </p:cNvPicPr>
          <p:nvPr/>
        </p:nvPicPr>
        <p:blipFill>
          <a:blip r:embed="rId2"/>
          <a:stretch>
            <a:fillRect/>
          </a:stretch>
        </p:blipFill>
        <p:spPr>
          <a:xfrm>
            <a:off x="0" y="0"/>
            <a:ext cx="9144000" cy="5357826"/>
          </a:xfrm>
          <a:prstGeom prst="rect">
            <a:avLst/>
          </a:prstGeom>
        </p:spPr>
      </p:pic>
      <p:sp>
        <p:nvSpPr>
          <p:cNvPr id="4" name="TextBox 3"/>
          <p:cNvSpPr txBox="1"/>
          <p:nvPr/>
        </p:nvSpPr>
        <p:spPr>
          <a:xfrm>
            <a:off x="0" y="5357826"/>
            <a:ext cx="9144000" cy="1569660"/>
          </a:xfrm>
          <a:prstGeom prst="rect">
            <a:avLst/>
          </a:prstGeom>
          <a:blipFill>
            <a:blip r:embed="rId3"/>
            <a:tile tx="0" ty="0" sx="100000" sy="100000" flip="none" algn="tl"/>
          </a:blipFill>
        </p:spPr>
        <p:txBody>
          <a:bodyPr wrap="square" rtlCol="0">
            <a:spAutoFit/>
          </a:bodyPr>
          <a:lstStyle/>
          <a:p>
            <a:pPr algn="r" rtl="1"/>
            <a:r>
              <a:rPr lang="ar-SY" sz="3200" b="1" dirty="0" smtClean="0">
                <a:solidFill>
                  <a:srgbClr val="002060"/>
                </a:solidFill>
              </a:rPr>
              <a:t>ذات يوم  عصى شاول أمر الله بعدم ترك أي كائن  كأسير ولا حتى أي حيوان مما كان يملكه العدو بل كان عليه ابادتهم بشكل كامل فقال </a:t>
            </a:r>
            <a:r>
              <a:rPr lang="ar-SY" sz="3200" b="1" dirty="0" smtClean="0">
                <a:solidFill>
                  <a:srgbClr val="002060"/>
                </a:solidFill>
              </a:rPr>
              <a:t>صموئيل </a:t>
            </a:r>
            <a:r>
              <a:rPr lang="ar-SY" sz="3200" b="1" dirty="0" smtClean="0">
                <a:solidFill>
                  <a:srgbClr val="002060"/>
                </a:solidFill>
              </a:rPr>
              <a:t>بأن الله قد اختار ملك </a:t>
            </a:r>
            <a:r>
              <a:rPr lang="ar-SY" sz="3200" b="1" dirty="0" smtClean="0">
                <a:solidFill>
                  <a:srgbClr val="002060"/>
                </a:solidFill>
              </a:rPr>
              <a:t>أخر </a:t>
            </a:r>
            <a:r>
              <a:rPr lang="ar-SY" sz="3200" b="1" dirty="0" smtClean="0">
                <a:solidFill>
                  <a:srgbClr val="002060"/>
                </a:solidFill>
              </a:rPr>
              <a:t>غير شاول</a:t>
            </a:r>
            <a:r>
              <a:rPr lang="ar-SY" sz="3200" b="1" dirty="0" smtClean="0">
                <a:solidFill>
                  <a:srgbClr val="002060"/>
                </a:solidFill>
              </a:rPr>
              <a:t>.</a:t>
            </a:r>
            <a:endParaRPr lang="en-GB" sz="3200" b="1" dirty="0">
              <a:solidFill>
                <a:srgbClr val="002060"/>
              </a:solidFill>
            </a:endParaRPr>
          </a:p>
        </p:txBody>
      </p:sp>
    </p:spTree>
  </p:cSld>
  <p:clrMapOvr>
    <a:masterClrMapping/>
  </p:clrMapOvr>
  <p:transition spd="slow">
    <p:checke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jpg"/>
          <p:cNvPicPr>
            <a:picLocks noChangeAspect="1"/>
          </p:cNvPicPr>
          <p:nvPr/>
        </p:nvPicPr>
        <p:blipFill>
          <a:blip r:embed="rId2"/>
          <a:stretch>
            <a:fillRect/>
          </a:stretch>
        </p:blipFill>
        <p:spPr>
          <a:xfrm>
            <a:off x="1" y="0"/>
            <a:ext cx="6286511" cy="6858000"/>
          </a:xfrm>
          <a:prstGeom prst="rect">
            <a:avLst/>
          </a:prstGeom>
        </p:spPr>
      </p:pic>
      <p:sp>
        <p:nvSpPr>
          <p:cNvPr id="7" name="TextBox 6"/>
          <p:cNvSpPr txBox="1"/>
          <p:nvPr/>
        </p:nvSpPr>
        <p:spPr>
          <a:xfrm>
            <a:off x="6286512" y="0"/>
            <a:ext cx="2857488" cy="6986528"/>
          </a:xfrm>
          <a:prstGeom prst="rect">
            <a:avLst/>
          </a:prstGeom>
          <a:blipFill>
            <a:blip r:embed="rId3"/>
            <a:tile tx="0" ty="0" sx="100000" sy="100000" flip="none" algn="tl"/>
          </a:blipFill>
        </p:spPr>
        <p:txBody>
          <a:bodyPr wrap="square" rtlCol="0">
            <a:spAutoFit/>
          </a:bodyPr>
          <a:lstStyle/>
          <a:p>
            <a:pPr algn="r"/>
            <a:r>
              <a:rPr lang="ar-SY" sz="2800" b="1" dirty="0" smtClean="0">
                <a:solidFill>
                  <a:srgbClr val="002060"/>
                </a:solidFill>
              </a:rPr>
              <a:t>لم يفكر يسى بتقديم أصغر أبناءه لكنه أرسل في طلبه تحت الحاح من صموئيل الذي ما ان رآه حتى أيقن بأن الله قد اختار هذا الصبي ليصبح الملك الجديد على الشعب عندها قام صموئيل وتحت عيون الجميع بمسح شعر داوود بالزيت المقدس ليصبح فيما بعد ملكا عظيما على شعبه. شعر صموئيل بالراحة فعاد الى داره في الرامة ليستريح بسلام </a:t>
            </a:r>
            <a:r>
              <a:rPr lang="ar-SY" sz="2800" dirty="0" smtClean="0">
                <a:solidFill>
                  <a:srgbClr val="002060"/>
                </a:solidFill>
              </a:rPr>
              <a:t> </a:t>
            </a:r>
            <a:endParaRPr lang="en-GB" sz="2800" dirty="0">
              <a:solidFill>
                <a:srgbClr val="002060"/>
              </a:solidFill>
            </a:endParaRPr>
          </a:p>
        </p:txBody>
      </p:sp>
    </p:spTree>
  </p:cSld>
  <p:clrMapOvr>
    <a:masterClrMapping/>
  </p:clrMapOvr>
  <p:transition spd="slow">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0.jpg"/>
          <p:cNvPicPr>
            <a:picLocks noChangeAspect="1"/>
          </p:cNvPicPr>
          <p:nvPr/>
        </p:nvPicPr>
        <p:blipFill>
          <a:blip r:embed="rId2"/>
          <a:stretch>
            <a:fillRect/>
          </a:stretch>
        </p:blipFill>
        <p:spPr>
          <a:xfrm>
            <a:off x="0" y="0"/>
            <a:ext cx="6429388" cy="6858000"/>
          </a:xfrm>
          <a:prstGeom prst="rect">
            <a:avLst/>
          </a:prstGeom>
        </p:spPr>
      </p:pic>
      <p:sp>
        <p:nvSpPr>
          <p:cNvPr id="4" name="TextBox 3"/>
          <p:cNvSpPr txBox="1"/>
          <p:nvPr/>
        </p:nvSpPr>
        <p:spPr>
          <a:xfrm>
            <a:off x="6429388" y="0"/>
            <a:ext cx="2714612" cy="6858000"/>
          </a:xfrm>
          <a:prstGeom prst="rect">
            <a:avLst/>
          </a:prstGeom>
          <a:solidFill>
            <a:schemeClr val="accent6"/>
          </a:solidFill>
        </p:spPr>
        <p:txBody>
          <a:bodyPr wrap="square" rtlCol="0">
            <a:spAutoFit/>
          </a:bodyPr>
          <a:lstStyle/>
          <a:p>
            <a:pPr algn="r" rtl="1"/>
            <a:r>
              <a:rPr lang="ar-SY" sz="3600" dirty="0" smtClean="0"/>
              <a:t> جاء في كتاب التوراة أنه منذ           3000سنة كان يعيش على أرض اسرائيل صبي يدعى صموئيل. وكان قد وهب حياته للرب , وكان الرب يثق به. ولهذا أصبح صموئيل بعدما كبر نبي شعبه.</a:t>
            </a:r>
            <a:endParaRPr lang="en-GB" sz="3600" dirty="0"/>
          </a:p>
        </p:txBody>
      </p:sp>
    </p:spTree>
  </p:cSld>
  <p:clrMapOvr>
    <a:masterClrMapping/>
  </p:clrMapOvr>
  <p:transition spd="slow">
    <p:diamon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jpg"/>
          <p:cNvPicPr>
            <a:picLocks noChangeAspect="1"/>
          </p:cNvPicPr>
          <p:nvPr/>
        </p:nvPicPr>
        <p:blipFill>
          <a:blip r:embed="rId2"/>
          <a:stretch>
            <a:fillRect/>
          </a:stretch>
        </p:blipFill>
        <p:spPr>
          <a:xfrm>
            <a:off x="0" y="0"/>
            <a:ext cx="5786445" cy="6858000"/>
          </a:xfrm>
          <a:prstGeom prst="rect">
            <a:avLst/>
          </a:prstGeom>
        </p:spPr>
      </p:pic>
      <p:sp>
        <p:nvSpPr>
          <p:cNvPr id="6" name="TextBox 5"/>
          <p:cNvSpPr txBox="1"/>
          <p:nvPr/>
        </p:nvSpPr>
        <p:spPr>
          <a:xfrm>
            <a:off x="5786446" y="0"/>
            <a:ext cx="3357554" cy="6986528"/>
          </a:xfrm>
          <a:prstGeom prst="rect">
            <a:avLst/>
          </a:prstGeom>
          <a:solidFill>
            <a:schemeClr val="accent6">
              <a:lumMod val="75000"/>
            </a:schemeClr>
          </a:solidFill>
        </p:spPr>
        <p:txBody>
          <a:bodyPr wrap="square" rtlCol="0">
            <a:spAutoFit/>
          </a:bodyPr>
          <a:lstStyle/>
          <a:p>
            <a:pPr algn="r"/>
            <a:r>
              <a:rPr lang="ar-SY" sz="3200" b="1" dirty="0" smtClean="0">
                <a:solidFill>
                  <a:schemeClr val="bg1"/>
                </a:solidFill>
              </a:rPr>
              <a:t>كيف وصلت لنا هذه القصة؟</a:t>
            </a:r>
          </a:p>
          <a:p>
            <a:pPr algn="r"/>
            <a:r>
              <a:rPr lang="ar-SY" sz="3200" b="1" dirty="0" smtClean="0">
                <a:solidFill>
                  <a:schemeClr val="bg1"/>
                </a:solidFill>
              </a:rPr>
              <a:t>لقد وردت قصة صموئيل في العهد القديم وكانت قد تناولت لفترات طويلة قبل ذلك عبر الألسن فتغير الكثير فيها لكن المضمون بقي محافظا على ذاته وهو أن الله يبقى مخلصا لوعوده وهو يختار رجلا مثل صموئيل كي تصل كلمته من خلاله الى آذان البشر</a:t>
            </a:r>
            <a:r>
              <a:rPr lang="ar-SY" dirty="0" smtClean="0"/>
              <a:t>.</a:t>
            </a:r>
            <a:endParaRPr lang="en-GB" dirty="0"/>
          </a:p>
        </p:txBody>
      </p:sp>
    </p:spTree>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9.jpg"/>
          <p:cNvPicPr>
            <a:picLocks noChangeAspect="1"/>
          </p:cNvPicPr>
          <p:nvPr/>
        </p:nvPicPr>
        <p:blipFill>
          <a:blip r:embed="rId2"/>
          <a:stretch>
            <a:fillRect/>
          </a:stretch>
        </p:blipFill>
        <p:spPr>
          <a:xfrm>
            <a:off x="0" y="0"/>
            <a:ext cx="5643570" cy="6858000"/>
          </a:xfrm>
          <a:prstGeom prst="rect">
            <a:avLst/>
          </a:prstGeom>
        </p:spPr>
      </p:pic>
      <p:sp>
        <p:nvSpPr>
          <p:cNvPr id="5" name="Rectangle 4"/>
          <p:cNvSpPr/>
          <p:nvPr/>
        </p:nvSpPr>
        <p:spPr>
          <a:xfrm>
            <a:off x="5643570" y="0"/>
            <a:ext cx="3500430" cy="6986528"/>
          </a:xfrm>
          <a:prstGeom prst="rect">
            <a:avLst/>
          </a:prstGeom>
          <a:blipFill>
            <a:blip r:embed="rId3"/>
            <a:tile tx="0" ty="0" sx="100000" sy="100000" flip="none" algn="tl"/>
          </a:blipFill>
        </p:spPr>
        <p:txBody>
          <a:bodyPr wrap="square">
            <a:spAutoFit/>
          </a:bodyPr>
          <a:lstStyle/>
          <a:p>
            <a:pPr algn="r"/>
            <a:r>
              <a:rPr lang="ar-SY" sz="3200" b="1" dirty="0" smtClean="0">
                <a:solidFill>
                  <a:srgbClr val="002060"/>
                </a:solidFill>
              </a:rPr>
              <a:t>كيف يمكننا الأستماع الى كلام الله؟</a:t>
            </a:r>
          </a:p>
          <a:p>
            <a:pPr algn="r"/>
            <a:r>
              <a:rPr lang="ar-SY" sz="3200" b="1" dirty="0" smtClean="0">
                <a:solidFill>
                  <a:srgbClr val="002060"/>
                </a:solidFill>
              </a:rPr>
              <a:t>ان الله يتحدث الينا دوما بطرق غامضة فقد </a:t>
            </a:r>
            <a:r>
              <a:rPr lang="ar-SY" sz="3200" b="1" dirty="0" smtClean="0">
                <a:solidFill>
                  <a:srgbClr val="002060"/>
                </a:solidFill>
              </a:rPr>
              <a:t>أخبر </a:t>
            </a:r>
            <a:r>
              <a:rPr lang="ar-SY" sz="3200" b="1" dirty="0" smtClean="0">
                <a:solidFill>
                  <a:srgbClr val="002060"/>
                </a:solidFill>
              </a:rPr>
              <a:t>المؤمنين عبر التاريخ من خلال أحداث حياتهم والمسحيون يقولون بأن الله قد حدثهم عبر ابنه يسوع المسيح فسيستمعون الى كلام الأنجيل ويفكرون به ان كل منا بحاجة لشخص آخر ليعرفنا على الله حتى ولو كان صوته لا يصدح </a:t>
            </a:r>
            <a:endParaRPr lang="en-GB" sz="3200" b="1" dirty="0">
              <a:solidFill>
                <a:srgbClr val="002060"/>
              </a:solidFill>
            </a:endParaRPr>
          </a:p>
        </p:txBody>
      </p:sp>
    </p:spTree>
  </p:cSld>
  <p:clrMapOvr>
    <a:masterClrMapping/>
  </p:clrMapOvr>
  <p:transition spd="slow">
    <p:blinds/>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1.jpg"/>
          <p:cNvPicPr>
            <a:picLocks noChangeAspect="1"/>
          </p:cNvPicPr>
          <p:nvPr/>
        </p:nvPicPr>
        <p:blipFill>
          <a:blip r:embed="rId2"/>
          <a:stretch>
            <a:fillRect/>
          </a:stretch>
        </p:blipFill>
        <p:spPr>
          <a:xfrm>
            <a:off x="0" y="0"/>
            <a:ext cx="6286512" cy="6858000"/>
          </a:xfrm>
          <a:prstGeom prst="rect">
            <a:avLst/>
          </a:prstGeom>
        </p:spPr>
      </p:pic>
      <p:sp>
        <p:nvSpPr>
          <p:cNvPr id="4" name="TextBox 3"/>
          <p:cNvSpPr txBox="1"/>
          <p:nvPr/>
        </p:nvSpPr>
        <p:spPr>
          <a:xfrm>
            <a:off x="5572132" y="0"/>
            <a:ext cx="3571868" cy="584775"/>
          </a:xfrm>
          <a:prstGeom prst="rect">
            <a:avLst/>
          </a:prstGeom>
          <a:noFill/>
        </p:spPr>
        <p:txBody>
          <a:bodyPr wrap="square" rtlCol="0">
            <a:spAutoFit/>
          </a:bodyPr>
          <a:lstStyle/>
          <a:p>
            <a:pPr algn="r"/>
            <a:r>
              <a:rPr lang="ar-SY" sz="3200" dirty="0" smtClean="0">
                <a:solidFill>
                  <a:schemeClr val="bg1"/>
                </a:solidFill>
              </a:rPr>
              <a:t>في آذاننا أثناء نومنا.</a:t>
            </a:r>
            <a:endParaRPr lang="en-GB" sz="3200" dirty="0">
              <a:solidFill>
                <a:schemeClr val="bg1"/>
              </a:solidFill>
            </a:endParaRPr>
          </a:p>
        </p:txBody>
      </p:sp>
      <p:sp>
        <p:nvSpPr>
          <p:cNvPr id="7" name="TextBox 6"/>
          <p:cNvSpPr txBox="1"/>
          <p:nvPr/>
        </p:nvSpPr>
        <p:spPr>
          <a:xfrm>
            <a:off x="6286512" y="0"/>
            <a:ext cx="2857488" cy="6986528"/>
          </a:xfrm>
          <a:prstGeom prst="rect">
            <a:avLst/>
          </a:prstGeom>
          <a:solidFill>
            <a:schemeClr val="accent2">
              <a:lumMod val="60000"/>
              <a:lumOff val="40000"/>
            </a:schemeClr>
          </a:solidFill>
        </p:spPr>
        <p:txBody>
          <a:bodyPr wrap="square" rtlCol="0">
            <a:spAutoFit/>
          </a:bodyPr>
          <a:lstStyle/>
          <a:p>
            <a:pPr algn="r"/>
            <a:r>
              <a:rPr lang="ar-SY" sz="3200" b="1" dirty="0" smtClean="0">
                <a:solidFill>
                  <a:schemeClr val="accent2">
                    <a:lumMod val="50000"/>
                  </a:schemeClr>
                </a:solidFill>
              </a:rPr>
              <a:t>كيف حدثت ولادة صموئيل الأستثنائية؟</a:t>
            </a:r>
          </a:p>
          <a:p>
            <a:pPr algn="r"/>
            <a:r>
              <a:rPr lang="ar-SY" sz="3200" b="1" dirty="0" smtClean="0">
                <a:solidFill>
                  <a:schemeClr val="accent2">
                    <a:lumMod val="50000"/>
                  </a:schemeClr>
                </a:solidFill>
              </a:rPr>
              <a:t>تشبه ولادة صموئيل ولادة اسحق ابن ابراهيم وولادة يوحنا المعمدان فأمهاتهم جميعا كن طاعنات في السن وهذا الأمر في العهد القديم دلالة أن للمولود رسالة مهمة يقوم بها من أجل الله.</a:t>
            </a:r>
            <a:endParaRPr lang="en-GB" sz="3200" b="1" dirty="0">
              <a:solidFill>
                <a:schemeClr val="accent2">
                  <a:lumMod val="50000"/>
                </a:schemeClr>
              </a:solidFill>
            </a:endParaRPr>
          </a:p>
        </p:txBody>
      </p:sp>
    </p:spTree>
  </p:cSld>
  <p:clrMapOvr>
    <a:masterClrMapping/>
  </p:clrMapOvr>
  <p:transition spd="slow">
    <p:wheel spokes="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jpg"/>
          <p:cNvPicPr>
            <a:picLocks noChangeAspect="1"/>
          </p:cNvPicPr>
          <p:nvPr/>
        </p:nvPicPr>
        <p:blipFill>
          <a:blip r:embed="rId2"/>
          <a:stretch>
            <a:fillRect/>
          </a:stretch>
        </p:blipFill>
        <p:spPr>
          <a:xfrm>
            <a:off x="0" y="0"/>
            <a:ext cx="5715008" cy="6858000"/>
          </a:xfrm>
          <a:prstGeom prst="rect">
            <a:avLst/>
          </a:prstGeom>
        </p:spPr>
      </p:pic>
      <p:sp>
        <p:nvSpPr>
          <p:cNvPr id="6" name="TextBox 5"/>
          <p:cNvSpPr txBox="1"/>
          <p:nvPr/>
        </p:nvSpPr>
        <p:spPr>
          <a:xfrm>
            <a:off x="5715008" y="0"/>
            <a:ext cx="3428992" cy="6986528"/>
          </a:xfrm>
          <a:prstGeom prst="rect">
            <a:avLst/>
          </a:prstGeom>
          <a:solidFill>
            <a:srgbClr val="FFC000"/>
          </a:solidFill>
        </p:spPr>
        <p:txBody>
          <a:bodyPr wrap="square" rtlCol="0">
            <a:spAutoFit/>
          </a:bodyPr>
          <a:lstStyle/>
          <a:p>
            <a:pPr algn="r"/>
            <a:r>
              <a:rPr lang="ar-SY" sz="2800" b="1" dirty="0" smtClean="0">
                <a:solidFill>
                  <a:srgbClr val="002060"/>
                </a:solidFill>
              </a:rPr>
              <a:t>ماذا يعني ويفيد الزيت المقدس </a:t>
            </a:r>
          </a:p>
          <a:p>
            <a:pPr algn="r"/>
            <a:r>
              <a:rPr lang="ar-SY" sz="2800" b="1" dirty="0" smtClean="0">
                <a:solidFill>
                  <a:srgbClr val="002060"/>
                </a:solidFill>
              </a:rPr>
              <a:t>في العهد القديم؟</a:t>
            </a:r>
          </a:p>
          <a:p>
            <a:pPr algn="r" rtl="1"/>
            <a:r>
              <a:rPr lang="ar-SY" sz="2800" b="1" dirty="0" smtClean="0">
                <a:solidFill>
                  <a:srgbClr val="002060"/>
                </a:solidFill>
              </a:rPr>
              <a:t>الزيت المقدس هم من أجل تكريس الأشخاص المهمين على مر العصور, فهو يسكب على رأس الملك الجديد دلالة على أن هذا الشخص قد أصبح خادم الله فهو يذكرنا بالقوة عندما يمسح به الرياضيين . أن أعظم خدام الله هو ابنه يسوع المسيح الذي كان قد مسح بالزيت كذلك نحن المسيحيين نمسح بالزيت المقدس أثناء العماد.</a:t>
            </a:r>
            <a:endParaRPr lang="en-GB" sz="2800" b="1" dirty="0">
              <a:solidFill>
                <a:srgbClr val="002060"/>
              </a:solidFill>
            </a:endParaRPr>
          </a:p>
        </p:txBody>
      </p:sp>
    </p:spTree>
  </p:cSld>
  <p:clrMapOvr>
    <a:masterClrMapping/>
  </p:clrMapOvr>
  <p:transition spd="slow">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chemeClr val="accent2">
              <a:lumMod val="20000"/>
              <a:lumOff val="80000"/>
            </a:schemeClr>
          </a:solidFill>
        </p:spPr>
        <p:txBody>
          <a:bodyPr wrap="square" rtlCol="0">
            <a:spAutoFit/>
          </a:bodyPr>
          <a:lstStyle/>
          <a:p>
            <a:pPr algn="r"/>
            <a:r>
              <a:rPr lang="ar-SY" sz="3200" b="1" dirty="0" smtClean="0"/>
              <a:t>وكانت مغامرة صموئيل المدهشة قد بدأت قبل مولده. حدث ذلك في بلدة الرامة الصغيرة الواقعة بين التلال...</a:t>
            </a:r>
            <a:endParaRPr lang="en-GB" sz="3200" b="1" dirty="0"/>
          </a:p>
        </p:txBody>
      </p:sp>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1" y="0"/>
            <a:ext cx="6786577" cy="6858000"/>
          </a:xfrm>
          <a:prstGeom prst="rect">
            <a:avLst/>
          </a:prstGeom>
        </p:spPr>
      </p:pic>
      <p:sp>
        <p:nvSpPr>
          <p:cNvPr id="4" name="TextBox 3"/>
          <p:cNvSpPr txBox="1"/>
          <p:nvPr/>
        </p:nvSpPr>
        <p:spPr>
          <a:xfrm>
            <a:off x="6786578" y="0"/>
            <a:ext cx="2357422" cy="6986528"/>
          </a:xfrm>
          <a:prstGeom prst="rect">
            <a:avLst/>
          </a:prstGeom>
          <a:blipFill>
            <a:blip r:embed="rId3"/>
            <a:tile tx="0" ty="0" sx="100000" sy="100000" flip="none" algn="tl"/>
          </a:blipFill>
        </p:spPr>
        <p:txBody>
          <a:bodyPr wrap="square" rtlCol="0">
            <a:spAutoFit/>
          </a:bodyPr>
          <a:lstStyle/>
          <a:p>
            <a:pPr algn="r"/>
            <a:r>
              <a:rPr lang="ar-SY" sz="2800" b="1" dirty="0" smtClean="0">
                <a:solidFill>
                  <a:srgbClr val="002060"/>
                </a:solidFill>
              </a:rPr>
              <a:t>لم يكن لحنة أمه أولاد وكانت في كل يوم تبكي وتبتهل لله أن يشفق عليها وفقدت حنة شهيتها للطعام. كانت بقية النساء في بلدة الرامة محاطة بالأولاد الا هي. ولم يفلح زوجها القانة في مواساتها . ذات يوم كما في كل يوم ذهب القانة وزوجته الى معبد الرب في شيلوه.</a:t>
            </a:r>
            <a:endParaRPr lang="en-GB" sz="2800" b="1" dirty="0">
              <a:solidFill>
                <a:srgbClr val="002060"/>
              </a:solidFill>
            </a:endParaRPr>
          </a:p>
        </p:txBody>
      </p:sp>
    </p:spTree>
  </p:cSld>
  <p:clrMapOvr>
    <a:masterClrMapping/>
  </p:clrMapOvr>
  <p:transition spd="slow">
    <p:spli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1" y="0"/>
            <a:ext cx="6429387" cy="6858000"/>
          </a:xfrm>
          <a:prstGeom prst="rect">
            <a:avLst/>
          </a:prstGeom>
        </p:spPr>
      </p:pic>
      <p:sp>
        <p:nvSpPr>
          <p:cNvPr id="4" name="TextBox 3"/>
          <p:cNvSpPr txBox="1"/>
          <p:nvPr/>
        </p:nvSpPr>
        <p:spPr>
          <a:xfrm>
            <a:off x="6429388" y="0"/>
            <a:ext cx="2714612" cy="6986528"/>
          </a:xfrm>
          <a:prstGeom prst="rect">
            <a:avLst/>
          </a:prstGeom>
          <a:blipFill>
            <a:blip r:embed="rId3"/>
            <a:tile tx="0" ty="0" sx="100000" sy="100000" flip="none" algn="tl"/>
          </a:blipFill>
        </p:spPr>
        <p:txBody>
          <a:bodyPr wrap="square" rtlCol="0">
            <a:spAutoFit/>
          </a:bodyPr>
          <a:lstStyle/>
          <a:p>
            <a:pPr algn="r"/>
            <a:r>
              <a:rPr lang="ar-SY" sz="3200" b="1" dirty="0" smtClean="0">
                <a:solidFill>
                  <a:srgbClr val="002060"/>
                </a:solidFill>
              </a:rPr>
              <a:t>ومرة أخرى, أخذت حنة تصلي من كل قلبها وقالت:“ لو وهبتني طفلا يا الهي فأنا أعدك بأنني سأجعل منه أخلص خدامك“ ولاحظ كاهن المعبد عالي ورعها وايمانها, فباركها. وحين غادرت حنة المعبد شعرت براحة كبيرة وخف حزنها </a:t>
            </a:r>
            <a:endParaRPr lang="en-GB" sz="3200" b="1" dirty="0">
              <a:solidFill>
                <a:srgbClr val="002060"/>
              </a:solidFill>
            </a:endParaRPr>
          </a:p>
        </p:txBody>
      </p:sp>
    </p:spTree>
  </p:cSld>
  <p:clrMapOvr>
    <a:masterClrMapping/>
  </p:clrMapOvr>
  <p:transition spd="slow">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blipFill>
            <a:blip r:embed="rId3"/>
            <a:tile tx="0" ty="0" sx="100000" sy="100000" flip="none" algn="tl"/>
          </a:blipFill>
        </p:spPr>
        <p:txBody>
          <a:bodyPr wrap="square" rtlCol="0">
            <a:spAutoFit/>
          </a:bodyPr>
          <a:lstStyle/>
          <a:p>
            <a:pPr algn="r"/>
            <a:r>
              <a:rPr lang="ar-SY" sz="3200" b="1" dirty="0" smtClean="0">
                <a:solidFill>
                  <a:srgbClr val="FFFF00"/>
                </a:solidFill>
              </a:rPr>
              <a:t>استجاب الرب لصرخة حنة وقرر أن يكون لها الطفل الذي طالما تمنته وفرحت حنة والقانة حين علما بذلك</a:t>
            </a:r>
            <a:endParaRPr lang="en-GB" sz="3200" b="1" dirty="0">
              <a:solidFill>
                <a:srgbClr val="FFFF00"/>
              </a:solidFill>
            </a:endParaRPr>
          </a:p>
        </p:txBody>
      </p:sp>
    </p:spTree>
  </p:cSld>
  <p:clrMapOvr>
    <a:masterClrMapping/>
  </p:clrMapOvr>
  <p:transition spd="slow">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6072198" cy="6858000"/>
          </a:xfrm>
          <a:prstGeom prst="rect">
            <a:avLst/>
          </a:prstGeom>
        </p:spPr>
      </p:pic>
      <p:sp>
        <p:nvSpPr>
          <p:cNvPr id="4" name="TextBox 3"/>
          <p:cNvSpPr txBox="1"/>
          <p:nvPr/>
        </p:nvSpPr>
        <p:spPr>
          <a:xfrm>
            <a:off x="6072198" y="0"/>
            <a:ext cx="3071802" cy="6986528"/>
          </a:xfrm>
          <a:prstGeom prst="rect">
            <a:avLst/>
          </a:prstGeom>
          <a:solidFill>
            <a:schemeClr val="accent6">
              <a:lumMod val="60000"/>
              <a:lumOff val="40000"/>
            </a:schemeClr>
          </a:solidFill>
        </p:spPr>
        <p:txBody>
          <a:bodyPr wrap="square" rtlCol="0">
            <a:spAutoFit/>
          </a:bodyPr>
          <a:lstStyle/>
          <a:p>
            <a:pPr algn="r" rtl="1"/>
            <a:r>
              <a:rPr lang="ar-SY" sz="3200" b="1" dirty="0" smtClean="0">
                <a:solidFill>
                  <a:schemeClr val="tx2">
                    <a:lumMod val="50000"/>
                  </a:schemeClr>
                </a:solidFill>
              </a:rPr>
              <a:t>ولدت حنة طفلا واسمته صموئيل قائلة:“دعوته كذلك لأني من الرب سألته“. ولم تنس حنة وعدها. عزمت على أن ترسله الى المعبد في شيلوه , بعد أن يكون قد اكتفى من حليبها وسيخدم</a:t>
            </a:r>
          </a:p>
          <a:p>
            <a:pPr algn="r"/>
            <a:r>
              <a:rPr lang="ar-SY" sz="3200" b="1" dirty="0" smtClean="0">
                <a:solidFill>
                  <a:schemeClr val="tx2">
                    <a:lumMod val="50000"/>
                  </a:schemeClr>
                </a:solidFill>
              </a:rPr>
              <a:t>هناك الله مع الكاهن عالي. بانتظار ذلك أخذت حنة ترضع طفلها بفرح وسعادة.</a:t>
            </a:r>
            <a:endParaRPr lang="en-GB" sz="3200" b="1" dirty="0">
              <a:solidFill>
                <a:schemeClr val="tx2">
                  <a:lumMod val="50000"/>
                </a:schemeClr>
              </a:solidFill>
            </a:endParaRPr>
          </a:p>
        </p:txBody>
      </p:sp>
    </p:spTree>
  </p:cSld>
  <p:clrMapOvr>
    <a:masterClrMapping/>
  </p:clrMapOvr>
  <p:transition spd="slow">
    <p:spli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0" y="0"/>
            <a:ext cx="6429388" cy="6858000"/>
          </a:xfrm>
          <a:prstGeom prst="rect">
            <a:avLst/>
          </a:prstGeom>
        </p:spPr>
      </p:pic>
      <p:sp>
        <p:nvSpPr>
          <p:cNvPr id="5" name="TextBox 4"/>
          <p:cNvSpPr txBox="1"/>
          <p:nvPr/>
        </p:nvSpPr>
        <p:spPr>
          <a:xfrm>
            <a:off x="6429388" y="0"/>
            <a:ext cx="2714612" cy="6986528"/>
          </a:xfrm>
          <a:prstGeom prst="rect">
            <a:avLst/>
          </a:prstGeom>
          <a:solidFill>
            <a:schemeClr val="accent6">
              <a:lumMod val="60000"/>
              <a:lumOff val="40000"/>
            </a:schemeClr>
          </a:solidFill>
        </p:spPr>
        <p:txBody>
          <a:bodyPr wrap="square" rtlCol="0">
            <a:spAutoFit/>
          </a:bodyPr>
          <a:lstStyle/>
          <a:p>
            <a:pPr algn="r"/>
            <a:r>
              <a:rPr lang="ar-SY" sz="3200" b="1" dirty="0" smtClean="0">
                <a:solidFill>
                  <a:srgbClr val="002060"/>
                </a:solidFill>
              </a:rPr>
              <a:t>مر عامان على ذلك </a:t>
            </a:r>
            <a:r>
              <a:rPr lang="ar-SY" sz="3200" b="1" dirty="0" smtClean="0">
                <a:solidFill>
                  <a:srgbClr val="002060"/>
                </a:solidFill>
              </a:rPr>
              <a:t>سرعة </a:t>
            </a:r>
            <a:r>
              <a:rPr lang="ar-SY" sz="3200" b="1" dirty="0" smtClean="0">
                <a:solidFill>
                  <a:srgbClr val="002060"/>
                </a:solidFill>
              </a:rPr>
              <a:t>البرق.وذات صباح حزمت حنة بعض المتاع واتجهت مع ابنها صموئيل الى شيلوه. كانت تشعر بالحزن من اقتراب فراقها عن ابنها. لكن عالي سيسهر عليه وهي تعرف جيدا أن صموئيل لن ينقصه شيئ في منزل الرب.</a:t>
            </a:r>
            <a:endParaRPr lang="en-GB" sz="3200" b="1" dirty="0">
              <a:solidFill>
                <a:srgbClr val="002060"/>
              </a:solidFill>
            </a:endParaRPr>
          </a:p>
        </p:txBody>
      </p:sp>
    </p:spTree>
  </p:cSld>
  <p:clrMapOvr>
    <a:masterClrMapping/>
  </p:clrMapOvr>
  <p:transition spd="slow">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5929322" cy="6858000"/>
          </a:xfrm>
          <a:prstGeom prst="rect">
            <a:avLst/>
          </a:prstGeom>
        </p:spPr>
      </p:pic>
      <p:sp>
        <p:nvSpPr>
          <p:cNvPr id="4" name="TextBox 3"/>
          <p:cNvSpPr txBox="1"/>
          <p:nvPr/>
        </p:nvSpPr>
        <p:spPr>
          <a:xfrm>
            <a:off x="5929322" y="0"/>
            <a:ext cx="3214678" cy="6986528"/>
          </a:xfrm>
          <a:prstGeom prst="rect">
            <a:avLst/>
          </a:prstGeom>
          <a:solidFill>
            <a:srgbClr val="FFC000"/>
          </a:solidFill>
        </p:spPr>
        <p:txBody>
          <a:bodyPr wrap="square" rtlCol="0">
            <a:spAutoFit/>
          </a:bodyPr>
          <a:lstStyle/>
          <a:p>
            <a:pPr algn="r"/>
            <a:r>
              <a:rPr lang="ar-SY" sz="3200" b="1" dirty="0" smtClean="0">
                <a:solidFill>
                  <a:srgbClr val="002060"/>
                </a:solidFill>
              </a:rPr>
              <a:t>وكبر صموئيل. وكم كانت سعادة حنة والقانة كبيرة حين كانا يأتيان مرة واحدة في العام , لرؤية ولدهما ويقدمان له معطفا جديدا. كان الولد يرحب على الدوام بوالديه لكنه كان سعيدا عند الكاهن عالي . الذي كان يفضل صموئيل على ولديه الأثنين اللذين كانا يسخران من الله.</a:t>
            </a:r>
            <a:endParaRPr lang="en-GB" sz="3200" b="1" dirty="0">
              <a:solidFill>
                <a:srgbClr val="002060"/>
              </a:solidFill>
            </a:endParaRPr>
          </a:p>
        </p:txBody>
      </p:sp>
    </p:spTree>
  </p:cSld>
  <p:clrMapOvr>
    <a:masterClrMapping/>
  </p:clrMapOvr>
  <p:transition spd="slow">
    <p:wheel spokes="3"/>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439</TotalTime>
  <Words>1001</Words>
  <Application>Microsoft Office PowerPoint</Application>
  <PresentationFormat>On-screen Show (4:3)</PresentationFormat>
  <Paragraphs>31</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10</cp:revision>
  <dcterms:created xsi:type="dcterms:W3CDTF">2012-05-27T00:48:31Z</dcterms:created>
  <dcterms:modified xsi:type="dcterms:W3CDTF">2012-12-02T22:18:43Z</dcterms:modified>
</cp:coreProperties>
</file>