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9AFB63-5201-4EF6-8C7C-98A2EFE4A817}" type="datetimeFigureOut">
              <a:rPr lang="en-US" smtClean="0"/>
              <a:pPr/>
              <a:t>10/27/2012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B13114-72B7-43D5-A1F5-952BFF8E9B16}"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9AFB63-5201-4EF6-8C7C-98A2EFE4A817}" type="datetimeFigureOut">
              <a:rPr lang="en-US" smtClean="0"/>
              <a:pPr/>
              <a:t>10/27/2012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B13114-72B7-43D5-A1F5-952BFF8E9B1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plosion 2 2"/>
          <p:cNvSpPr/>
          <p:nvPr/>
        </p:nvSpPr>
        <p:spPr>
          <a:xfrm>
            <a:off x="857224" y="214290"/>
            <a:ext cx="7643866" cy="6215106"/>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5400" b="1" dirty="0" smtClean="0">
                <a:solidFill>
                  <a:srgbClr val="FF0000"/>
                </a:solidFill>
              </a:rPr>
              <a:t>خمسة خبزات وسمكتين</a:t>
            </a:r>
            <a:endParaRPr lang="en-GB" sz="5400" b="1" dirty="0">
              <a:solidFill>
                <a:srgbClr val="FF0000"/>
              </a:solidFill>
            </a:endParaRPr>
          </a:p>
        </p:txBody>
      </p:sp>
    </p:spTree>
  </p:cSld>
  <p:clrMapOvr>
    <a:masterClrMapping/>
  </p:clrMapOvr>
  <p:transition spd="slow">
    <p:plu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cstate="print"/>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6"/>
          </a:solidFill>
        </p:spPr>
        <p:txBody>
          <a:bodyPr wrap="square" rtlCol="0">
            <a:spAutoFit/>
          </a:bodyPr>
          <a:lstStyle/>
          <a:p>
            <a:pPr algn="r" rtl="1"/>
            <a:r>
              <a:rPr lang="ar-SY" sz="3600" b="1" dirty="0" smtClean="0">
                <a:solidFill>
                  <a:srgbClr val="002060"/>
                </a:solidFill>
              </a:rPr>
              <a:t>وبنفس  الطريقة فأن التلاميذ وزعوا السمكتين وبالكمية التي أرادها كل واحد من الحضور</a:t>
            </a:r>
            <a:r>
              <a:rPr lang="ar-SY" b="1" dirty="0" smtClean="0"/>
              <a:t>.</a:t>
            </a:r>
            <a:endParaRPr lang="en-GB" b="1" dirty="0"/>
          </a:p>
        </p:txBody>
      </p:sp>
    </p:spTree>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0"/>
            <a:ext cx="6786578" cy="6858000"/>
          </a:xfrm>
          <a:prstGeom prst="rect">
            <a:avLst/>
          </a:prstGeom>
        </p:spPr>
      </p:pic>
      <p:sp>
        <p:nvSpPr>
          <p:cNvPr id="4" name="TextBox 3"/>
          <p:cNvSpPr txBox="1"/>
          <p:nvPr/>
        </p:nvSpPr>
        <p:spPr>
          <a:xfrm>
            <a:off x="6786578" y="0"/>
            <a:ext cx="2357422" cy="6858000"/>
          </a:xfrm>
          <a:prstGeom prst="rect">
            <a:avLst/>
          </a:prstGeom>
          <a:solidFill>
            <a:srgbClr val="FFC000"/>
          </a:solidFill>
        </p:spPr>
        <p:txBody>
          <a:bodyPr wrap="square" rtlCol="0">
            <a:spAutoFit/>
          </a:bodyPr>
          <a:lstStyle/>
          <a:p>
            <a:pPr algn="r"/>
            <a:r>
              <a:rPr lang="ar-SY" sz="3600" b="1" dirty="0" smtClean="0">
                <a:solidFill>
                  <a:srgbClr val="002060"/>
                </a:solidFill>
              </a:rPr>
              <a:t>وعندما شبع الجموع فان يسوع أمر تلاميذه بأن يجمعوا ما بقي من الطعام لكي لا تضيع الفتات ومن هذه الفتات فقد جمع التلاميذ اثنا عشر قفة ممتلئة..</a:t>
            </a:r>
            <a:r>
              <a:rPr lang="ar-SY" b="1" dirty="0" smtClean="0">
                <a:solidFill>
                  <a:srgbClr val="002060"/>
                </a:solidFill>
              </a:rPr>
              <a:t>.</a:t>
            </a:r>
            <a:endParaRPr lang="en-GB" b="1" dirty="0">
              <a:solidFill>
                <a:srgbClr val="002060"/>
              </a:solidFill>
            </a:endParaRPr>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cstate="print"/>
          <a:stretch>
            <a:fillRect/>
          </a:stretch>
        </p:blipFill>
        <p:spPr>
          <a:xfrm>
            <a:off x="0" y="0"/>
            <a:ext cx="7072330" cy="6858000"/>
          </a:xfrm>
          <a:prstGeom prst="rect">
            <a:avLst/>
          </a:prstGeom>
        </p:spPr>
      </p:pic>
      <p:sp>
        <p:nvSpPr>
          <p:cNvPr id="4" name="TextBox 3"/>
          <p:cNvSpPr txBox="1"/>
          <p:nvPr/>
        </p:nvSpPr>
        <p:spPr>
          <a:xfrm>
            <a:off x="7072330" y="0"/>
            <a:ext cx="2071670" cy="6986528"/>
          </a:xfrm>
          <a:prstGeom prst="rect">
            <a:avLst/>
          </a:prstGeom>
          <a:solidFill>
            <a:schemeClr val="accent2">
              <a:lumMod val="60000"/>
              <a:lumOff val="40000"/>
            </a:schemeClr>
          </a:solidFill>
        </p:spPr>
        <p:txBody>
          <a:bodyPr wrap="square" rtlCol="0">
            <a:spAutoFit/>
          </a:bodyPr>
          <a:lstStyle/>
          <a:p>
            <a:pPr algn="r"/>
            <a:r>
              <a:rPr lang="ar-SY" sz="3200" dirty="0" smtClean="0">
                <a:solidFill>
                  <a:srgbClr val="002060"/>
                </a:solidFill>
              </a:rPr>
              <a:t>لقد شاهد الحضور جميعا هذه المعجزة التي صنعها يسوع فأرادوا أن يجعلوا منه ملكا عليهم أما يسوع فلم يرغب بذلك بل ودعهم وصعد الى الجبل </a:t>
            </a:r>
          </a:p>
          <a:p>
            <a:pPr algn="r"/>
            <a:r>
              <a:rPr lang="ar-SY" sz="3200" dirty="0" smtClean="0">
                <a:solidFill>
                  <a:srgbClr val="002060"/>
                </a:solidFill>
              </a:rPr>
              <a:t>ليصلي...</a:t>
            </a:r>
            <a:endParaRPr lang="en-GB" sz="3200" dirty="0">
              <a:solidFill>
                <a:srgbClr val="002060"/>
              </a:solidFill>
            </a:endParaRPr>
          </a:p>
        </p:txBody>
      </p:sp>
    </p:spTree>
  </p:cSld>
  <p:clrMapOvr>
    <a:masterClrMapping/>
  </p:clrMapOvr>
  <p:transition spd="slow">
    <p:plu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572264" y="0"/>
            <a:ext cx="2571736" cy="6858000"/>
          </a:xfrm>
          <a:prstGeom prst="rect">
            <a:avLst/>
          </a:prstGeom>
          <a:solidFill>
            <a:srgbClr val="FFC000"/>
          </a:solidFill>
        </p:spPr>
        <p:txBody>
          <a:bodyPr wrap="square" rtlCol="0">
            <a:spAutoFit/>
          </a:bodyPr>
          <a:lstStyle/>
          <a:p>
            <a:pPr algn="r" rtl="1"/>
            <a:r>
              <a:rPr lang="ar-SY" sz="3600" dirty="0" smtClean="0">
                <a:solidFill>
                  <a:srgbClr val="002060"/>
                </a:solidFill>
              </a:rPr>
              <a:t>وفي الغد أخذت الجموع كلها بالبحث عن يسوع ليعطيهم أيضا شيئا ما ليأكلوه فقال لهم يسوع : ” أنتم تبحثون عني لأني أطعمتكم وأشبعتكم من الخبز والسمك </a:t>
            </a:r>
            <a:r>
              <a:rPr lang="ar-SY" sz="3600" dirty="0" smtClean="0"/>
              <a:t>...</a:t>
            </a:r>
            <a:endParaRPr lang="en-GB" sz="3600" dirty="0"/>
          </a:p>
        </p:txBody>
      </p:sp>
    </p:spTree>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cstate="print"/>
          <a:stretch>
            <a:fillRect/>
          </a:stretch>
        </p:blipFill>
        <p:spPr>
          <a:xfrm>
            <a:off x="0" y="1"/>
            <a:ext cx="9143999" cy="5715015"/>
          </a:xfrm>
          <a:prstGeom prst="rect">
            <a:avLst/>
          </a:prstGeom>
        </p:spPr>
      </p:pic>
      <p:sp>
        <p:nvSpPr>
          <p:cNvPr id="4" name="TextBox 3"/>
          <p:cNvSpPr txBox="1"/>
          <p:nvPr/>
        </p:nvSpPr>
        <p:spPr>
          <a:xfrm>
            <a:off x="0" y="5715016"/>
            <a:ext cx="9144000" cy="1200329"/>
          </a:xfrm>
          <a:prstGeom prst="rect">
            <a:avLst/>
          </a:prstGeom>
          <a:solidFill>
            <a:schemeClr val="accent6"/>
          </a:solidFill>
        </p:spPr>
        <p:txBody>
          <a:bodyPr wrap="square" rtlCol="0">
            <a:spAutoFit/>
          </a:bodyPr>
          <a:lstStyle/>
          <a:p>
            <a:pPr algn="r" rtl="1"/>
            <a:r>
              <a:rPr lang="ar-SY" sz="3600" b="1" dirty="0" smtClean="0">
                <a:solidFill>
                  <a:srgbClr val="002060"/>
                </a:solidFill>
              </a:rPr>
              <a:t>لكنني الآن سأعطيكم نوع آخر من الخبز , سيجعلكم تعيشون الى الأبد“...</a:t>
            </a:r>
            <a:endParaRPr lang="en-GB" sz="3600" b="1" dirty="0">
              <a:solidFill>
                <a:srgbClr val="002060"/>
              </a:solidFill>
            </a:endParaRPr>
          </a:p>
        </p:txBody>
      </p:sp>
    </p:spTree>
  </p:cSld>
  <p:clrMapOvr>
    <a:masterClrMapping/>
  </p:clrMapOvr>
  <p:transition spd="slow">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9144000" cy="5143512"/>
          </a:xfrm>
          <a:prstGeom prst="rect">
            <a:avLst/>
          </a:prstGeom>
        </p:spPr>
      </p:pic>
      <p:sp>
        <p:nvSpPr>
          <p:cNvPr id="4" name="TextBox 3"/>
          <p:cNvSpPr txBox="1"/>
          <p:nvPr/>
        </p:nvSpPr>
        <p:spPr>
          <a:xfrm>
            <a:off x="0" y="5143512"/>
            <a:ext cx="9144000" cy="1754326"/>
          </a:xfrm>
          <a:prstGeom prst="rect">
            <a:avLst/>
          </a:prstGeom>
          <a:solidFill>
            <a:srgbClr val="FFC000"/>
          </a:solidFill>
        </p:spPr>
        <p:txBody>
          <a:bodyPr wrap="square" rtlCol="0">
            <a:spAutoFit/>
          </a:bodyPr>
          <a:lstStyle/>
          <a:p>
            <a:pPr algn="r"/>
            <a:r>
              <a:rPr lang="ar-SY" sz="3600" dirty="0" smtClean="0">
                <a:solidFill>
                  <a:srgbClr val="002060"/>
                </a:solidFill>
              </a:rPr>
              <a:t>لقد أراد يسوع أن يفهمهم بأنه سيعطيهم جسده ودمه على الصليب وانه يوما ما وفي القربان سيعطي جسده ليصبح غذاء لكل القلوب...</a:t>
            </a:r>
            <a:endParaRPr lang="en-GB" sz="3600" dirty="0">
              <a:solidFill>
                <a:srgbClr val="002060"/>
              </a:solidFill>
            </a:endParaRPr>
          </a:p>
        </p:txBody>
      </p:sp>
    </p:spTree>
  </p:cSld>
  <p:clrMapOvr>
    <a:masterClrMapping/>
  </p:clrMapOvr>
  <p:transition spd="slow">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cstate="print"/>
          <a:stretch>
            <a:fillRect/>
          </a:stretch>
        </p:blipFill>
        <p:spPr>
          <a:xfrm>
            <a:off x="0" y="0"/>
            <a:ext cx="6429388" cy="6858000"/>
          </a:xfrm>
          <a:prstGeom prst="rect">
            <a:avLst/>
          </a:prstGeom>
        </p:spPr>
      </p:pic>
      <p:sp>
        <p:nvSpPr>
          <p:cNvPr id="4" name="TextBox 3"/>
          <p:cNvSpPr txBox="1"/>
          <p:nvPr/>
        </p:nvSpPr>
        <p:spPr>
          <a:xfrm>
            <a:off x="6357950" y="0"/>
            <a:ext cx="2786050" cy="6858000"/>
          </a:xfrm>
          <a:prstGeom prst="rect">
            <a:avLst/>
          </a:prstGeom>
          <a:solidFill>
            <a:schemeClr val="accent6">
              <a:lumMod val="75000"/>
            </a:schemeClr>
          </a:solidFill>
        </p:spPr>
        <p:txBody>
          <a:bodyPr wrap="square" rtlCol="0">
            <a:spAutoFit/>
          </a:bodyPr>
          <a:lstStyle/>
          <a:p>
            <a:pPr algn="r" rtl="1"/>
            <a:r>
              <a:rPr lang="ar-SY" sz="3600" b="1" dirty="0" smtClean="0">
                <a:solidFill>
                  <a:schemeClr val="bg1"/>
                </a:solidFill>
              </a:rPr>
              <a:t>في القداس وأثناء المناولة فان المسيحيين يستقبلون خبز الله يسوع الحي القائم من بين الأموات فيدخل يسوع الى قلوبنا ليعطينا حبه لكي نستطيع نحن بدورنا ان نحب العالم كما أحبهم هو .</a:t>
            </a:r>
            <a:endParaRPr lang="en-GB" sz="36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0" y="0"/>
            <a:ext cx="9144000" cy="1323439"/>
          </a:xfrm>
          <a:prstGeom prst="rect">
            <a:avLst/>
          </a:prstGeom>
          <a:solidFill>
            <a:srgbClr val="FFC000"/>
          </a:solidFill>
        </p:spPr>
        <p:txBody>
          <a:bodyPr wrap="square" rtlCol="0">
            <a:spAutoFit/>
          </a:bodyPr>
          <a:lstStyle/>
          <a:p>
            <a:pPr algn="ctr"/>
            <a:r>
              <a:rPr lang="ar-SY" sz="8000" dirty="0" smtClean="0">
                <a:solidFill>
                  <a:srgbClr val="C00000"/>
                </a:solidFill>
              </a:rPr>
              <a:t>خمسة أرغفة وسمكتين</a:t>
            </a:r>
            <a:endParaRPr lang="en-GB" sz="8000" dirty="0">
              <a:solidFill>
                <a:srgbClr val="C00000"/>
              </a:solidFill>
            </a:endParaRPr>
          </a:p>
        </p:txBody>
      </p:sp>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9144000" cy="5715015"/>
          </a:xfrm>
          <a:prstGeom prst="rect">
            <a:avLst/>
          </a:prstGeom>
        </p:spPr>
      </p:pic>
      <p:sp>
        <p:nvSpPr>
          <p:cNvPr id="4" name="TextBox 3"/>
          <p:cNvSpPr txBox="1"/>
          <p:nvPr/>
        </p:nvSpPr>
        <p:spPr>
          <a:xfrm>
            <a:off x="0" y="5643578"/>
            <a:ext cx="9144000" cy="1323439"/>
          </a:xfrm>
          <a:prstGeom prst="rect">
            <a:avLst/>
          </a:prstGeom>
          <a:solidFill>
            <a:schemeClr val="accent2">
              <a:lumMod val="60000"/>
              <a:lumOff val="40000"/>
            </a:schemeClr>
          </a:solidFill>
        </p:spPr>
        <p:txBody>
          <a:bodyPr wrap="square" rtlCol="0">
            <a:spAutoFit/>
          </a:bodyPr>
          <a:lstStyle/>
          <a:p>
            <a:pPr algn="r"/>
            <a:r>
              <a:rPr lang="ar-SY" sz="4000" b="1" dirty="0" smtClean="0">
                <a:solidFill>
                  <a:srgbClr val="002060"/>
                </a:solidFill>
              </a:rPr>
              <a:t>صعد يسوع الى الجبل فتبعه جمع غفير من البشر ليستمعوا الى كلامه وعند هبوط الليل</a:t>
            </a:r>
            <a:r>
              <a:rPr lang="ar-SY" sz="4000" b="1" dirty="0" smtClean="0"/>
              <a:t>...</a:t>
            </a:r>
            <a:endParaRPr lang="en-GB" sz="4000" b="1" dirty="0"/>
          </a:p>
        </p:txBody>
      </p:sp>
    </p:spTree>
  </p:cSld>
  <p:clrMapOvr>
    <a:masterClrMapping/>
  </p:clrMapOvr>
  <p:transition spd="slow">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6786578" cy="6858000"/>
          </a:xfrm>
          <a:prstGeom prst="rect">
            <a:avLst/>
          </a:prstGeom>
        </p:spPr>
      </p:pic>
      <p:sp>
        <p:nvSpPr>
          <p:cNvPr id="4" name="TextBox 3"/>
          <p:cNvSpPr txBox="1"/>
          <p:nvPr/>
        </p:nvSpPr>
        <p:spPr>
          <a:xfrm>
            <a:off x="6786578" y="0"/>
            <a:ext cx="2357422" cy="6858000"/>
          </a:xfrm>
          <a:prstGeom prst="rect">
            <a:avLst/>
          </a:prstGeom>
          <a:solidFill>
            <a:schemeClr val="accent2">
              <a:lumMod val="60000"/>
              <a:lumOff val="40000"/>
            </a:schemeClr>
          </a:solidFill>
        </p:spPr>
        <p:txBody>
          <a:bodyPr wrap="square" rtlCol="0">
            <a:spAutoFit/>
          </a:bodyPr>
          <a:lstStyle/>
          <a:p>
            <a:pPr algn="r"/>
            <a:r>
              <a:rPr lang="ar-SY" sz="3600" b="1" dirty="0" smtClean="0">
                <a:solidFill>
                  <a:srgbClr val="002060"/>
                </a:solidFill>
              </a:rPr>
              <a:t>جاء تلاميذ يسوع اليه وطلبوا منه أن يرسل الجموع الى القرى المجاورة من أجل أن يجدوا شيئا ما ليأكلوه لكن يسوع طلب منهم أن يعكوهم شيئا ليأكلوا</a:t>
            </a:r>
            <a:r>
              <a:rPr lang="ar-SY" dirty="0" smtClean="0">
                <a:solidFill>
                  <a:srgbClr val="002060"/>
                </a:solidFill>
              </a:rPr>
              <a:t>.</a:t>
            </a:r>
            <a:endParaRPr lang="en-GB"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1"/>
            <a:ext cx="7000892" cy="6858000"/>
          </a:xfrm>
          <a:prstGeom prst="rect">
            <a:avLst/>
          </a:prstGeom>
        </p:spPr>
      </p:pic>
      <p:sp>
        <p:nvSpPr>
          <p:cNvPr id="4" name="TextBox 3"/>
          <p:cNvSpPr txBox="1"/>
          <p:nvPr/>
        </p:nvSpPr>
        <p:spPr>
          <a:xfrm>
            <a:off x="6929454" y="0"/>
            <a:ext cx="2214546" cy="6858000"/>
          </a:xfrm>
          <a:prstGeom prst="rect">
            <a:avLst/>
          </a:prstGeom>
          <a:solidFill>
            <a:schemeClr val="accent2">
              <a:lumMod val="40000"/>
              <a:lumOff val="60000"/>
            </a:schemeClr>
          </a:solidFill>
        </p:spPr>
        <p:txBody>
          <a:bodyPr wrap="square" rtlCol="0">
            <a:spAutoFit/>
          </a:bodyPr>
          <a:lstStyle/>
          <a:p>
            <a:pPr algn="r"/>
            <a:r>
              <a:rPr lang="ar-SY" sz="3600" b="1" dirty="0" smtClean="0">
                <a:solidFill>
                  <a:srgbClr val="002060"/>
                </a:solidFill>
              </a:rPr>
              <a:t>فاستغرب التلاميذ قول يسوع وأجابه فيلبس بأن هذه الجموع لا يكفيها خبز بمائتي فلس لكي يحصل كل واحد منهم على قطعة صغيرة فقط...</a:t>
            </a:r>
            <a:endParaRPr lang="en-GB" sz="3600" b="1" dirty="0">
              <a:solidFill>
                <a:srgbClr val="002060"/>
              </a:solidFill>
            </a:endParaRP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6500826" cy="6858000"/>
          </a:xfrm>
          <a:prstGeom prst="rect">
            <a:avLst/>
          </a:prstGeom>
        </p:spPr>
      </p:pic>
      <p:sp>
        <p:nvSpPr>
          <p:cNvPr id="4" name="TextBox 3"/>
          <p:cNvSpPr txBox="1"/>
          <p:nvPr/>
        </p:nvSpPr>
        <p:spPr>
          <a:xfrm>
            <a:off x="6429388" y="0"/>
            <a:ext cx="2714612" cy="6858000"/>
          </a:xfrm>
          <a:prstGeom prst="rect">
            <a:avLst/>
          </a:prstGeom>
          <a:solidFill>
            <a:srgbClr val="FFC000"/>
          </a:solidFill>
        </p:spPr>
        <p:txBody>
          <a:bodyPr wrap="square" rtlCol="0">
            <a:spAutoFit/>
          </a:bodyPr>
          <a:lstStyle/>
          <a:p>
            <a:pPr algn="r" rtl="1"/>
            <a:r>
              <a:rPr lang="ar-SY" sz="3600" dirty="0" smtClean="0">
                <a:solidFill>
                  <a:srgbClr val="C00000"/>
                </a:solidFill>
              </a:rPr>
              <a:t>لكن اندراوس التلميذ الآخر وأخو بطرس قال ليسوع بأنه لا يوجد معهم شيء لكن هناك طفل صغير يملك خمسة  أرغفة من الخبز وسمكتين ولكن ما فائدتهم أمام هذا الحشد الكبير من البشر</a:t>
            </a:r>
            <a:r>
              <a:rPr lang="ar-SY" dirty="0" smtClean="0"/>
              <a:t>.</a:t>
            </a:r>
            <a:endParaRPr lang="en-GB" dirty="0"/>
          </a:p>
        </p:txBody>
      </p:sp>
    </p:spTree>
  </p:cSld>
  <p:clrMapOvr>
    <a:masterClrMapping/>
  </p:clrMapOvr>
  <p:transition spd="slow">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1"/>
            <a:ext cx="6929454" cy="6858000"/>
          </a:xfrm>
          <a:prstGeom prst="rect">
            <a:avLst/>
          </a:prstGeom>
        </p:spPr>
      </p:pic>
      <p:sp>
        <p:nvSpPr>
          <p:cNvPr id="4" name="TextBox 3"/>
          <p:cNvSpPr txBox="1"/>
          <p:nvPr/>
        </p:nvSpPr>
        <p:spPr>
          <a:xfrm>
            <a:off x="6929454" y="0"/>
            <a:ext cx="2214546" cy="6986528"/>
          </a:xfrm>
          <a:prstGeom prst="rect">
            <a:avLst/>
          </a:prstGeom>
          <a:solidFill>
            <a:srgbClr val="FFFF00"/>
          </a:solidFill>
        </p:spPr>
        <p:txBody>
          <a:bodyPr wrap="square" rtlCol="0">
            <a:spAutoFit/>
          </a:bodyPr>
          <a:lstStyle/>
          <a:p>
            <a:pPr algn="r" rtl="1"/>
            <a:r>
              <a:rPr lang="ar-SY" sz="3200" b="1" dirty="0" smtClean="0">
                <a:solidFill>
                  <a:srgbClr val="FF0000"/>
                </a:solidFill>
              </a:rPr>
              <a:t>طلب يسوع من التلاميذ أن يحضروا هذه الأرغفة والسمكات وأن يجلسوا الحضور في حلقات على العشب المتوفر بكثرة في ذلك المكان وقد كان عدد الجموع يقارب 5000 رجل ...</a:t>
            </a:r>
            <a:endParaRPr lang="en-GB" sz="3200" b="1" dirty="0">
              <a:solidFill>
                <a:srgbClr val="FF0000"/>
              </a:solidFill>
            </a:endParaRPr>
          </a:p>
        </p:txBody>
      </p:sp>
    </p:spTree>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6929454" cy="6858000"/>
          </a:xfrm>
          <a:prstGeom prst="rect">
            <a:avLst/>
          </a:prstGeom>
        </p:spPr>
      </p:pic>
      <p:sp>
        <p:nvSpPr>
          <p:cNvPr id="4" name="TextBox 3"/>
          <p:cNvSpPr txBox="1"/>
          <p:nvPr/>
        </p:nvSpPr>
        <p:spPr>
          <a:xfrm>
            <a:off x="6929454" y="0"/>
            <a:ext cx="2214546" cy="6986528"/>
          </a:xfrm>
          <a:prstGeom prst="rect">
            <a:avLst/>
          </a:prstGeom>
          <a:solidFill>
            <a:srgbClr val="FFFF00"/>
          </a:solidFill>
        </p:spPr>
        <p:txBody>
          <a:bodyPr wrap="square" rtlCol="0">
            <a:spAutoFit/>
          </a:bodyPr>
          <a:lstStyle/>
          <a:p>
            <a:pPr algn="ctr"/>
            <a:r>
              <a:rPr lang="ar-SY" sz="4400" b="1" dirty="0" smtClean="0">
                <a:solidFill>
                  <a:srgbClr val="FF0000"/>
                </a:solidFill>
              </a:rPr>
              <a:t>أعطى الطفل </a:t>
            </a:r>
          </a:p>
          <a:p>
            <a:pPr algn="ctr"/>
            <a:r>
              <a:rPr lang="ar-SY" sz="4400" b="1" dirty="0" smtClean="0">
                <a:solidFill>
                  <a:srgbClr val="FF0000"/>
                </a:solidFill>
              </a:rPr>
              <a:t>الخمسة </a:t>
            </a:r>
          </a:p>
          <a:p>
            <a:pPr algn="ctr"/>
            <a:r>
              <a:rPr lang="ar-SY" sz="4400" b="1" dirty="0" smtClean="0">
                <a:solidFill>
                  <a:srgbClr val="FF0000"/>
                </a:solidFill>
              </a:rPr>
              <a:t>أرغفة والسمكتين ليسوع </a:t>
            </a:r>
            <a:endParaRPr lang="en-US" sz="4400" b="1" dirty="0" smtClean="0">
              <a:solidFill>
                <a:srgbClr val="FF0000"/>
              </a:solidFill>
            </a:endParaRPr>
          </a:p>
          <a:p>
            <a:pPr algn="ctr"/>
            <a:endParaRPr lang="en-US" sz="4400" b="1" dirty="0" smtClean="0">
              <a:solidFill>
                <a:srgbClr val="FF0000"/>
              </a:solidFill>
            </a:endParaRPr>
          </a:p>
          <a:p>
            <a:pPr algn="ctr"/>
            <a:endParaRPr lang="en-US" sz="4400" dirty="0" smtClean="0"/>
          </a:p>
          <a:p>
            <a:pPr algn="r"/>
            <a:endParaRPr lang="en-US" sz="4800" dirty="0" smtClean="0"/>
          </a:p>
          <a:p>
            <a:pPr algn="r"/>
            <a:endParaRPr lang="en-US" sz="4800" dirty="0" smtClean="0"/>
          </a:p>
        </p:txBody>
      </p:sp>
    </p:spTree>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cstate="print"/>
          <a:stretch>
            <a:fillRect/>
          </a:stretch>
        </p:blipFill>
        <p:spPr>
          <a:xfrm>
            <a:off x="8088" y="1"/>
            <a:ext cx="9135912" cy="5715015"/>
          </a:xfrm>
          <a:prstGeom prst="rect">
            <a:avLst/>
          </a:prstGeom>
        </p:spPr>
      </p:pic>
      <p:sp>
        <p:nvSpPr>
          <p:cNvPr id="4" name="TextBox 3"/>
          <p:cNvSpPr txBox="1"/>
          <p:nvPr/>
        </p:nvSpPr>
        <p:spPr>
          <a:xfrm>
            <a:off x="0" y="5715016"/>
            <a:ext cx="9144000" cy="1200329"/>
          </a:xfrm>
          <a:prstGeom prst="rect">
            <a:avLst/>
          </a:prstGeom>
          <a:solidFill>
            <a:srgbClr val="FFFF00"/>
          </a:solidFill>
        </p:spPr>
        <p:txBody>
          <a:bodyPr wrap="square" rtlCol="0">
            <a:spAutoFit/>
          </a:bodyPr>
          <a:lstStyle/>
          <a:p>
            <a:pPr algn="r"/>
            <a:r>
              <a:rPr lang="ar-SY" sz="3600" b="1" dirty="0" smtClean="0">
                <a:solidFill>
                  <a:schemeClr val="accent2">
                    <a:lumMod val="50000"/>
                  </a:schemeClr>
                </a:solidFill>
              </a:rPr>
              <a:t>أخذ يسوع الأرغفة وباركها وأعطى تلاميذه من أجل أن يوزعوها على البشر وبقي هناك الكثير من الخبز...</a:t>
            </a:r>
            <a:endParaRPr lang="en-GB" sz="3600" b="1" dirty="0">
              <a:solidFill>
                <a:schemeClr val="accent2">
                  <a:lumMod val="50000"/>
                </a:schemeClr>
              </a:solidFill>
            </a:endParaRPr>
          </a:p>
        </p:txBody>
      </p:sp>
    </p:spTree>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325</Words>
  <Application>Microsoft Office PowerPoint</Application>
  <PresentationFormat>On-screen Show (4:3)</PresentationFormat>
  <Paragraphs>21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6</cp:revision>
  <dcterms:created xsi:type="dcterms:W3CDTF">2012-07-05T21:33:27Z</dcterms:created>
  <dcterms:modified xsi:type="dcterms:W3CDTF">2012-10-27T17:58:48Z</dcterms:modified>
</cp:coreProperties>
</file>