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321B1E-6A57-4150-8C91-E2ADBD0DC2DF}" type="datetimeFigureOut">
              <a:rPr lang="en-US" smtClean="0"/>
              <a:pPr/>
              <a:t>10/27/2012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A6CE2C-32F5-4812-AEAC-7907A7DF83CB}"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6A6CE2C-32F5-4812-AEAC-7907A7DF83CB}"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135B3-54C8-42EA-8362-28294660BF16}"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AC2D9C-79B1-4522-8084-976F704F8C8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135B3-54C8-42EA-8362-28294660BF16}" type="datetimeFigureOut">
              <a:rPr lang="en-US" smtClean="0"/>
              <a:pPr/>
              <a:t>10/27/2012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AC2D9C-79B1-4522-8084-976F704F8C8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1"/>
          <p:cNvSpPr/>
          <p:nvPr/>
        </p:nvSpPr>
        <p:spPr>
          <a:xfrm>
            <a:off x="928662" y="571480"/>
            <a:ext cx="7215238" cy="5214974"/>
          </a:xfrm>
          <a:prstGeom prst="diamond">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7200" b="1" dirty="0" smtClean="0">
                <a:solidFill>
                  <a:schemeClr val="bg1"/>
                </a:solidFill>
              </a:rPr>
              <a:t>شفاء أعمى منذ مولده</a:t>
            </a:r>
            <a:endParaRPr lang="en-GB" sz="7200" b="1" dirty="0">
              <a:solidFill>
                <a:schemeClr val="bg1"/>
              </a:solidFill>
            </a:endParaRPr>
          </a:p>
        </p:txBody>
      </p:sp>
    </p:spTree>
  </p:cSld>
  <p:clrMapOvr>
    <a:masterClrMapping/>
  </p:clrMapOvr>
  <p:transition spd="slow">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6429388" cy="6858000"/>
          </a:xfrm>
          <a:prstGeom prst="rect">
            <a:avLst/>
          </a:prstGeom>
        </p:spPr>
      </p:pic>
      <p:sp>
        <p:nvSpPr>
          <p:cNvPr id="6" name="TextBox 5"/>
          <p:cNvSpPr txBox="1"/>
          <p:nvPr/>
        </p:nvSpPr>
        <p:spPr>
          <a:xfrm>
            <a:off x="6429388" y="0"/>
            <a:ext cx="2714612" cy="6858000"/>
          </a:xfrm>
          <a:prstGeom prst="rect">
            <a:avLst/>
          </a:prstGeom>
          <a:solidFill>
            <a:schemeClr val="accent6"/>
          </a:solidFill>
        </p:spPr>
        <p:txBody>
          <a:bodyPr wrap="square" rtlCol="0">
            <a:spAutoFit/>
          </a:bodyPr>
          <a:lstStyle/>
          <a:p>
            <a:pPr algn="r" rtl="1"/>
            <a:r>
              <a:rPr lang="ar-SY" sz="3600" dirty="0" smtClean="0"/>
              <a:t>أصبح أبتر سعيدا فأخذ يركض ويقفز وهو يصيح بأعلى صوته ليسمعه العالم كله: ” أستطيع أن أرى أنا أرى يا للسعادة حتى ان أصدقاءه اللذين كانوا يساعدونه عادة لم يعودوا يستطيعون اللحاق به </a:t>
            </a:r>
            <a:r>
              <a:rPr lang="ar-SY" dirty="0" smtClean="0"/>
              <a:t>.</a:t>
            </a:r>
            <a:endParaRPr lang="en-GB" dirty="0"/>
          </a:p>
        </p:txBody>
      </p:sp>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5643570" cy="6858000"/>
          </a:xfrm>
          <a:prstGeom prst="rect">
            <a:avLst/>
          </a:prstGeom>
        </p:spPr>
      </p:pic>
      <p:sp>
        <p:nvSpPr>
          <p:cNvPr id="4" name="TextBox 3"/>
          <p:cNvSpPr txBox="1"/>
          <p:nvPr/>
        </p:nvSpPr>
        <p:spPr>
          <a:xfrm>
            <a:off x="5572132" y="0"/>
            <a:ext cx="3571868" cy="6986528"/>
          </a:xfrm>
          <a:prstGeom prst="rect">
            <a:avLst/>
          </a:prstGeom>
          <a:solidFill>
            <a:schemeClr val="accent4">
              <a:lumMod val="40000"/>
              <a:lumOff val="60000"/>
            </a:schemeClr>
          </a:solidFill>
        </p:spPr>
        <p:txBody>
          <a:bodyPr wrap="square" rtlCol="0">
            <a:spAutoFit/>
          </a:bodyPr>
          <a:lstStyle/>
          <a:p>
            <a:pPr algn="r" rtl="1"/>
            <a:r>
              <a:rPr lang="ar-SY" sz="2800" dirty="0" smtClean="0">
                <a:solidFill>
                  <a:srgbClr val="C00000"/>
                </a:solidFill>
              </a:rPr>
              <a:t>اخذ بالعودة الى الأماكن التي تعود أن يطلب الصدقة فيها الى افرايم بائع السمك الذي عند رؤيته أبتر فقد أبعد أولاده عن الطريق خوفا من أن يصطم بهم أبتر لكن أبتر صاح به :“ لا تخف فأنا أراهم مثلما يرونني فتح افرايم فمه من المفاجآة وأراد أن يعرف ما حصل وهو ينظر الى أبتر فقال له أبتر بأن رجل يدعى يسوع قد عمل عجينة ووضعها على عينيه وطلب منه أن يغتسل في بركة سلوام وقد فعل ما قاله له يسوع فأبصر</a:t>
            </a:r>
            <a:r>
              <a:rPr lang="ar-SY" sz="2800" dirty="0" smtClean="0"/>
              <a:t>.  </a:t>
            </a:r>
            <a:endParaRPr lang="en-GB" sz="2800" dirty="0"/>
          </a:p>
        </p:txBody>
      </p:sp>
    </p:spTree>
  </p:cSld>
  <p:clrMapOvr>
    <a:masterClrMapping/>
  </p:clrMapOvr>
  <p:transition spd="slow">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3"/>
          <a:stretch>
            <a:fillRect/>
          </a:stretch>
        </p:blipFill>
        <p:spPr>
          <a:xfrm>
            <a:off x="0" y="0"/>
            <a:ext cx="6286480" cy="6858000"/>
          </a:xfrm>
          <a:prstGeom prst="rect">
            <a:avLst/>
          </a:prstGeom>
        </p:spPr>
      </p:pic>
      <p:sp>
        <p:nvSpPr>
          <p:cNvPr id="4" name="TextBox 3"/>
          <p:cNvSpPr txBox="1"/>
          <p:nvPr/>
        </p:nvSpPr>
        <p:spPr>
          <a:xfrm>
            <a:off x="6286512" y="0"/>
            <a:ext cx="2857488" cy="6858000"/>
          </a:xfrm>
          <a:prstGeom prst="rect">
            <a:avLst/>
          </a:prstGeom>
          <a:solidFill>
            <a:schemeClr val="accent4">
              <a:lumMod val="40000"/>
              <a:lumOff val="60000"/>
            </a:schemeClr>
          </a:solidFill>
        </p:spPr>
        <p:txBody>
          <a:bodyPr wrap="square" rtlCol="0">
            <a:spAutoFit/>
          </a:bodyPr>
          <a:lstStyle/>
          <a:p>
            <a:pPr algn="r" rtl="1"/>
            <a:r>
              <a:rPr lang="ar-SY" sz="3600" dirty="0" smtClean="0">
                <a:solidFill>
                  <a:srgbClr val="002060"/>
                </a:solidFill>
              </a:rPr>
              <a:t>تجمع الناس حول أبتر وعرف الفرسيين بهذا التجمع فجاءوا ليروا ماذا يحصل ففي السبت عادة ممنوع أي عمل وطلبوا معرفة الأمر وكان على أبتر أن يعيد قص ما حصل له مع يسوع كل مرة.</a:t>
            </a:r>
            <a:endParaRPr lang="en-GB" sz="3600" dirty="0">
              <a:solidFill>
                <a:srgbClr val="002060"/>
              </a:solidFill>
            </a:endParaRPr>
          </a:p>
        </p:txBody>
      </p:sp>
    </p:spTree>
  </p:cSld>
  <p:clrMapOvr>
    <a:masterClrMapping/>
  </p:clrMapOvr>
  <p:transition spd="slow">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4421"/>
            <a:ext cx="5357818" cy="6862421"/>
          </a:xfrm>
          <a:prstGeom prst="rect">
            <a:avLst/>
          </a:prstGeom>
        </p:spPr>
      </p:pic>
      <p:sp>
        <p:nvSpPr>
          <p:cNvPr id="4" name="TextBox 3"/>
          <p:cNvSpPr txBox="1"/>
          <p:nvPr/>
        </p:nvSpPr>
        <p:spPr>
          <a:xfrm>
            <a:off x="5357818" y="0"/>
            <a:ext cx="3786182" cy="6986528"/>
          </a:xfrm>
          <a:prstGeom prst="rect">
            <a:avLst/>
          </a:prstGeom>
          <a:solidFill>
            <a:schemeClr val="bg1">
              <a:lumMod val="65000"/>
            </a:schemeClr>
          </a:solidFill>
        </p:spPr>
        <p:txBody>
          <a:bodyPr wrap="square" rtlCol="0">
            <a:spAutoFit/>
          </a:bodyPr>
          <a:lstStyle/>
          <a:p>
            <a:pPr algn="r" rtl="1"/>
            <a:r>
              <a:rPr lang="ar-SY" sz="2800" dirty="0" smtClean="0">
                <a:solidFill>
                  <a:schemeClr val="accent2">
                    <a:lumMod val="75000"/>
                  </a:schemeClr>
                </a:solidFill>
              </a:rPr>
              <a:t>غضب بعض الفرسيين من يسوع لأنه قد عمل يوم سبت هذه الأشياء بينما فكر البعض الآخر بأن يسوع قد يكون على حق فيما عمل وتصرف فكانوا يقولون لبعضهم مهما كان وحصل فلا بد من أن يسوع هو صديق الله لأنه بدونه لا يستطيع أن يقومبكل هذه الأعمال الفئقة الطبيعة وعلى هذا فقد اختلف الفريسيين فيما بينهم لمدة طويلة ثم عادوا الى أبتر ليسألوه :“ وأنت من تعتقد أنه ذاك الذي شفاك ”. وبسرعة البرق ودون أي تردد أجاب أعتقد بأنه مرسل من عند الله ”.</a:t>
            </a:r>
            <a:endParaRPr lang="en-GB" sz="2800" dirty="0">
              <a:solidFill>
                <a:schemeClr val="accent2">
                  <a:lumMod val="75000"/>
                </a:schemeClr>
              </a:solidFill>
            </a:endParaRPr>
          </a:p>
        </p:txBody>
      </p:sp>
    </p:spTree>
  </p:cSld>
  <p:clrMapOvr>
    <a:masterClrMapping/>
  </p:clrMapOvr>
  <p:transition spd="slow">
    <p:check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39591"/>
            <a:ext cx="5929322" cy="6888037"/>
          </a:xfrm>
          <a:prstGeom prst="rect">
            <a:avLst/>
          </a:prstGeom>
        </p:spPr>
      </p:pic>
      <p:sp>
        <p:nvSpPr>
          <p:cNvPr id="5" name="TextBox 4"/>
          <p:cNvSpPr txBox="1"/>
          <p:nvPr/>
        </p:nvSpPr>
        <p:spPr>
          <a:xfrm>
            <a:off x="5929322" y="0"/>
            <a:ext cx="3214678" cy="6986528"/>
          </a:xfrm>
          <a:prstGeom prst="rect">
            <a:avLst/>
          </a:prstGeom>
          <a:solidFill>
            <a:schemeClr val="accent4">
              <a:lumMod val="40000"/>
              <a:lumOff val="60000"/>
            </a:schemeClr>
          </a:solidFill>
        </p:spPr>
        <p:txBody>
          <a:bodyPr wrap="square" rtlCol="0">
            <a:spAutoFit/>
          </a:bodyPr>
          <a:lstStyle/>
          <a:p>
            <a:pPr algn="r" rtl="1"/>
            <a:r>
              <a:rPr lang="ar-SY" sz="2800" dirty="0" smtClean="0">
                <a:solidFill>
                  <a:srgbClr val="002060"/>
                </a:solidFill>
              </a:rPr>
              <a:t>كان هناك الكثيرين ممن لم يصدقوا ان ابتر كان أعمى وليتحققوا من هذا فقد ذهبوا ليسألوا والديه :“ هل صحيح ان هذا أبنكم وأنه قد ولد أعمى لا يبصر ؟ عندها أجابت الأم :“ نعم بالتأكيد انه هو وأنتم تعرفون هذا جيدا وهو أعمى منذ ولادته“ وأكمل أبوه :“لكن كيف أصبح يرى الآن فاننا لا نعلم عن الموضوع أي شيءأكثر مما قال لكم فلماذا لا تطرحون عليه هو هذه الأسئلة“ ؟</a:t>
            </a:r>
            <a:endParaRPr lang="en-GB" sz="2800" dirty="0">
              <a:solidFill>
                <a:srgbClr val="002060"/>
              </a:solidFill>
            </a:endParaRPr>
          </a:p>
        </p:txBody>
      </p:sp>
    </p:spTree>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143636" cy="6858000"/>
          </a:xfrm>
          <a:prstGeom prst="rect">
            <a:avLst/>
          </a:prstGeom>
        </p:spPr>
      </p:pic>
      <p:sp>
        <p:nvSpPr>
          <p:cNvPr id="7" name="TextBox 6"/>
          <p:cNvSpPr txBox="1"/>
          <p:nvPr/>
        </p:nvSpPr>
        <p:spPr>
          <a:xfrm>
            <a:off x="5143504" y="785794"/>
            <a:ext cx="3286148" cy="369332"/>
          </a:xfrm>
          <a:prstGeom prst="rect">
            <a:avLst/>
          </a:prstGeom>
          <a:noFill/>
        </p:spPr>
        <p:txBody>
          <a:bodyPr wrap="square" rtlCol="0">
            <a:spAutoFit/>
          </a:bodyPr>
          <a:lstStyle/>
          <a:p>
            <a:pPr algn="r" rtl="1"/>
            <a:endParaRPr lang="en-GB" dirty="0"/>
          </a:p>
        </p:txBody>
      </p:sp>
      <p:sp>
        <p:nvSpPr>
          <p:cNvPr id="10" name="TextBox 9"/>
          <p:cNvSpPr txBox="1"/>
          <p:nvPr/>
        </p:nvSpPr>
        <p:spPr>
          <a:xfrm>
            <a:off x="6143636" y="0"/>
            <a:ext cx="3000364" cy="6986528"/>
          </a:xfrm>
          <a:prstGeom prst="rect">
            <a:avLst/>
          </a:prstGeom>
          <a:solidFill>
            <a:schemeClr val="tx2">
              <a:lumMod val="40000"/>
              <a:lumOff val="60000"/>
            </a:schemeClr>
          </a:solidFill>
        </p:spPr>
        <p:txBody>
          <a:bodyPr wrap="square" rtlCol="0">
            <a:spAutoFit/>
          </a:bodyPr>
          <a:lstStyle/>
          <a:p>
            <a:pPr algn="r" rtl="1"/>
            <a:r>
              <a:rPr lang="ar-SY" sz="2800" b="1" dirty="0" smtClean="0">
                <a:solidFill>
                  <a:srgbClr val="002060"/>
                </a:solidFill>
              </a:rPr>
              <a:t>عاد الفرسييسن مرة أخرى الى أبتر وبدؤا باستجوابه من جديد : ” هل أنت أكيد من أن يسوع هو من شفاك“؟ أجاب أبتر ” لا تنسوا انني كنت أعمىمن قبل , نعم بالتأكيد فقد عمل طين ووضعه على عيني وطلب مني أن أذهب وأغتسل والآن فأنا أرى ”. وقد ظهر على أبتر بأنه قد بدأ يمل من الفريسيين اللذين لم يكونوا يصدقونه.</a:t>
            </a:r>
          </a:p>
          <a:p>
            <a:pPr algn="r" rtl="1"/>
            <a:endParaRPr lang="en-GB" sz="28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6858000"/>
          </a:xfrm>
          <a:prstGeom prst="rect">
            <a:avLst/>
          </a:prstGeom>
        </p:spPr>
      </p:pic>
      <p:sp>
        <p:nvSpPr>
          <p:cNvPr id="5" name="Rectangle 4"/>
          <p:cNvSpPr/>
          <p:nvPr/>
        </p:nvSpPr>
        <p:spPr>
          <a:xfrm>
            <a:off x="0" y="0"/>
            <a:ext cx="3571868" cy="5693866"/>
          </a:xfrm>
          <a:prstGeom prst="rect">
            <a:avLst/>
          </a:prstGeom>
        </p:spPr>
        <p:txBody>
          <a:bodyPr wrap="square">
            <a:spAutoFit/>
          </a:bodyPr>
          <a:lstStyle/>
          <a:p>
            <a:pPr algn="r" rtl="1"/>
            <a:r>
              <a:rPr lang="ar-SY" sz="2800" b="1" dirty="0" smtClean="0">
                <a:solidFill>
                  <a:srgbClr val="FF0000"/>
                </a:solidFill>
              </a:rPr>
              <a:t>لقد شرحت لكم سابقا وعدة مرات وأنتم لم تصدقوا ما أقوله لكم بعد من أن يسوع هو الشخص الذي فتح عيني , وفي اللحقيقة كيف يسمح الله له بعمل شيء مماثل لو أنه لم يكن صديقه“. غضب الفريسيين منه وقالوا له:“ أنت لم تكن ترى حتى اليوم وتريد أن تعلم بأمور الله أكثر منا نحن اللذين أمضينا عمرنا في القراءة والبحث والتفكير في الكتب</a:t>
            </a:r>
            <a:r>
              <a:rPr lang="ar-SY" sz="2800" dirty="0" smtClean="0">
                <a:solidFill>
                  <a:srgbClr val="FF0000"/>
                </a:solidFill>
              </a:rPr>
              <a:t>“.</a:t>
            </a:r>
            <a:endParaRPr lang="en-GB" sz="2800" dirty="0">
              <a:solidFill>
                <a:srgbClr val="FF0000"/>
              </a:solidFill>
            </a:endParaRPr>
          </a:p>
        </p:txBody>
      </p:sp>
    </p:spTree>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6215082"/>
          </a:xfrm>
          <a:prstGeom prst="rect">
            <a:avLst/>
          </a:prstGeom>
        </p:spPr>
      </p:pic>
      <p:sp>
        <p:nvSpPr>
          <p:cNvPr id="4" name="TextBox 3"/>
          <p:cNvSpPr txBox="1"/>
          <p:nvPr/>
        </p:nvSpPr>
        <p:spPr>
          <a:xfrm>
            <a:off x="0" y="6215082"/>
            <a:ext cx="9144000" cy="646331"/>
          </a:xfrm>
          <a:prstGeom prst="rect">
            <a:avLst/>
          </a:prstGeom>
          <a:solidFill>
            <a:schemeClr val="accent4">
              <a:lumMod val="60000"/>
              <a:lumOff val="40000"/>
            </a:schemeClr>
          </a:solidFill>
        </p:spPr>
        <p:txBody>
          <a:bodyPr wrap="square" rtlCol="0">
            <a:spAutoFit/>
          </a:bodyPr>
          <a:lstStyle/>
          <a:p>
            <a:pPr algn="r" rtl="1"/>
            <a:r>
              <a:rPr lang="ar-SY" sz="3600" b="1" dirty="0" smtClean="0">
                <a:solidFill>
                  <a:srgbClr val="C00000"/>
                </a:solidFill>
              </a:rPr>
              <a:t>ثم طردوا أبتر وهددوه لكي لا يكلم أحد عن يسوع </a:t>
            </a:r>
            <a:endParaRPr lang="en-GB" sz="3600" b="1" dirty="0">
              <a:solidFill>
                <a:srgbClr val="C00000"/>
              </a:solidFill>
            </a:endParaRPr>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4000" cy="6857999"/>
          </a:xfrm>
          <a:prstGeom prst="rect">
            <a:avLst/>
          </a:prstGeom>
        </p:spPr>
      </p:pic>
      <p:sp>
        <p:nvSpPr>
          <p:cNvPr id="5" name="Rectangle 4"/>
          <p:cNvSpPr/>
          <p:nvPr/>
        </p:nvSpPr>
        <p:spPr>
          <a:xfrm>
            <a:off x="7143768" y="0"/>
            <a:ext cx="2000232" cy="3785652"/>
          </a:xfrm>
          <a:prstGeom prst="rect">
            <a:avLst/>
          </a:prstGeom>
        </p:spPr>
        <p:txBody>
          <a:bodyPr wrap="square">
            <a:spAutoFit/>
          </a:bodyPr>
          <a:lstStyle/>
          <a:p>
            <a:pPr algn="r" rtl="1"/>
            <a:r>
              <a:rPr lang="ar-SY" sz="4800" b="1" dirty="0" smtClean="0">
                <a:solidFill>
                  <a:srgbClr val="C00000"/>
                </a:solidFill>
              </a:rPr>
              <a:t>ذهب أبتر وجلس في الحائط</a:t>
            </a:r>
          </a:p>
          <a:p>
            <a:pPr algn="r" rtl="1"/>
            <a:r>
              <a:rPr lang="ar-SY" sz="4800" b="1" dirty="0" smtClean="0">
                <a:solidFill>
                  <a:srgbClr val="C00000"/>
                </a:solidFill>
              </a:rPr>
              <a:t>حزين</a:t>
            </a:r>
            <a:endParaRPr lang="en-GB" sz="4800" b="1" dirty="0">
              <a:solidFill>
                <a:srgbClr val="C00000"/>
              </a:solidFill>
            </a:endParaRPr>
          </a:p>
        </p:txBody>
      </p:sp>
    </p:spTree>
  </p:cSld>
  <p:clrMapOvr>
    <a:masterClrMapping/>
  </p:clrMapOvr>
  <p:transition spd="slow">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5929322" y="0"/>
            <a:ext cx="3214678" cy="6740307"/>
          </a:xfrm>
          <a:prstGeom prst="rect">
            <a:avLst/>
          </a:prstGeom>
          <a:noFill/>
        </p:spPr>
        <p:txBody>
          <a:bodyPr wrap="square" rtlCol="0">
            <a:spAutoFit/>
          </a:bodyPr>
          <a:lstStyle/>
          <a:p>
            <a:pPr algn="r" rtl="1"/>
            <a:r>
              <a:rPr lang="ar-SY" sz="3600" b="1" dirty="0" smtClean="0">
                <a:solidFill>
                  <a:srgbClr val="FF0000"/>
                </a:solidFill>
              </a:rPr>
              <a:t>مر يسوع من أمامه وسأله بصوت لطيف محب :“ هل تعتقد حقا بما تقوله أنت لهؤلاء الأشخاص , بأن الرجل الذي شفاك هو حقا من عند الله“. فكان جواب أبتر:“ نعم أؤمن ولكن هل تعرف أنت أين أستطيع أن أجده“؟.</a:t>
            </a:r>
            <a:endParaRPr lang="en-GB" sz="3600" b="1" dirty="0">
              <a:solidFill>
                <a:srgbClr val="FF0000"/>
              </a:solidFill>
            </a:endParaRPr>
          </a:p>
        </p:txBody>
      </p:sp>
    </p:spTree>
  </p:cSld>
  <p:clrMapOvr>
    <a:masterClrMapping/>
  </p:clrMapOvr>
  <p:transition spd="slow">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3999" cy="6858000"/>
          </a:xfrm>
          <a:prstGeom prst="rect">
            <a:avLst/>
          </a:prstGeom>
        </p:spPr>
      </p:pic>
    </p:spTree>
  </p:cSld>
  <p:clrMapOvr>
    <a:masterClrMapping/>
  </p:clrMapOvr>
  <p:transition spd="slow">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6857999"/>
          </a:xfrm>
          <a:prstGeom prst="rect">
            <a:avLst/>
          </a:prstGeom>
        </p:spPr>
      </p:pic>
      <p:sp>
        <p:nvSpPr>
          <p:cNvPr id="5" name="Rectangle 4"/>
          <p:cNvSpPr/>
          <p:nvPr/>
        </p:nvSpPr>
        <p:spPr>
          <a:xfrm>
            <a:off x="0" y="1"/>
            <a:ext cx="2928926" cy="6740307"/>
          </a:xfrm>
          <a:prstGeom prst="rect">
            <a:avLst/>
          </a:prstGeom>
        </p:spPr>
        <p:txBody>
          <a:bodyPr wrap="square">
            <a:spAutoFit/>
          </a:bodyPr>
          <a:lstStyle/>
          <a:p>
            <a:pPr algn="r"/>
            <a:r>
              <a:rPr lang="ar-SY" sz="4800" b="1" dirty="0" smtClean="0">
                <a:solidFill>
                  <a:srgbClr val="C00000"/>
                </a:solidFill>
              </a:rPr>
              <a:t>فقال له يسوع “ ها أنذا أمامك ”. عندها سقط أبتر على ركبتيه راكعا أمام يسوع وهو يشكره من كل قلبه.</a:t>
            </a:r>
            <a:endParaRPr lang="en-GB" sz="4800" b="1" dirty="0">
              <a:solidFill>
                <a:srgbClr val="C00000"/>
              </a:solidFill>
            </a:endParaRPr>
          </a:p>
        </p:txBody>
      </p:sp>
    </p:spTree>
  </p:cSld>
  <p:clrMapOvr>
    <a:masterClrMapping/>
  </p:clrMapOvr>
  <p:transition spd="slow">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5786446" cy="6857999"/>
          </a:xfrm>
          <a:prstGeom prst="rect">
            <a:avLst/>
          </a:prstGeom>
        </p:spPr>
      </p:pic>
      <p:sp>
        <p:nvSpPr>
          <p:cNvPr id="4" name="TextBox 3"/>
          <p:cNvSpPr txBox="1"/>
          <p:nvPr/>
        </p:nvSpPr>
        <p:spPr>
          <a:xfrm>
            <a:off x="5786446" y="0"/>
            <a:ext cx="3357554" cy="6986528"/>
          </a:xfrm>
          <a:prstGeom prst="rect">
            <a:avLst/>
          </a:prstGeom>
          <a:solidFill>
            <a:srgbClr val="0070C0"/>
          </a:solidFill>
        </p:spPr>
        <p:txBody>
          <a:bodyPr wrap="square" rtlCol="0">
            <a:spAutoFit/>
          </a:bodyPr>
          <a:lstStyle/>
          <a:p>
            <a:pPr algn="r" rtl="1"/>
            <a:r>
              <a:rPr lang="ar-SY" sz="3200" b="1" dirty="0" smtClean="0">
                <a:solidFill>
                  <a:srgbClr val="FFFF00"/>
                </a:solidFill>
              </a:rPr>
              <a:t>وأكد أبتر ليسوع بأنه منذ هذه اللحظة سيكون صديقه وسيعتمد عليه كل حياته.لقد كان أبتر أعمى ويسوع فتح له عينيه وهو الآن يستطيع أن يرى وخاصة يرى يسوع , ويستطيع أن يرى أن يسوع هو مرسل من عند الله وأن عليه أن يحبه , يستمع اليه وأن عليه أن يعمل ما يريد منه يسوع طوال حياته</a:t>
            </a:r>
            <a:endParaRPr lang="en-GB" sz="3200" b="1" dirty="0">
              <a:solidFill>
                <a:srgbClr val="FFFF00"/>
              </a:solidFill>
            </a:endParaRPr>
          </a:p>
        </p:txBody>
      </p:sp>
    </p:spTree>
  </p:cSld>
  <p:clrMapOvr>
    <a:masterClrMapping/>
  </p:clrMapOvr>
  <p:transition spd="slow">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357950" cy="6857999"/>
          </a:xfrm>
          <a:prstGeom prst="rect">
            <a:avLst/>
          </a:prstGeom>
        </p:spPr>
      </p:pic>
      <p:sp>
        <p:nvSpPr>
          <p:cNvPr id="4" name="TextBox 3"/>
          <p:cNvSpPr txBox="1"/>
          <p:nvPr/>
        </p:nvSpPr>
        <p:spPr>
          <a:xfrm>
            <a:off x="6357950" y="0"/>
            <a:ext cx="2786050" cy="6858000"/>
          </a:xfrm>
          <a:prstGeom prst="rect">
            <a:avLst/>
          </a:prstGeom>
          <a:solidFill>
            <a:schemeClr val="accent2">
              <a:lumMod val="40000"/>
              <a:lumOff val="60000"/>
            </a:schemeClr>
          </a:solidFill>
        </p:spPr>
        <p:txBody>
          <a:bodyPr wrap="square" rtlCol="0">
            <a:spAutoFit/>
          </a:bodyPr>
          <a:lstStyle/>
          <a:p>
            <a:pPr algn="r" rtl="1"/>
            <a:r>
              <a:rPr lang="ar-SY" sz="3600" dirty="0" smtClean="0">
                <a:solidFill>
                  <a:srgbClr val="002060"/>
                </a:solidFill>
              </a:rPr>
              <a:t>أورشليم مدينة كبيرة يسكنها الكثير من الناس وفيها سوق كبير حيث يعرض افرائيم بائع السمك اسماكه كذلك داوود بائع التمر ليه عربة جميلة أما مردخاي اللحام فيجلس براحته في دكانه</a:t>
            </a:r>
            <a:endParaRPr lang="en-GB" sz="3600" dirty="0">
              <a:solidFill>
                <a:srgbClr val="002060"/>
              </a:solidFill>
            </a:endParaRPr>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9144000" cy="5715016"/>
          </a:xfrm>
          <a:prstGeom prst="rect">
            <a:avLst/>
          </a:prstGeom>
        </p:spPr>
      </p:pic>
      <p:sp>
        <p:nvSpPr>
          <p:cNvPr id="4" name="Rectangle 3"/>
          <p:cNvSpPr/>
          <p:nvPr/>
        </p:nvSpPr>
        <p:spPr>
          <a:xfrm>
            <a:off x="0" y="5715016"/>
            <a:ext cx="9144000" cy="1200329"/>
          </a:xfrm>
          <a:prstGeom prst="rect">
            <a:avLst/>
          </a:prstGeom>
          <a:solidFill>
            <a:schemeClr val="accent6"/>
          </a:solidFill>
        </p:spPr>
        <p:txBody>
          <a:bodyPr wrap="square">
            <a:spAutoFit/>
          </a:bodyPr>
          <a:lstStyle/>
          <a:p>
            <a:pPr algn="r"/>
            <a:r>
              <a:rPr lang="ar-SY" sz="3600" b="1" dirty="0" smtClean="0">
                <a:solidFill>
                  <a:srgbClr val="002060"/>
                </a:solidFill>
              </a:rPr>
              <a:t>أما ايلي فقد وجد أفضل مكان في السوق ليصف به شمامه على شكل هرم</a:t>
            </a:r>
            <a:r>
              <a:rPr lang="ar-SY" sz="3600" dirty="0" smtClean="0">
                <a:solidFill>
                  <a:srgbClr val="002060"/>
                </a:solidFill>
              </a:rPr>
              <a:t>.</a:t>
            </a:r>
            <a:endParaRPr lang="en-GB" sz="3600"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chemeClr val="accent6"/>
          </a:solidFill>
        </p:spPr>
        <p:txBody>
          <a:bodyPr wrap="square" rtlCol="0">
            <a:spAutoFit/>
          </a:bodyPr>
          <a:lstStyle/>
          <a:p>
            <a:pPr algn="r" rtl="1"/>
            <a:r>
              <a:rPr lang="ar-SY" sz="2800" dirty="0" smtClean="0">
                <a:solidFill>
                  <a:srgbClr val="002060"/>
                </a:solidFill>
              </a:rPr>
              <a:t>في يوم السبت دخل يسوع وتلاميذه مدينة اورشليم وكان سوقها مغلق لأن الجميع يرتاحون ويصلون في هذا اليوم وعندما رأى تلاميذ يسوع وأصدقائه أبتر تساءلوا فيما بينهم :“ لماذا عاقب الله هذا الرجل ليخلقه أعمى“؟ فسمعهم يسوع وقال لهم :“  انه لم يفعل أي شيء ليولد أعمى ومريض وهذا ليس عقاب من الله أبدا بل أوكد لكم بأن الله يحبه ولكن بطريقة مختلفة عن حبكم أنتم له أو حب الله لكم ”.</a:t>
            </a:r>
            <a:endParaRPr lang="en-GB" sz="2800" dirty="0">
              <a:solidFill>
                <a:srgbClr val="002060"/>
              </a:solidFill>
            </a:endParaRPr>
          </a:p>
        </p:txBody>
      </p:sp>
    </p:spTree>
  </p:cSld>
  <p:clrMapOvr>
    <a:masterClrMapping/>
  </p:clrMapOvr>
  <p:transition spd="slow">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9144000" cy="6858000"/>
          </a:xfrm>
          <a:prstGeom prst="rect">
            <a:avLst/>
          </a:prstGeom>
        </p:spPr>
      </p:pic>
      <p:sp>
        <p:nvSpPr>
          <p:cNvPr id="5" name="Rectangle 4"/>
          <p:cNvSpPr/>
          <p:nvPr/>
        </p:nvSpPr>
        <p:spPr>
          <a:xfrm>
            <a:off x="5929322" y="0"/>
            <a:ext cx="3214678" cy="5632311"/>
          </a:xfrm>
          <a:prstGeom prst="rect">
            <a:avLst/>
          </a:prstGeom>
        </p:spPr>
        <p:txBody>
          <a:bodyPr wrap="square">
            <a:spAutoFit/>
          </a:bodyPr>
          <a:lstStyle/>
          <a:p>
            <a:pPr algn="r" rtl="1"/>
            <a:r>
              <a:rPr lang="ar-SY" sz="4000" dirty="0" smtClean="0">
                <a:solidFill>
                  <a:srgbClr val="FF0000"/>
                </a:solidFill>
              </a:rPr>
              <a:t>وانحنى يسوع وأخذ بعض التراب وبللها بلعابه ثم دعكها بيديه لتصبح طينا وعمل منها كرات صغيرة ووضعها على عيني أبتر كما لو كانت مرهم</a:t>
            </a:r>
            <a:endParaRPr lang="en-GB" sz="4000" dirty="0">
              <a:solidFill>
                <a:srgbClr val="FF0000"/>
              </a:solidFill>
            </a:endParaRPr>
          </a:p>
        </p:txBody>
      </p:sp>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0"/>
            <a:ext cx="2285984" cy="6858000"/>
          </a:xfrm>
          <a:prstGeom prst="rect">
            <a:avLst/>
          </a:prstGeom>
          <a:solidFill>
            <a:srgbClr val="0070C0"/>
          </a:solidFill>
        </p:spPr>
        <p:txBody>
          <a:bodyPr wrap="square" rtlCol="0">
            <a:spAutoFit/>
          </a:bodyPr>
          <a:lstStyle/>
          <a:p>
            <a:pPr algn="r" rtl="1"/>
            <a:r>
              <a:rPr lang="ar-SY" sz="5400" dirty="0" smtClean="0">
                <a:solidFill>
                  <a:srgbClr val="FFFF00"/>
                </a:solidFill>
              </a:rPr>
              <a:t>وبينما كان تلاميذ يسوع وأصدقائه يراقبون ماذا يفعل </a:t>
            </a:r>
            <a:r>
              <a:rPr lang="ar-SY" sz="5400" dirty="0" smtClean="0"/>
              <a:t>.</a:t>
            </a:r>
            <a:endParaRPr lang="en-GB" sz="5400" dirty="0"/>
          </a:p>
        </p:txBody>
      </p:sp>
    </p:spTree>
  </p:cSld>
  <p:clrMapOvr>
    <a:masterClrMapping/>
  </p:clrMapOvr>
  <p:transition spd="slow">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6858000"/>
          </a:xfrm>
          <a:prstGeom prst="rect">
            <a:avLst/>
          </a:prstGeom>
        </p:spPr>
      </p:pic>
      <p:sp>
        <p:nvSpPr>
          <p:cNvPr id="5" name="Rectangle 4"/>
          <p:cNvSpPr/>
          <p:nvPr/>
        </p:nvSpPr>
        <p:spPr>
          <a:xfrm>
            <a:off x="6643702" y="1"/>
            <a:ext cx="2500298" cy="6863417"/>
          </a:xfrm>
          <a:prstGeom prst="rect">
            <a:avLst/>
          </a:prstGeom>
        </p:spPr>
        <p:txBody>
          <a:bodyPr wrap="square">
            <a:spAutoFit/>
          </a:bodyPr>
          <a:lstStyle/>
          <a:p>
            <a:pPr algn="r" rtl="1"/>
            <a:r>
              <a:rPr lang="ar-SY" sz="4000" b="1" dirty="0" smtClean="0">
                <a:solidFill>
                  <a:srgbClr val="C00000"/>
                </a:solidFill>
              </a:rPr>
              <a:t>تلوث وجه أبتر بالطين عندها فان يسوع قد أرسله ليغتسل في بركة سلوام التي لم تكن بعيدة فذهب أبتر بمساعدة أصدقائه</a:t>
            </a:r>
            <a:endParaRPr lang="en-GB" sz="4000" b="1" dirty="0">
              <a:solidFill>
                <a:srgbClr val="C00000"/>
              </a:solidFill>
            </a:endParaRPr>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9144000" cy="6858000"/>
          </a:xfrm>
          <a:prstGeom prst="rect">
            <a:avLst/>
          </a:prstGeom>
        </p:spPr>
      </p:pic>
      <p:sp>
        <p:nvSpPr>
          <p:cNvPr id="5" name="Rectangle 4"/>
          <p:cNvSpPr/>
          <p:nvPr/>
        </p:nvSpPr>
        <p:spPr>
          <a:xfrm>
            <a:off x="0" y="0"/>
            <a:ext cx="3000364" cy="6247864"/>
          </a:xfrm>
          <a:prstGeom prst="rect">
            <a:avLst/>
          </a:prstGeom>
        </p:spPr>
        <p:txBody>
          <a:bodyPr wrap="square">
            <a:spAutoFit/>
          </a:bodyPr>
          <a:lstStyle/>
          <a:p>
            <a:pPr algn="r" rtl="1"/>
            <a:r>
              <a:rPr lang="ar-SY" sz="4000" b="1" dirty="0" smtClean="0">
                <a:solidFill>
                  <a:srgbClr val="C00000"/>
                </a:solidFill>
              </a:rPr>
              <a:t>انحنى أبتر على طرف البحيرة وغسل وجهه بالماء الصافي العذب ... ويا للغرابة ما حصل فعندما رفع رأسه كانت عيناه قد انفتحتا ... فلقد كان يرى...</a:t>
            </a:r>
            <a:endParaRPr lang="en-GB" sz="4000" b="1" dirty="0">
              <a:solidFill>
                <a:srgbClr val="C00000"/>
              </a:solidFill>
            </a:endParaRPr>
          </a:p>
        </p:txBody>
      </p:sp>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783</Words>
  <Application>Microsoft Office PowerPoint</Application>
  <PresentationFormat>On-screen Show (4:3)</PresentationFormat>
  <Paragraphs>22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9</cp:revision>
  <dcterms:created xsi:type="dcterms:W3CDTF">2012-07-06T00:06:12Z</dcterms:created>
  <dcterms:modified xsi:type="dcterms:W3CDTF">2012-10-27T17:57:16Z</dcterms:modified>
</cp:coreProperties>
</file>