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88" r:id="rId2"/>
    <p:sldId id="309" r:id="rId3"/>
    <p:sldId id="258" r:id="rId4"/>
    <p:sldId id="310" r:id="rId5"/>
    <p:sldId id="294" r:id="rId6"/>
    <p:sldId id="295" r:id="rId7"/>
    <p:sldId id="260" r:id="rId8"/>
    <p:sldId id="296" r:id="rId9"/>
    <p:sldId id="259" r:id="rId10"/>
    <p:sldId id="297" r:id="rId11"/>
    <p:sldId id="298" r:id="rId12"/>
    <p:sldId id="299" r:id="rId13"/>
    <p:sldId id="265" r:id="rId14"/>
    <p:sldId id="300" r:id="rId15"/>
    <p:sldId id="301" r:id="rId16"/>
    <p:sldId id="266" r:id="rId17"/>
    <p:sldId id="268" r:id="rId18"/>
    <p:sldId id="302" r:id="rId19"/>
    <p:sldId id="269" r:id="rId20"/>
    <p:sldId id="270" r:id="rId21"/>
    <p:sldId id="271" r:id="rId22"/>
    <p:sldId id="272" r:id="rId23"/>
    <p:sldId id="303" r:id="rId24"/>
    <p:sldId id="275" r:id="rId25"/>
    <p:sldId id="304" r:id="rId26"/>
    <p:sldId id="277" r:id="rId27"/>
    <p:sldId id="305" r:id="rId28"/>
    <p:sldId id="279" r:id="rId29"/>
    <p:sldId id="280" r:id="rId30"/>
    <p:sldId id="306" r:id="rId31"/>
    <p:sldId id="289" r:id="rId32"/>
    <p:sldId id="307" r:id="rId33"/>
    <p:sldId id="281" r:id="rId34"/>
    <p:sldId id="282" r:id="rId35"/>
    <p:sldId id="283" r:id="rId36"/>
    <p:sldId id="284" r:id="rId37"/>
    <p:sldId id="285" r:id="rId38"/>
    <p:sldId id="286" r:id="rId39"/>
    <p:sldId id="287" r:id="rId40"/>
    <p:sldId id="291" r:id="rId41"/>
    <p:sldId id="293" r:id="rId42"/>
    <p:sldId id="308" r:id="rId43"/>
    <p:sldId id="292" r:id="rId44"/>
  </p:sldIdLst>
  <p:sldSz cx="9144000" cy="6858000" type="screen4x3"/>
  <p:notesSz cx="6858000" cy="9144000"/>
  <p:defaultTextStyle>
    <a:defPPr>
      <a:defRPr lang="ar-SY"/>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70" d="100"/>
          <a:sy n="70" d="100"/>
        </p:scale>
        <p:origin x="-1164" y="-77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Y"/>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SY"/>
          </a:p>
        </p:txBody>
      </p:sp>
      <p:sp>
        <p:nvSpPr>
          <p:cNvPr id="4" name="Date Placeholder 3"/>
          <p:cNvSpPr>
            <a:spLocks noGrp="1"/>
          </p:cNvSpPr>
          <p:nvPr>
            <p:ph type="dt" sz="half" idx="10"/>
          </p:nvPr>
        </p:nvSpPr>
        <p:spPr/>
        <p:txBody>
          <a:bodyPr/>
          <a:lstStyle/>
          <a:p>
            <a:fld id="{A6132329-EC21-4C0F-BF02-A1F25CE6B66F}" type="datetimeFigureOut">
              <a:rPr lang="ar-SY" smtClean="0"/>
              <a:pPr/>
              <a:t>27/03/1436</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53D005E2-447B-4470-BA23-3B656F6A4506}" type="slidenum">
              <a:rPr lang="ar-SY" smtClean="0"/>
              <a:pPr/>
              <a:t>‹#›</a:t>
            </a:fld>
            <a:endParaRPr lang="ar-SY"/>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A6132329-EC21-4C0F-BF02-A1F25CE6B66F}" type="datetimeFigureOut">
              <a:rPr lang="ar-SY" smtClean="0"/>
              <a:pPr/>
              <a:t>27/03/1436</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53D005E2-447B-4470-BA23-3B656F6A4506}" type="slidenum">
              <a:rPr lang="ar-SY" smtClean="0"/>
              <a:pPr/>
              <a:t>‹#›</a:t>
            </a:fld>
            <a:endParaRPr lang="ar-SY"/>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Y"/>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A6132329-EC21-4C0F-BF02-A1F25CE6B66F}" type="datetimeFigureOut">
              <a:rPr lang="ar-SY" smtClean="0"/>
              <a:pPr/>
              <a:t>27/03/1436</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53D005E2-447B-4470-BA23-3B656F6A4506}" type="slidenum">
              <a:rPr lang="ar-SY" smtClean="0"/>
              <a:pPr/>
              <a:t>‹#›</a:t>
            </a:fld>
            <a:endParaRPr lang="ar-SY"/>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A6132329-EC21-4C0F-BF02-A1F25CE6B66F}" type="datetimeFigureOut">
              <a:rPr lang="ar-SY" smtClean="0"/>
              <a:pPr/>
              <a:t>27/03/1436</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53D005E2-447B-4470-BA23-3B656F6A4506}" type="slidenum">
              <a:rPr lang="ar-SY" smtClean="0"/>
              <a:pPr/>
              <a:t>‹#›</a:t>
            </a:fld>
            <a:endParaRPr lang="ar-SY"/>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132329-EC21-4C0F-BF02-A1F25CE6B66F}" type="datetimeFigureOut">
              <a:rPr lang="ar-SY" smtClean="0"/>
              <a:pPr/>
              <a:t>27/03/1436</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53D005E2-447B-4470-BA23-3B656F6A4506}" type="slidenum">
              <a:rPr lang="ar-SY" smtClean="0"/>
              <a:pPr/>
              <a:t>‹#›</a:t>
            </a:fld>
            <a:endParaRPr lang="ar-SY"/>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5" name="Date Placeholder 4"/>
          <p:cNvSpPr>
            <a:spLocks noGrp="1"/>
          </p:cNvSpPr>
          <p:nvPr>
            <p:ph type="dt" sz="half" idx="10"/>
          </p:nvPr>
        </p:nvSpPr>
        <p:spPr/>
        <p:txBody>
          <a:bodyPr/>
          <a:lstStyle/>
          <a:p>
            <a:fld id="{A6132329-EC21-4C0F-BF02-A1F25CE6B66F}" type="datetimeFigureOut">
              <a:rPr lang="ar-SY" smtClean="0"/>
              <a:pPr/>
              <a:t>27/03/1436</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53D005E2-447B-4470-BA23-3B656F6A4506}" type="slidenum">
              <a:rPr lang="ar-SY" smtClean="0"/>
              <a:pPr/>
              <a:t>‹#›</a:t>
            </a:fld>
            <a:endParaRPr lang="ar-SY"/>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7" name="Date Placeholder 6"/>
          <p:cNvSpPr>
            <a:spLocks noGrp="1"/>
          </p:cNvSpPr>
          <p:nvPr>
            <p:ph type="dt" sz="half" idx="10"/>
          </p:nvPr>
        </p:nvSpPr>
        <p:spPr/>
        <p:txBody>
          <a:bodyPr/>
          <a:lstStyle/>
          <a:p>
            <a:fld id="{A6132329-EC21-4C0F-BF02-A1F25CE6B66F}" type="datetimeFigureOut">
              <a:rPr lang="ar-SY" smtClean="0"/>
              <a:pPr/>
              <a:t>27/03/1436</a:t>
            </a:fld>
            <a:endParaRPr lang="ar-SY"/>
          </a:p>
        </p:txBody>
      </p:sp>
      <p:sp>
        <p:nvSpPr>
          <p:cNvPr id="8" name="Footer Placeholder 7"/>
          <p:cNvSpPr>
            <a:spLocks noGrp="1"/>
          </p:cNvSpPr>
          <p:nvPr>
            <p:ph type="ftr" sz="quarter" idx="11"/>
          </p:nvPr>
        </p:nvSpPr>
        <p:spPr/>
        <p:txBody>
          <a:bodyPr/>
          <a:lstStyle/>
          <a:p>
            <a:endParaRPr lang="ar-SY"/>
          </a:p>
        </p:txBody>
      </p:sp>
      <p:sp>
        <p:nvSpPr>
          <p:cNvPr id="9" name="Slide Number Placeholder 8"/>
          <p:cNvSpPr>
            <a:spLocks noGrp="1"/>
          </p:cNvSpPr>
          <p:nvPr>
            <p:ph type="sldNum" sz="quarter" idx="12"/>
          </p:nvPr>
        </p:nvSpPr>
        <p:spPr/>
        <p:txBody>
          <a:bodyPr/>
          <a:lstStyle/>
          <a:p>
            <a:fld id="{53D005E2-447B-4470-BA23-3B656F6A4506}" type="slidenum">
              <a:rPr lang="ar-SY" smtClean="0"/>
              <a:pPr/>
              <a:t>‹#›</a:t>
            </a:fld>
            <a:endParaRPr lang="ar-SY"/>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Date Placeholder 2"/>
          <p:cNvSpPr>
            <a:spLocks noGrp="1"/>
          </p:cNvSpPr>
          <p:nvPr>
            <p:ph type="dt" sz="half" idx="10"/>
          </p:nvPr>
        </p:nvSpPr>
        <p:spPr/>
        <p:txBody>
          <a:bodyPr/>
          <a:lstStyle/>
          <a:p>
            <a:fld id="{A6132329-EC21-4C0F-BF02-A1F25CE6B66F}" type="datetimeFigureOut">
              <a:rPr lang="ar-SY" smtClean="0"/>
              <a:pPr/>
              <a:t>27/03/1436</a:t>
            </a:fld>
            <a:endParaRPr lang="ar-SY"/>
          </a:p>
        </p:txBody>
      </p:sp>
      <p:sp>
        <p:nvSpPr>
          <p:cNvPr id="4" name="Footer Placeholder 3"/>
          <p:cNvSpPr>
            <a:spLocks noGrp="1"/>
          </p:cNvSpPr>
          <p:nvPr>
            <p:ph type="ftr" sz="quarter" idx="11"/>
          </p:nvPr>
        </p:nvSpPr>
        <p:spPr/>
        <p:txBody>
          <a:bodyPr/>
          <a:lstStyle/>
          <a:p>
            <a:endParaRPr lang="ar-SY"/>
          </a:p>
        </p:txBody>
      </p:sp>
      <p:sp>
        <p:nvSpPr>
          <p:cNvPr id="5" name="Slide Number Placeholder 4"/>
          <p:cNvSpPr>
            <a:spLocks noGrp="1"/>
          </p:cNvSpPr>
          <p:nvPr>
            <p:ph type="sldNum" sz="quarter" idx="12"/>
          </p:nvPr>
        </p:nvSpPr>
        <p:spPr/>
        <p:txBody>
          <a:bodyPr/>
          <a:lstStyle/>
          <a:p>
            <a:fld id="{53D005E2-447B-4470-BA23-3B656F6A4506}" type="slidenum">
              <a:rPr lang="ar-SY" smtClean="0"/>
              <a:pPr/>
              <a:t>‹#›</a:t>
            </a:fld>
            <a:endParaRPr lang="ar-SY"/>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132329-EC21-4C0F-BF02-A1F25CE6B66F}" type="datetimeFigureOut">
              <a:rPr lang="ar-SY" smtClean="0"/>
              <a:pPr/>
              <a:t>27/03/1436</a:t>
            </a:fld>
            <a:endParaRPr lang="ar-SY"/>
          </a:p>
        </p:txBody>
      </p:sp>
      <p:sp>
        <p:nvSpPr>
          <p:cNvPr id="3" name="Footer Placeholder 2"/>
          <p:cNvSpPr>
            <a:spLocks noGrp="1"/>
          </p:cNvSpPr>
          <p:nvPr>
            <p:ph type="ftr" sz="quarter" idx="11"/>
          </p:nvPr>
        </p:nvSpPr>
        <p:spPr/>
        <p:txBody>
          <a:bodyPr/>
          <a:lstStyle/>
          <a:p>
            <a:endParaRPr lang="ar-SY"/>
          </a:p>
        </p:txBody>
      </p:sp>
      <p:sp>
        <p:nvSpPr>
          <p:cNvPr id="4" name="Slide Number Placeholder 3"/>
          <p:cNvSpPr>
            <a:spLocks noGrp="1"/>
          </p:cNvSpPr>
          <p:nvPr>
            <p:ph type="sldNum" sz="quarter" idx="12"/>
          </p:nvPr>
        </p:nvSpPr>
        <p:spPr/>
        <p:txBody>
          <a:bodyPr/>
          <a:lstStyle/>
          <a:p>
            <a:fld id="{53D005E2-447B-4470-BA23-3B656F6A4506}" type="slidenum">
              <a:rPr lang="ar-SY" smtClean="0"/>
              <a:pPr/>
              <a:t>‹#›</a:t>
            </a:fld>
            <a:endParaRPr lang="ar-SY"/>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132329-EC21-4C0F-BF02-A1F25CE6B66F}" type="datetimeFigureOut">
              <a:rPr lang="ar-SY" smtClean="0"/>
              <a:pPr/>
              <a:t>27/03/1436</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53D005E2-447B-4470-BA23-3B656F6A4506}" type="slidenum">
              <a:rPr lang="ar-SY" smtClean="0"/>
              <a:pPr/>
              <a:t>‹#›</a:t>
            </a:fld>
            <a:endParaRPr lang="ar-SY"/>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Y"/>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Y"/>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132329-EC21-4C0F-BF02-A1F25CE6B66F}" type="datetimeFigureOut">
              <a:rPr lang="ar-SY" smtClean="0"/>
              <a:pPr/>
              <a:t>27/03/1436</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53D005E2-447B-4470-BA23-3B656F6A4506}" type="slidenum">
              <a:rPr lang="ar-SY" smtClean="0"/>
              <a:pPr/>
              <a:t>‹#›</a:t>
            </a:fld>
            <a:endParaRPr lang="ar-SY"/>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SY"/>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A6132329-EC21-4C0F-BF02-A1F25CE6B66F}" type="datetimeFigureOut">
              <a:rPr lang="ar-SY" smtClean="0"/>
              <a:pPr/>
              <a:t>27/03/1436</a:t>
            </a:fld>
            <a:endParaRPr lang="ar-SY"/>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Y"/>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53D005E2-447B-4470-BA23-3B656F6A4506}" type="slidenum">
              <a:rPr lang="ar-SY" smtClean="0"/>
              <a:pPr/>
              <a:t>‹#›</a:t>
            </a:fld>
            <a:endParaRPr lang="ar-SY"/>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Y"/>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p:cNvSpPr/>
          <p:nvPr/>
        </p:nvSpPr>
        <p:spPr>
          <a:xfrm>
            <a:off x="0" y="0"/>
            <a:ext cx="9144000" cy="6858000"/>
          </a:xfrm>
          <a:prstGeom prst="fram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solidFill>
                <a:schemeClr val="tx1"/>
              </a:solidFill>
            </a:endParaRPr>
          </a:p>
        </p:txBody>
      </p:sp>
      <p:sp>
        <p:nvSpPr>
          <p:cNvPr id="3" name="TextBox 2"/>
          <p:cNvSpPr txBox="1"/>
          <p:nvPr/>
        </p:nvSpPr>
        <p:spPr>
          <a:xfrm>
            <a:off x="838200" y="1752600"/>
            <a:ext cx="7467600" cy="3046988"/>
          </a:xfrm>
          <a:prstGeom prst="rect">
            <a:avLst/>
          </a:prstGeom>
          <a:noFill/>
        </p:spPr>
        <p:txBody>
          <a:bodyPr wrap="square" rtlCol="1">
            <a:spAutoFit/>
          </a:bodyPr>
          <a:lstStyle/>
          <a:p>
            <a:pPr algn="ctr"/>
            <a:r>
              <a:rPr lang="ar-SY" sz="9600" b="1" dirty="0" smtClean="0">
                <a:solidFill>
                  <a:srgbClr val="C00000"/>
                </a:solidFill>
              </a:rPr>
              <a:t>من بيت لحم </a:t>
            </a:r>
          </a:p>
          <a:p>
            <a:pPr algn="ctr"/>
            <a:r>
              <a:rPr lang="ar-SY" sz="9600" b="1" dirty="0" smtClean="0">
                <a:solidFill>
                  <a:srgbClr val="C00000"/>
                </a:solidFill>
              </a:rPr>
              <a:t>إلى الميلاد</a:t>
            </a:r>
            <a:endParaRPr lang="ar-SY" sz="9600" b="1" dirty="0">
              <a:solidFill>
                <a:srgbClr val="C00000"/>
              </a:solidFill>
            </a:endParaRPr>
          </a:p>
        </p:txBody>
      </p:sp>
    </p:spTree>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120 Slides - De sr Pascale, Jerusalem,Bethleem Nazareth-\Betlehem\6.jpg"/>
          <p:cNvPicPr>
            <a:picLocks noChangeAspect="1" noChangeArrowheads="1"/>
          </p:cNvPicPr>
          <p:nvPr/>
        </p:nvPicPr>
        <p:blipFill>
          <a:blip r:embed="rId2" cstate="print"/>
          <a:srcRect/>
          <a:stretch>
            <a:fillRect/>
          </a:stretch>
        </p:blipFill>
        <p:spPr bwMode="auto">
          <a:xfrm>
            <a:off x="0" y="0"/>
            <a:ext cx="6705600" cy="6858000"/>
          </a:xfrm>
          <a:prstGeom prst="rect">
            <a:avLst/>
          </a:prstGeom>
          <a:noFill/>
        </p:spPr>
      </p:pic>
      <p:sp>
        <p:nvSpPr>
          <p:cNvPr id="3" name="Rectangle 2"/>
          <p:cNvSpPr/>
          <p:nvPr/>
        </p:nvSpPr>
        <p:spPr>
          <a:xfrm>
            <a:off x="6705600" y="0"/>
            <a:ext cx="2438400" cy="6986528"/>
          </a:xfrm>
          <a:prstGeom prst="rect">
            <a:avLst/>
          </a:prstGeom>
          <a:solidFill>
            <a:schemeClr val="accent2">
              <a:lumMod val="60000"/>
              <a:lumOff val="40000"/>
            </a:schemeClr>
          </a:solidFill>
        </p:spPr>
        <p:txBody>
          <a:bodyPr wrap="square">
            <a:spAutoFit/>
          </a:bodyPr>
          <a:lstStyle/>
          <a:p>
            <a:r>
              <a:rPr lang="ar-SY" sz="2800" b="1" dirty="0" smtClean="0"/>
              <a:t>من هم سكان بيت لحم الحاليون؟ </a:t>
            </a:r>
            <a:r>
              <a:rPr lang="ar-SY" sz="2800" b="1" dirty="0" smtClean="0"/>
              <a:t>أناس </a:t>
            </a:r>
            <a:r>
              <a:rPr lang="ar-SY" sz="2800" b="1" dirty="0" smtClean="0"/>
              <a:t>بسطاء </a:t>
            </a:r>
            <a:r>
              <a:rPr lang="ar-SY" sz="2800" b="1" dirty="0" smtClean="0"/>
              <a:t>ينقسمون </a:t>
            </a:r>
            <a:r>
              <a:rPr lang="ar-SY" sz="2800" b="1" dirty="0" smtClean="0"/>
              <a:t>الى عرب مسلمين </a:t>
            </a:r>
          </a:p>
          <a:p>
            <a:r>
              <a:rPr lang="ar-SY" sz="2800" b="1" dirty="0" smtClean="0"/>
              <a:t>وعرب مسيحيين </a:t>
            </a:r>
          </a:p>
          <a:p>
            <a:r>
              <a:rPr lang="ar-SY" sz="2800" b="1" dirty="0" smtClean="0"/>
              <a:t>الثلث من هؤلاء كاثوليك </a:t>
            </a:r>
            <a:r>
              <a:rPr lang="ar-SY" sz="2800" b="1" dirty="0" smtClean="0"/>
              <a:t>، والثلثان </a:t>
            </a:r>
            <a:r>
              <a:rPr lang="ar-SY" sz="2800" b="1" dirty="0" smtClean="0"/>
              <a:t>أرثوذكس.</a:t>
            </a:r>
          </a:p>
          <a:p>
            <a:r>
              <a:rPr lang="ar-SY" sz="2800" b="1" dirty="0" smtClean="0"/>
              <a:t> يقال أيضا إن عدد كبير أصلهم من بيت لحم  ويقطنون الآن اميركا اللاتينية ويمتازون بتعلقهم الشديد بأصلهم</a:t>
            </a:r>
            <a:r>
              <a:rPr lang="ar-SY" sz="2800" b="1" dirty="0" smtClean="0"/>
              <a:t>.</a:t>
            </a:r>
          </a:p>
          <a:p>
            <a:endParaRPr lang="ar-SY" sz="2800" b="1" dirty="0" smtClean="0"/>
          </a:p>
        </p:txBody>
      </p:sp>
    </p:spTree>
  </p:cSld>
  <p:clrMapOvr>
    <a:masterClrMapping/>
  </p:clrMapOvr>
  <p:transition spd="slow">
    <p:split orient="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120 Slides - De sr Pascale, Jerusalem,Bethleem Nazareth-\Betlehem\7.jpg"/>
          <p:cNvPicPr>
            <a:picLocks noChangeAspect="1" noChangeArrowheads="1"/>
          </p:cNvPicPr>
          <p:nvPr/>
        </p:nvPicPr>
        <p:blipFill>
          <a:blip r:embed="rId2" cstate="print"/>
          <a:srcRect/>
          <a:stretch>
            <a:fillRect/>
          </a:stretch>
        </p:blipFill>
        <p:spPr bwMode="auto">
          <a:xfrm>
            <a:off x="0" y="1"/>
            <a:ext cx="9143999" cy="6324599"/>
          </a:xfrm>
          <a:prstGeom prst="rect">
            <a:avLst/>
          </a:prstGeom>
          <a:noFill/>
        </p:spPr>
      </p:pic>
      <p:sp>
        <p:nvSpPr>
          <p:cNvPr id="3" name="Rectangle 2"/>
          <p:cNvSpPr/>
          <p:nvPr/>
        </p:nvSpPr>
        <p:spPr>
          <a:xfrm>
            <a:off x="0" y="6324600"/>
            <a:ext cx="9144000" cy="533400"/>
          </a:xfrm>
          <a:prstGeom prst="rect">
            <a:avLst/>
          </a:prstGeom>
          <a:solidFill>
            <a:srgbClr val="C00000"/>
          </a:solidFill>
        </p:spPr>
        <p:txBody>
          <a:bodyPr wrap="square">
            <a:spAutoFit/>
          </a:bodyPr>
          <a:lstStyle/>
          <a:p>
            <a:r>
              <a:rPr lang="ar-SY" sz="2800" b="1" dirty="0" smtClean="0">
                <a:solidFill>
                  <a:schemeClr val="bg1"/>
                </a:solidFill>
              </a:rPr>
              <a:t>وفي أيام الاعياد نصادف صغار بيت لحم بلباسهم الجميل الكثير التطريز.</a:t>
            </a:r>
            <a:endParaRPr lang="ar-SY" sz="2800"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120 Slides - De sr Pascale, Jerusalem,Bethleem Nazareth-\Betlehem\8.jpg"/>
          <p:cNvPicPr>
            <a:picLocks noChangeAspect="1" noChangeArrowheads="1"/>
          </p:cNvPicPr>
          <p:nvPr/>
        </p:nvPicPr>
        <p:blipFill>
          <a:blip r:embed="rId2" cstate="print"/>
          <a:srcRect/>
          <a:stretch>
            <a:fillRect/>
          </a:stretch>
        </p:blipFill>
        <p:spPr bwMode="auto">
          <a:xfrm>
            <a:off x="0" y="1"/>
            <a:ext cx="9144000" cy="5486399"/>
          </a:xfrm>
          <a:prstGeom prst="rect">
            <a:avLst/>
          </a:prstGeom>
          <a:noFill/>
        </p:spPr>
      </p:pic>
      <p:sp>
        <p:nvSpPr>
          <p:cNvPr id="3" name="Rectangle 2"/>
          <p:cNvSpPr/>
          <p:nvPr/>
        </p:nvSpPr>
        <p:spPr>
          <a:xfrm>
            <a:off x="0" y="5486400"/>
            <a:ext cx="9144000" cy="1384995"/>
          </a:xfrm>
          <a:prstGeom prst="rect">
            <a:avLst/>
          </a:prstGeom>
          <a:solidFill>
            <a:schemeClr val="accent2">
              <a:lumMod val="20000"/>
              <a:lumOff val="80000"/>
            </a:schemeClr>
          </a:solidFill>
        </p:spPr>
        <p:txBody>
          <a:bodyPr wrap="square">
            <a:spAutoFit/>
          </a:bodyPr>
          <a:lstStyle/>
          <a:p>
            <a:r>
              <a:rPr lang="ar-SY" sz="2800" b="1" dirty="0" smtClean="0"/>
              <a:t>ان المجد الذي أضفي على هذه الضاحية يعود، من جهة ، الى نبوءة ميخا:</a:t>
            </a:r>
          </a:p>
          <a:p>
            <a:r>
              <a:rPr lang="ar-SY" sz="2800" b="1" dirty="0" smtClean="0"/>
              <a:t>”وانت يا بيت لحم إفراتا لست الصغرى في مدن يهوذا لأنه منك يخرج من يرعى شعبي اسرائيل“ </a:t>
            </a:r>
            <a:r>
              <a:rPr lang="ar-SY" sz="2800" b="1" dirty="0" smtClean="0"/>
              <a:t>ويعود </a:t>
            </a:r>
            <a:r>
              <a:rPr lang="ar-SY" sz="2800" b="1" dirty="0" smtClean="0"/>
              <a:t>من جهة أخرى الى اعتلان الزمن...</a:t>
            </a:r>
            <a:endParaRPr lang="ar-SY" sz="2800" b="1" dirty="0"/>
          </a:p>
        </p:txBody>
      </p:sp>
    </p:spTree>
  </p:cSld>
  <p:clrMapOvr>
    <a:masterClrMapping/>
  </p:clrMapOvr>
  <p:transition spd="slow">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391400" y="0"/>
            <a:ext cx="1752600" cy="6863417"/>
          </a:xfrm>
          <a:prstGeom prst="rect">
            <a:avLst/>
          </a:prstGeom>
          <a:solidFill>
            <a:schemeClr val="accent6">
              <a:lumMod val="75000"/>
            </a:schemeClr>
          </a:solidFill>
        </p:spPr>
        <p:txBody>
          <a:bodyPr wrap="square" rtlCol="1">
            <a:spAutoFit/>
          </a:bodyPr>
          <a:lstStyle/>
          <a:p>
            <a:endParaRPr lang="ar-SY" sz="4400" b="1" dirty="0" smtClean="0">
              <a:solidFill>
                <a:schemeClr val="bg1"/>
              </a:solidFill>
            </a:endParaRPr>
          </a:p>
          <a:p>
            <a:endParaRPr lang="ar-SY" sz="4400" b="1" dirty="0" smtClean="0">
              <a:solidFill>
                <a:schemeClr val="bg1"/>
              </a:solidFill>
            </a:endParaRPr>
          </a:p>
          <a:p>
            <a:endParaRPr lang="ar-SY" sz="4400" b="1" dirty="0" smtClean="0">
              <a:solidFill>
                <a:srgbClr val="FFFF00"/>
              </a:solidFill>
            </a:endParaRPr>
          </a:p>
          <a:p>
            <a:r>
              <a:rPr lang="ar-SY" sz="4400" b="1" dirty="0" smtClean="0"/>
              <a:t>...</a:t>
            </a:r>
            <a:r>
              <a:rPr lang="ar-SY" sz="4400" b="1" dirty="0" smtClean="0"/>
              <a:t>الذي ستلد فيه </a:t>
            </a:r>
            <a:r>
              <a:rPr lang="ar-SY" sz="4400" b="1" dirty="0" smtClean="0"/>
              <a:t>العذراء</a:t>
            </a:r>
          </a:p>
          <a:p>
            <a:endParaRPr lang="ar-SY" sz="4400" b="1" dirty="0" smtClean="0">
              <a:solidFill>
                <a:schemeClr val="bg1"/>
              </a:solidFill>
            </a:endParaRPr>
          </a:p>
          <a:p>
            <a:endParaRPr lang="ar-SY" sz="4400" b="1" dirty="0" smtClean="0">
              <a:solidFill>
                <a:schemeClr val="bg1"/>
              </a:solidFill>
            </a:endParaRPr>
          </a:p>
          <a:p>
            <a:endParaRPr lang="ar-SY" sz="4400" b="1" dirty="0" smtClean="0">
              <a:solidFill>
                <a:schemeClr val="bg1"/>
              </a:solidFill>
            </a:endParaRPr>
          </a:p>
          <a:p>
            <a:endParaRPr lang="ar-SY" sz="4400" b="1" dirty="0">
              <a:solidFill>
                <a:schemeClr val="bg1"/>
              </a:solidFill>
            </a:endParaRPr>
          </a:p>
        </p:txBody>
      </p:sp>
      <p:sp>
        <p:nvSpPr>
          <p:cNvPr id="8" name="TextBox 7"/>
          <p:cNvSpPr txBox="1"/>
          <p:nvPr/>
        </p:nvSpPr>
        <p:spPr>
          <a:xfrm>
            <a:off x="8001000" y="2590800"/>
            <a:ext cx="838200" cy="276999"/>
          </a:xfrm>
          <a:prstGeom prst="rect">
            <a:avLst/>
          </a:prstGeom>
          <a:noFill/>
        </p:spPr>
        <p:txBody>
          <a:bodyPr wrap="square" rtlCol="1">
            <a:spAutoFit/>
          </a:bodyPr>
          <a:lstStyle/>
          <a:p>
            <a:r>
              <a:rPr lang="ar-SY" sz="1200" dirty="0" smtClean="0"/>
              <a:t>(</a:t>
            </a:r>
            <a:r>
              <a:rPr lang="ar-SY" sz="1200" b="1" dirty="0" smtClean="0"/>
              <a:t>طروبارية)</a:t>
            </a:r>
            <a:endParaRPr lang="ar-SY" sz="1200" b="1" dirty="0"/>
          </a:p>
        </p:txBody>
      </p:sp>
      <p:sp>
        <p:nvSpPr>
          <p:cNvPr id="10" name="TextBox 9"/>
          <p:cNvSpPr txBox="1"/>
          <p:nvPr/>
        </p:nvSpPr>
        <p:spPr>
          <a:xfrm>
            <a:off x="0" y="0"/>
            <a:ext cx="1600200" cy="6858000"/>
          </a:xfrm>
          <a:prstGeom prst="rect">
            <a:avLst/>
          </a:prstGeom>
          <a:solidFill>
            <a:schemeClr val="accent6">
              <a:lumMod val="75000"/>
            </a:schemeClr>
          </a:solidFill>
        </p:spPr>
        <p:txBody>
          <a:bodyPr wrap="square" rtlCol="1">
            <a:spAutoFit/>
          </a:bodyPr>
          <a:lstStyle/>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a:p>
        </p:txBody>
      </p:sp>
      <p:pic>
        <p:nvPicPr>
          <p:cNvPr id="7170" name="Picture 2" descr="D:\120 Slides - De sr Pascale, Jerusalem,Bethleem Nazareth-\Betlehem\9.jpg"/>
          <p:cNvPicPr>
            <a:picLocks noChangeAspect="1" noChangeArrowheads="1"/>
          </p:cNvPicPr>
          <p:nvPr/>
        </p:nvPicPr>
        <p:blipFill>
          <a:blip r:embed="rId2" cstate="print"/>
          <a:srcRect/>
          <a:stretch>
            <a:fillRect/>
          </a:stretch>
        </p:blipFill>
        <p:spPr bwMode="auto">
          <a:xfrm>
            <a:off x="1600200" y="0"/>
            <a:ext cx="5867400" cy="6867623"/>
          </a:xfrm>
          <a:prstGeom prst="rect">
            <a:avLst/>
          </a:prstGeom>
          <a:noFill/>
        </p:spPr>
      </p:pic>
    </p:spTree>
  </p:cSld>
  <p:clrMapOvr>
    <a:masterClrMapping/>
  </p:clrMapOvr>
  <p:transition spd="slow">
    <p:split orient="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120 Slides - De sr Pascale, Jerusalem,Bethleem Nazareth-\Betlehem\10.jpg"/>
          <p:cNvPicPr>
            <a:picLocks noChangeAspect="1" noChangeArrowheads="1"/>
          </p:cNvPicPr>
          <p:nvPr/>
        </p:nvPicPr>
        <p:blipFill>
          <a:blip r:embed="rId2" cstate="print"/>
          <a:srcRect/>
          <a:stretch>
            <a:fillRect/>
          </a:stretch>
        </p:blipFill>
        <p:spPr bwMode="auto">
          <a:xfrm>
            <a:off x="0" y="0"/>
            <a:ext cx="9173147" cy="5867400"/>
          </a:xfrm>
          <a:prstGeom prst="rect">
            <a:avLst/>
          </a:prstGeom>
          <a:noFill/>
        </p:spPr>
      </p:pic>
      <p:sp>
        <p:nvSpPr>
          <p:cNvPr id="3" name="Rectangle 2"/>
          <p:cNvSpPr/>
          <p:nvPr/>
        </p:nvSpPr>
        <p:spPr>
          <a:xfrm>
            <a:off x="0" y="5867400"/>
            <a:ext cx="9144000" cy="990600"/>
          </a:xfrm>
          <a:prstGeom prst="rect">
            <a:avLst/>
          </a:prstGeom>
          <a:solidFill>
            <a:schemeClr val="accent2">
              <a:lumMod val="75000"/>
            </a:schemeClr>
          </a:solidFill>
        </p:spPr>
        <p:txBody>
          <a:bodyPr wrap="square">
            <a:spAutoFit/>
          </a:bodyPr>
          <a:lstStyle/>
          <a:p>
            <a:r>
              <a:rPr lang="ar-SY" sz="2800" b="1" dirty="0" smtClean="0">
                <a:solidFill>
                  <a:schemeClr val="bg1"/>
                </a:solidFill>
              </a:rPr>
              <a:t>كل راع شاب في يهوذا ، يذكرنا بالفتى داود الذي كان زعيم زمرة في بيت لحم ، وذاك الذي سوف ” يقف ويرعى بعزة الرب </a:t>
            </a:r>
            <a:r>
              <a:rPr lang="ar-SY" b="1" dirty="0" smtClean="0">
                <a:solidFill>
                  <a:schemeClr val="bg1"/>
                </a:solidFill>
              </a:rPr>
              <a:t>( ميخا 5، 1-3 )</a:t>
            </a:r>
            <a:endParaRPr lang="ar-SY"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120 Slides - De sr Pascale, Jerusalem,Bethleem Nazareth-\Betlehem\1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Rectangle 2"/>
          <p:cNvSpPr/>
          <p:nvPr/>
        </p:nvSpPr>
        <p:spPr>
          <a:xfrm>
            <a:off x="0" y="228601"/>
            <a:ext cx="9144000" cy="954107"/>
          </a:xfrm>
          <a:prstGeom prst="rect">
            <a:avLst/>
          </a:prstGeom>
        </p:spPr>
        <p:txBody>
          <a:bodyPr wrap="square">
            <a:spAutoFit/>
          </a:bodyPr>
          <a:lstStyle/>
          <a:p>
            <a:r>
              <a:rPr lang="ar-SY" sz="2800" b="1" dirty="0" smtClean="0">
                <a:solidFill>
                  <a:srgbClr val="002060"/>
                </a:solidFill>
              </a:rPr>
              <a:t>في هذه الساحة تنتصب مئذنة أبناء إبراهيم الذين يضعون المسيح في عداد الانبياء.</a:t>
            </a:r>
            <a:endParaRPr lang="ar-SY" sz="2800" b="1" dirty="0">
              <a:solidFill>
                <a:srgbClr val="002060"/>
              </a:solidFill>
            </a:endParaRPr>
          </a:p>
        </p:txBody>
      </p:sp>
    </p:spTree>
  </p:cSld>
  <p:clrMapOvr>
    <a:masterClrMapping/>
  </p:clrMapOvr>
  <p:transition spd="slow">
    <p:split orient="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D:\120 Slides - De sr Pascale, Jerusalem,Bethleem Nazareth-\Betlehem\12.jpg"/>
          <p:cNvPicPr>
            <a:picLocks noChangeAspect="1" noChangeArrowheads="1"/>
          </p:cNvPicPr>
          <p:nvPr/>
        </p:nvPicPr>
        <p:blipFill>
          <a:blip r:embed="rId2" cstate="print"/>
          <a:srcRect/>
          <a:stretch>
            <a:fillRect/>
          </a:stretch>
        </p:blipFill>
        <p:spPr bwMode="auto">
          <a:xfrm>
            <a:off x="0" y="-7527"/>
            <a:ext cx="9144000" cy="5646327"/>
          </a:xfrm>
          <a:prstGeom prst="rect">
            <a:avLst/>
          </a:prstGeom>
          <a:noFill/>
        </p:spPr>
      </p:pic>
      <p:sp>
        <p:nvSpPr>
          <p:cNvPr id="5" name="Rectangle 4"/>
          <p:cNvSpPr/>
          <p:nvPr/>
        </p:nvSpPr>
        <p:spPr>
          <a:xfrm>
            <a:off x="0" y="5638800"/>
            <a:ext cx="9144000" cy="1219200"/>
          </a:xfrm>
          <a:prstGeom prst="rect">
            <a:avLst/>
          </a:prstGeom>
          <a:solidFill>
            <a:schemeClr val="accent2">
              <a:lumMod val="40000"/>
              <a:lumOff val="60000"/>
            </a:schemeClr>
          </a:solidFill>
        </p:spPr>
        <p:txBody>
          <a:bodyPr wrap="square">
            <a:spAutoFit/>
          </a:bodyPr>
          <a:lstStyle/>
          <a:p>
            <a:r>
              <a:rPr lang="ar-SY" sz="2400" b="1" dirty="0" smtClean="0"/>
              <a:t>وعلى مقربة من المئذنة تقوم كنيسة أبناء إبراهيم الآخرين الذين يعدون المسيح فاديا ومخلصا. كانت واجهة الكنيسة تضم ثلاثة أبواب لم يبق منها سوى الباب الاوسط الذي سدّ معظمه لمنع الجنود من دخول الكنيسة على جيادهم. </a:t>
            </a:r>
            <a:endParaRPr lang="ar-SY" sz="2400" b="1" dirty="0"/>
          </a:p>
        </p:txBody>
      </p:sp>
    </p:spTree>
  </p:cSld>
  <p:clrMapOvr>
    <a:masterClrMapping/>
  </p:clrMapOvr>
  <p:transition spd="slow">
    <p:split orient="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2.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0" y="152400"/>
            <a:ext cx="9144000" cy="1384995"/>
          </a:xfrm>
          <a:prstGeom prst="rect">
            <a:avLst/>
          </a:prstGeom>
          <a:noFill/>
        </p:spPr>
        <p:txBody>
          <a:bodyPr wrap="square" rtlCol="1">
            <a:spAutoFit/>
          </a:bodyPr>
          <a:lstStyle/>
          <a:p>
            <a:r>
              <a:rPr lang="ar-SY" sz="2800" b="1" dirty="0" smtClean="0">
                <a:solidFill>
                  <a:schemeClr val="bg1"/>
                </a:solidFill>
              </a:rPr>
              <a:t>وهناك فئة ثالثة من ابناء ابراهيم ما زالت تنتظر مجيء المسيح، وتقف بإزاء ضريح داود في أورشليم ، متوسلة اليه ان يرسل من سيكون يوما ” ابن داود“.</a:t>
            </a:r>
            <a:endParaRPr lang="ar-SY" sz="28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D:\120 Slides - De sr Pascale, Jerusalem,Bethleem Nazareth-\Betlehem\14.jpg"/>
          <p:cNvPicPr>
            <a:picLocks noChangeAspect="1" noChangeArrowheads="1"/>
          </p:cNvPicPr>
          <p:nvPr/>
        </p:nvPicPr>
        <p:blipFill>
          <a:blip r:embed="rId2" cstate="print"/>
          <a:srcRect/>
          <a:stretch>
            <a:fillRect/>
          </a:stretch>
        </p:blipFill>
        <p:spPr bwMode="auto">
          <a:xfrm>
            <a:off x="0" y="0"/>
            <a:ext cx="9143999" cy="6857999"/>
          </a:xfrm>
          <a:prstGeom prst="rect">
            <a:avLst/>
          </a:prstGeom>
          <a:noFill/>
        </p:spPr>
      </p:pic>
      <p:sp>
        <p:nvSpPr>
          <p:cNvPr id="3" name="Rectangle 2"/>
          <p:cNvSpPr/>
          <p:nvPr/>
        </p:nvSpPr>
        <p:spPr>
          <a:xfrm>
            <a:off x="0" y="0"/>
            <a:ext cx="9144000" cy="1384995"/>
          </a:xfrm>
          <a:prstGeom prst="rect">
            <a:avLst/>
          </a:prstGeom>
        </p:spPr>
        <p:txBody>
          <a:bodyPr wrap="square">
            <a:spAutoFit/>
          </a:bodyPr>
          <a:lstStyle/>
          <a:p>
            <a:r>
              <a:rPr lang="ar-SY" sz="2800" b="1" dirty="0" smtClean="0">
                <a:solidFill>
                  <a:srgbClr val="002060"/>
                </a:solidFill>
              </a:rPr>
              <a:t>في حبرون، الى الجنوب من بيت لحم، في الجامع الذي اصبح محفلا ، يلتقي ابناء ابراهيم حول أجدادهم ابراهيم وسارة ويعقوب ورفقة الذين يسمعون كل يوم أدعية من ينتظرون المسيح.</a:t>
            </a:r>
            <a:endParaRPr lang="ar-SY" sz="2800" b="1" dirty="0">
              <a:solidFill>
                <a:srgbClr val="002060"/>
              </a:solidFill>
            </a:endParaRPr>
          </a:p>
        </p:txBody>
      </p:sp>
    </p:spTree>
  </p:cSld>
  <p:clrMapOvr>
    <a:masterClrMapping/>
  </p:clrMapOvr>
  <p:transition spd="slow">
    <p:split orient="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D:\120 Slides - De sr Pascale, Jerusalem,Bethleem Nazareth-\Betlehem\15.jpg"/>
          <p:cNvPicPr>
            <a:picLocks noChangeAspect="1" noChangeArrowheads="1"/>
          </p:cNvPicPr>
          <p:nvPr/>
        </p:nvPicPr>
        <p:blipFill>
          <a:blip r:embed="rId2" cstate="print"/>
          <a:srcRect/>
          <a:stretch>
            <a:fillRect/>
          </a:stretch>
        </p:blipFill>
        <p:spPr bwMode="auto">
          <a:xfrm>
            <a:off x="0" y="0"/>
            <a:ext cx="9143999" cy="6858000"/>
          </a:xfrm>
          <a:prstGeom prst="rect">
            <a:avLst/>
          </a:prstGeom>
          <a:noFill/>
        </p:spPr>
      </p:pic>
      <p:sp>
        <p:nvSpPr>
          <p:cNvPr id="5" name="Rectangle 4"/>
          <p:cNvSpPr/>
          <p:nvPr/>
        </p:nvSpPr>
        <p:spPr>
          <a:xfrm>
            <a:off x="0" y="1"/>
            <a:ext cx="8991600" cy="954107"/>
          </a:xfrm>
          <a:prstGeom prst="rect">
            <a:avLst/>
          </a:prstGeom>
        </p:spPr>
        <p:txBody>
          <a:bodyPr wrap="square">
            <a:spAutoFit/>
          </a:bodyPr>
          <a:lstStyle/>
          <a:p>
            <a:r>
              <a:rPr lang="ar-SY" sz="2800" b="1" dirty="0" smtClean="0">
                <a:solidFill>
                  <a:schemeClr val="bg1"/>
                </a:solidFill>
              </a:rPr>
              <a:t>يقع هذا المكان بالقرب من ضريح ابراهيم المنحوت في مغارة المكفيلة، وهو لا يرى الا من خلف شبكة حديدية.</a:t>
            </a:r>
            <a:endParaRPr lang="ar-SY" sz="2800"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D:\120 Slides - De sr Pascale, Jerusalem,Bethleem Nazareth-\Betlehem\1.jpg"/>
          <p:cNvPicPr>
            <a:picLocks noChangeAspect="1" noChangeArrowheads="1"/>
          </p:cNvPicPr>
          <p:nvPr/>
        </p:nvPicPr>
        <p:blipFill>
          <a:blip r:embed="rId2" cstate="print"/>
          <a:srcRect/>
          <a:stretch>
            <a:fillRect/>
          </a:stretch>
        </p:blipFill>
        <p:spPr bwMode="auto">
          <a:xfrm>
            <a:off x="0" y="0"/>
            <a:ext cx="9143999" cy="6858000"/>
          </a:xfrm>
          <a:prstGeom prst="rect">
            <a:avLst/>
          </a:prstGeom>
          <a:noFill/>
        </p:spPr>
      </p:pic>
      <p:sp>
        <p:nvSpPr>
          <p:cNvPr id="3" name="Rectangle 2"/>
          <p:cNvSpPr/>
          <p:nvPr/>
        </p:nvSpPr>
        <p:spPr>
          <a:xfrm>
            <a:off x="3226119" y="304800"/>
            <a:ext cx="5689281" cy="646331"/>
          </a:xfrm>
          <a:prstGeom prst="rect">
            <a:avLst/>
          </a:prstGeom>
        </p:spPr>
        <p:txBody>
          <a:bodyPr wrap="square">
            <a:spAutoFit/>
          </a:bodyPr>
          <a:lstStyle/>
          <a:p>
            <a:r>
              <a:rPr lang="ar-SY" sz="3600" b="1" dirty="0" smtClean="0">
                <a:solidFill>
                  <a:srgbClr val="002060"/>
                </a:solidFill>
              </a:rPr>
              <a:t>جبال يهوذا جبال شاسعة متناسقة </a:t>
            </a:r>
            <a:endParaRPr lang="ar-SY" sz="3600" dirty="0">
              <a:solidFill>
                <a:srgbClr val="002060"/>
              </a:solidFill>
            </a:endParaRPr>
          </a:p>
        </p:txBody>
      </p:sp>
    </p:spTree>
  </p:cSld>
  <p:clrMapOvr>
    <a:masterClrMapping/>
  </p:clrMapOvr>
  <p:transition spd="slow">
    <p:split orient="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D:\120 Slides - De sr Pascale, Jerusalem,Bethleem Nazareth-\Betlehem\16.jpg"/>
          <p:cNvPicPr>
            <a:picLocks noChangeAspect="1" noChangeArrowheads="1"/>
          </p:cNvPicPr>
          <p:nvPr/>
        </p:nvPicPr>
        <p:blipFill>
          <a:blip r:embed="rId2" cstate="print"/>
          <a:srcRect/>
          <a:stretch>
            <a:fillRect/>
          </a:stretch>
        </p:blipFill>
        <p:spPr bwMode="auto">
          <a:xfrm>
            <a:off x="-31872" y="0"/>
            <a:ext cx="9175871" cy="6858000"/>
          </a:xfrm>
          <a:prstGeom prst="rect">
            <a:avLst/>
          </a:prstGeom>
          <a:noFill/>
        </p:spPr>
      </p:pic>
      <p:sp>
        <p:nvSpPr>
          <p:cNvPr id="5" name="Rectangle 4"/>
          <p:cNvSpPr/>
          <p:nvPr/>
        </p:nvSpPr>
        <p:spPr>
          <a:xfrm>
            <a:off x="1" y="0"/>
            <a:ext cx="4495799" cy="523220"/>
          </a:xfrm>
          <a:prstGeom prst="rect">
            <a:avLst/>
          </a:prstGeom>
        </p:spPr>
        <p:txBody>
          <a:bodyPr wrap="square">
            <a:spAutoFit/>
          </a:bodyPr>
          <a:lstStyle/>
          <a:p>
            <a:r>
              <a:rPr lang="ar-SY" sz="2800" b="1" dirty="0" smtClean="0">
                <a:solidFill>
                  <a:schemeClr val="bg1"/>
                </a:solidFill>
              </a:rPr>
              <a:t>بالقرب من ضريح رفقة التذكاري</a:t>
            </a:r>
            <a:endParaRPr lang="ar-SY" sz="28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D:\120 Slides - De sr Pascale, Jerusalem,Bethleem Nazareth-\Betlehem\17.jpg"/>
          <p:cNvPicPr>
            <a:picLocks noChangeAspect="1" noChangeArrowheads="1"/>
          </p:cNvPicPr>
          <p:nvPr/>
        </p:nvPicPr>
        <p:blipFill>
          <a:blip r:embed="rId2" cstate="print"/>
          <a:srcRect/>
          <a:stretch>
            <a:fillRect/>
          </a:stretch>
        </p:blipFill>
        <p:spPr bwMode="auto">
          <a:xfrm>
            <a:off x="0" y="0"/>
            <a:ext cx="9144000" cy="6324600"/>
          </a:xfrm>
          <a:prstGeom prst="rect">
            <a:avLst/>
          </a:prstGeom>
          <a:noFill/>
        </p:spPr>
      </p:pic>
      <p:sp>
        <p:nvSpPr>
          <p:cNvPr id="5" name="Rectangle 4"/>
          <p:cNvSpPr/>
          <p:nvPr/>
        </p:nvSpPr>
        <p:spPr>
          <a:xfrm>
            <a:off x="0" y="6324600"/>
            <a:ext cx="9144000" cy="533400"/>
          </a:xfrm>
          <a:prstGeom prst="rect">
            <a:avLst/>
          </a:prstGeom>
          <a:solidFill>
            <a:srgbClr val="C00000"/>
          </a:solidFill>
        </p:spPr>
        <p:txBody>
          <a:bodyPr wrap="square">
            <a:spAutoFit/>
          </a:bodyPr>
          <a:lstStyle/>
          <a:p>
            <a:pPr algn="ctr"/>
            <a:r>
              <a:rPr lang="ar-SY" sz="2800" b="1" dirty="0" smtClean="0">
                <a:solidFill>
                  <a:schemeClr val="bg1"/>
                </a:solidFill>
              </a:rPr>
              <a:t>معبد بناه الأمويون وخصص منه للمسلمين الجزء المفروش بالسجاد.</a:t>
            </a:r>
            <a:endParaRPr lang="ar-SY" sz="2800"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28800" y="5867400"/>
            <a:ext cx="5638800" cy="954107"/>
          </a:xfrm>
          <a:prstGeom prst="rect">
            <a:avLst/>
          </a:prstGeom>
          <a:noFill/>
        </p:spPr>
        <p:txBody>
          <a:bodyPr wrap="square" rtlCol="1">
            <a:spAutoFit/>
          </a:bodyPr>
          <a:lstStyle/>
          <a:p>
            <a:r>
              <a:rPr lang="ar-SY" sz="2800" b="1" dirty="0" smtClean="0">
                <a:solidFill>
                  <a:schemeClr val="bg1"/>
                </a:solidFill>
              </a:rPr>
              <a:t>معبد بناه الأمويون وخصص منه للمسلمين الجزء المفروش بالسجاد.</a:t>
            </a:r>
            <a:endParaRPr lang="ar-SY" sz="2800" b="1" dirty="0">
              <a:solidFill>
                <a:schemeClr val="bg1"/>
              </a:solidFill>
            </a:endParaRPr>
          </a:p>
        </p:txBody>
      </p:sp>
      <p:pic>
        <p:nvPicPr>
          <p:cNvPr id="15362" name="Picture 2" descr="D:\120 Slides - De sr Pascale, Jerusalem,Bethleem Nazareth-\Betlehem\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Rectangle 4"/>
          <p:cNvSpPr/>
          <p:nvPr/>
        </p:nvSpPr>
        <p:spPr>
          <a:xfrm>
            <a:off x="4267200" y="5943600"/>
            <a:ext cx="4038600" cy="584775"/>
          </a:xfrm>
          <a:prstGeom prst="rect">
            <a:avLst/>
          </a:prstGeom>
        </p:spPr>
        <p:txBody>
          <a:bodyPr wrap="square">
            <a:spAutoFit/>
          </a:bodyPr>
          <a:lstStyle/>
          <a:p>
            <a:r>
              <a:rPr lang="ar-SY" sz="3200" b="1" dirty="0" smtClean="0">
                <a:solidFill>
                  <a:schemeClr val="bg1"/>
                </a:solidFill>
              </a:rPr>
              <a:t>نعود الآن الى بيت لحم.</a:t>
            </a:r>
            <a:endParaRPr lang="ar-SY" sz="3200"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D:\120 Slides - De sr Pascale, Jerusalem,Bethleem Nazareth-\Betlehem\19.jpg"/>
          <p:cNvPicPr>
            <a:picLocks noChangeAspect="1" noChangeArrowheads="1"/>
          </p:cNvPicPr>
          <p:nvPr/>
        </p:nvPicPr>
        <p:blipFill>
          <a:blip r:embed="rId2" cstate="print"/>
          <a:srcRect/>
          <a:stretch>
            <a:fillRect/>
          </a:stretch>
        </p:blipFill>
        <p:spPr bwMode="auto">
          <a:xfrm>
            <a:off x="0" y="0"/>
            <a:ext cx="9143999" cy="6858000"/>
          </a:xfrm>
          <a:prstGeom prst="rect">
            <a:avLst/>
          </a:prstGeom>
          <a:noFill/>
        </p:spPr>
      </p:pic>
      <p:sp>
        <p:nvSpPr>
          <p:cNvPr id="3" name="Rectangle 2"/>
          <p:cNvSpPr/>
          <p:nvPr/>
        </p:nvSpPr>
        <p:spPr>
          <a:xfrm>
            <a:off x="0" y="0"/>
            <a:ext cx="9143999" cy="584775"/>
          </a:xfrm>
          <a:prstGeom prst="rect">
            <a:avLst/>
          </a:prstGeom>
        </p:spPr>
        <p:txBody>
          <a:bodyPr wrap="square">
            <a:spAutoFit/>
          </a:bodyPr>
          <a:lstStyle/>
          <a:p>
            <a:pPr algn="ctr"/>
            <a:r>
              <a:rPr lang="ar-SY" sz="3200" b="1" dirty="0" smtClean="0">
                <a:solidFill>
                  <a:srgbClr val="002060"/>
                </a:solidFill>
              </a:rPr>
              <a:t>في تلك المدينة التي تظهر في البعيد تكاثرت قباب الاجراس.</a:t>
            </a:r>
            <a:endParaRPr lang="ar-SY" sz="3200" b="1" dirty="0">
              <a:solidFill>
                <a:srgbClr val="002060"/>
              </a:solidFill>
            </a:endParaRPr>
          </a:p>
        </p:txBody>
      </p:sp>
    </p:spTree>
  </p:cSld>
  <p:clrMapOvr>
    <a:masterClrMapping/>
  </p:clrMapOvr>
  <p:transition spd="slow">
    <p:split orient="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9.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0" y="609600"/>
            <a:ext cx="9144000" cy="1077218"/>
          </a:xfrm>
          <a:prstGeom prst="rect">
            <a:avLst/>
          </a:prstGeom>
          <a:noFill/>
        </p:spPr>
        <p:txBody>
          <a:bodyPr wrap="square" rtlCol="1">
            <a:spAutoFit/>
          </a:bodyPr>
          <a:lstStyle/>
          <a:p>
            <a:pPr algn="ctr"/>
            <a:r>
              <a:rPr lang="ar-SY" sz="3200" b="1" dirty="0" smtClean="0"/>
              <a:t>إنها تشير الى حقيقة ثابتة ، فكأنها تقول :</a:t>
            </a:r>
          </a:p>
          <a:p>
            <a:pPr algn="ctr"/>
            <a:r>
              <a:rPr lang="ar-SY" sz="3200" b="1" dirty="0" smtClean="0"/>
              <a:t> هنا ولد المخلص.</a:t>
            </a:r>
            <a:endParaRPr lang="ar-SY" sz="3200" b="1" dirty="0"/>
          </a:p>
        </p:txBody>
      </p:sp>
    </p:spTree>
  </p:cSld>
  <p:clrMapOvr>
    <a:masterClrMapping/>
  </p:clrMapOvr>
  <p:transition spd="slow">
    <p:split orient="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D:\120 Slides - De sr Pascale, Jerusalem,Bethleem Nazareth-\Betlehem\21.jpg"/>
          <p:cNvPicPr>
            <a:picLocks noChangeAspect="1" noChangeArrowheads="1"/>
          </p:cNvPicPr>
          <p:nvPr/>
        </p:nvPicPr>
        <p:blipFill>
          <a:blip r:embed="rId2" cstate="print"/>
          <a:srcRect/>
          <a:stretch>
            <a:fillRect/>
          </a:stretch>
        </p:blipFill>
        <p:spPr bwMode="auto">
          <a:xfrm>
            <a:off x="0" y="-42334"/>
            <a:ext cx="9144000" cy="6900334"/>
          </a:xfrm>
          <a:prstGeom prst="rect">
            <a:avLst/>
          </a:prstGeom>
          <a:noFill/>
        </p:spPr>
      </p:pic>
      <p:sp>
        <p:nvSpPr>
          <p:cNvPr id="3" name="Rectangle 2"/>
          <p:cNvSpPr/>
          <p:nvPr/>
        </p:nvSpPr>
        <p:spPr>
          <a:xfrm>
            <a:off x="0" y="0"/>
            <a:ext cx="3657600" cy="1815882"/>
          </a:xfrm>
          <a:prstGeom prst="rect">
            <a:avLst/>
          </a:prstGeom>
        </p:spPr>
        <p:txBody>
          <a:bodyPr wrap="square">
            <a:spAutoFit/>
          </a:bodyPr>
          <a:lstStyle/>
          <a:p>
            <a:r>
              <a:rPr lang="ar-SY" sz="2800" b="1" dirty="0" smtClean="0">
                <a:solidFill>
                  <a:schemeClr val="bg1"/>
                </a:solidFill>
              </a:rPr>
              <a:t>هنا ولد المخلص الذي أصبح ابن الإنسان والذي نجبله من فخار في عيد الميلاد لنضعه في مغارات بيوتنا.</a:t>
            </a:r>
            <a:endParaRPr lang="ar-SY" sz="2800"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1.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0" y="4800600"/>
            <a:ext cx="9144000" cy="1077218"/>
          </a:xfrm>
          <a:prstGeom prst="rect">
            <a:avLst/>
          </a:prstGeom>
          <a:noFill/>
        </p:spPr>
        <p:txBody>
          <a:bodyPr wrap="square" rtlCol="1">
            <a:spAutoFit/>
          </a:bodyPr>
          <a:lstStyle/>
          <a:p>
            <a:r>
              <a:rPr lang="ar-SY" sz="3200" b="1" dirty="0" smtClean="0">
                <a:solidFill>
                  <a:srgbClr val="FFFF00"/>
                </a:solidFill>
              </a:rPr>
              <a:t>في كل مغاور بيت لحم تشير نجمة داود التي نصادفها منحوتة في أغلب آثار الارض المقدسة.</a:t>
            </a:r>
            <a:endParaRPr lang="ar-SY" sz="3200" b="1" dirty="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D:\120 Slides - De sr Pascale, Jerusalem,Bethleem Nazareth-\Betlehem\23.jpg"/>
          <p:cNvPicPr>
            <a:picLocks noChangeAspect="1" noChangeArrowheads="1"/>
          </p:cNvPicPr>
          <p:nvPr/>
        </p:nvPicPr>
        <p:blipFill>
          <a:blip r:embed="rId2" cstate="print"/>
          <a:srcRect/>
          <a:stretch>
            <a:fillRect/>
          </a:stretch>
        </p:blipFill>
        <p:spPr bwMode="auto">
          <a:xfrm>
            <a:off x="0" y="0"/>
            <a:ext cx="9143999" cy="6858000"/>
          </a:xfrm>
          <a:prstGeom prst="rect">
            <a:avLst/>
          </a:prstGeom>
          <a:noFill/>
        </p:spPr>
      </p:pic>
    </p:spTree>
  </p:cSld>
  <p:clrMapOvr>
    <a:masterClrMapping/>
  </p:clrMapOvr>
  <p:transition spd="slow">
    <p:split orient="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3.jpg"/>
          <p:cNvPicPr>
            <a:picLocks noChangeAspect="1"/>
          </p:cNvPicPr>
          <p:nvPr/>
        </p:nvPicPr>
        <p:blipFill>
          <a:blip r:embed="rId2" cstate="print"/>
          <a:stretch>
            <a:fillRect/>
          </a:stretch>
        </p:blipFill>
        <p:spPr>
          <a:xfrm>
            <a:off x="0" y="1"/>
            <a:ext cx="9144000" cy="5714999"/>
          </a:xfrm>
          <a:prstGeom prst="rect">
            <a:avLst/>
          </a:prstGeom>
        </p:spPr>
      </p:pic>
      <p:sp>
        <p:nvSpPr>
          <p:cNvPr id="3" name="TextBox 2"/>
          <p:cNvSpPr txBox="1"/>
          <p:nvPr/>
        </p:nvSpPr>
        <p:spPr>
          <a:xfrm>
            <a:off x="0" y="5715000"/>
            <a:ext cx="9144000" cy="1200329"/>
          </a:xfrm>
          <a:prstGeom prst="rect">
            <a:avLst/>
          </a:prstGeom>
          <a:blipFill>
            <a:blip r:embed="rId3" cstate="print"/>
            <a:tile tx="0" ty="0" sx="100000" sy="100000" flip="none" algn="tl"/>
          </a:blipFill>
        </p:spPr>
        <p:txBody>
          <a:bodyPr wrap="square" rtlCol="1">
            <a:spAutoFit/>
          </a:bodyPr>
          <a:lstStyle/>
          <a:p>
            <a:r>
              <a:rPr lang="ar-SY" sz="2400" b="1" dirty="0" smtClean="0">
                <a:solidFill>
                  <a:srgbClr val="FFFF00"/>
                </a:solidFill>
              </a:rPr>
              <a:t>وفي مغارة الميلاد، تحت المصابيح الزيتية التي تخص كل الطقوس المسيحية، تدل النجمة الفضية على المكان الذي فيه تجسد الكلمة</a:t>
            </a:r>
            <a:r>
              <a:rPr lang="ar-SY" sz="2400" b="1" dirty="0" smtClean="0">
                <a:solidFill>
                  <a:srgbClr val="FFFF00"/>
                </a:solidFill>
              </a:rPr>
              <a:t>. اليوم </a:t>
            </a:r>
            <a:r>
              <a:rPr lang="ar-SY" sz="2400" b="1" dirty="0" smtClean="0">
                <a:solidFill>
                  <a:srgbClr val="FFFF00"/>
                </a:solidFill>
              </a:rPr>
              <a:t>البتول تلد الخالق وعدن تقدم المغارة والنجم يشير الى المسيح الشمس الذي ينير الجالسين في الظلام .</a:t>
            </a:r>
            <a:endParaRPr lang="ar-SY" sz="2400" b="1" dirty="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4.jpg"/>
          <p:cNvPicPr>
            <a:picLocks noChangeAspect="1"/>
          </p:cNvPicPr>
          <p:nvPr/>
        </p:nvPicPr>
        <p:blipFill>
          <a:blip r:embed="rId2" cstate="print"/>
          <a:stretch>
            <a:fillRect/>
          </a:stretch>
        </p:blipFill>
        <p:spPr>
          <a:xfrm>
            <a:off x="0" y="0"/>
            <a:ext cx="6629400" cy="6858000"/>
          </a:xfrm>
          <a:prstGeom prst="rect">
            <a:avLst/>
          </a:prstGeom>
        </p:spPr>
      </p:pic>
      <p:sp>
        <p:nvSpPr>
          <p:cNvPr id="3" name="TextBox 2"/>
          <p:cNvSpPr txBox="1"/>
          <p:nvPr/>
        </p:nvSpPr>
        <p:spPr>
          <a:xfrm>
            <a:off x="6629400" y="0"/>
            <a:ext cx="2514600" cy="6986528"/>
          </a:xfrm>
          <a:prstGeom prst="rect">
            <a:avLst/>
          </a:prstGeom>
          <a:solidFill>
            <a:srgbClr val="C00000"/>
          </a:solidFill>
        </p:spPr>
        <p:txBody>
          <a:bodyPr wrap="square" rtlCol="1">
            <a:spAutoFit/>
          </a:bodyPr>
          <a:lstStyle/>
          <a:p>
            <a:r>
              <a:rPr lang="ar-SY" sz="2800" b="1" dirty="0" smtClean="0">
                <a:solidFill>
                  <a:srgbClr val="FFFF00"/>
                </a:solidFill>
              </a:rPr>
              <a:t>أيقونة الميلاد ، ايقونة روسية من القرن الخامس عشر. إنها ، في روايتها الحدث الأنجيلي، تبلغ من الوضوح والبساطة ما يجعلها تبرز لاهوت التجسد بكامله وترجّع لحنه في نفوس المؤمنين. نرى في الوسط العذراء مريم والدة الاله متّشحة بالأرجوان الملكي. </a:t>
            </a:r>
            <a:endParaRPr lang="ar-SY" sz="2800" b="1" dirty="0" smtClean="0">
              <a:solidFill>
                <a:srgbClr val="FFFF00"/>
              </a:solidFill>
            </a:endParaRPr>
          </a:p>
          <a:p>
            <a:endParaRPr lang="ar-SY" sz="2800" b="1" dirty="0" smtClean="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1.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0" y="152400"/>
            <a:ext cx="9144000" cy="584775"/>
          </a:xfrm>
          <a:prstGeom prst="rect">
            <a:avLst/>
          </a:prstGeom>
          <a:noFill/>
        </p:spPr>
        <p:txBody>
          <a:bodyPr wrap="square" rtlCol="1">
            <a:spAutoFit/>
          </a:bodyPr>
          <a:lstStyle/>
          <a:p>
            <a:pPr algn="ctr"/>
            <a:r>
              <a:rPr lang="ar-SY" sz="3200" b="1" dirty="0" smtClean="0">
                <a:solidFill>
                  <a:schemeClr val="bg1"/>
                </a:solidFill>
              </a:rPr>
              <a:t>تقع </a:t>
            </a:r>
            <a:r>
              <a:rPr lang="ar-SY" sz="3200" b="1" dirty="0" smtClean="0">
                <a:solidFill>
                  <a:schemeClr val="bg1"/>
                </a:solidFill>
              </a:rPr>
              <a:t>جنوب فلسطين وتبلغ أعلى قمة فيها 1000متر.</a:t>
            </a:r>
            <a:endParaRPr lang="ar-SY" sz="3200"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D:\120 Slides - De sr Pascale, Jerusalem,Bethleem Nazareth-\Betlehem\25.jpg"/>
          <p:cNvPicPr>
            <a:picLocks noChangeAspect="1" noChangeArrowheads="1"/>
          </p:cNvPicPr>
          <p:nvPr/>
        </p:nvPicPr>
        <p:blipFill>
          <a:blip r:embed="rId2" cstate="print"/>
          <a:srcRect/>
          <a:stretch>
            <a:fillRect/>
          </a:stretch>
        </p:blipFill>
        <p:spPr bwMode="auto">
          <a:xfrm>
            <a:off x="0" y="0"/>
            <a:ext cx="6781800" cy="6858000"/>
          </a:xfrm>
          <a:prstGeom prst="rect">
            <a:avLst/>
          </a:prstGeom>
          <a:noFill/>
        </p:spPr>
      </p:pic>
      <p:sp>
        <p:nvSpPr>
          <p:cNvPr id="3" name="Rectangle 2"/>
          <p:cNvSpPr/>
          <p:nvPr/>
        </p:nvSpPr>
        <p:spPr>
          <a:xfrm>
            <a:off x="6781800" y="0"/>
            <a:ext cx="2362200" cy="6986528"/>
          </a:xfrm>
          <a:prstGeom prst="rect">
            <a:avLst/>
          </a:prstGeom>
          <a:solidFill>
            <a:schemeClr val="accent6">
              <a:lumMod val="50000"/>
            </a:schemeClr>
          </a:solidFill>
        </p:spPr>
        <p:txBody>
          <a:bodyPr wrap="square">
            <a:spAutoFit/>
          </a:bodyPr>
          <a:lstStyle/>
          <a:p>
            <a:r>
              <a:rPr lang="ar-SY" sz="2800" b="1" dirty="0" smtClean="0">
                <a:solidFill>
                  <a:schemeClr val="bg1"/>
                </a:solidFill>
              </a:rPr>
              <a:t>إنها </a:t>
            </a:r>
            <a:r>
              <a:rPr lang="ar-SY" sz="2800" b="1" dirty="0" smtClean="0">
                <a:solidFill>
                  <a:schemeClr val="bg1"/>
                </a:solidFill>
              </a:rPr>
              <a:t>حواء الجديدة</a:t>
            </a:r>
            <a:endParaRPr lang="ar-SY" sz="2800" b="1" dirty="0" smtClean="0">
              <a:solidFill>
                <a:schemeClr val="bg1"/>
              </a:solidFill>
            </a:endParaRPr>
          </a:p>
          <a:p>
            <a:r>
              <a:rPr lang="ar-SY" sz="2800" b="1" dirty="0" smtClean="0">
                <a:solidFill>
                  <a:schemeClr val="bg1"/>
                </a:solidFill>
              </a:rPr>
              <a:t>     ”أم الأحياء“ </a:t>
            </a:r>
            <a:endParaRPr lang="ar-SY" sz="2800" b="1" dirty="0" smtClean="0">
              <a:solidFill>
                <a:schemeClr val="bg1"/>
              </a:solidFill>
            </a:endParaRPr>
          </a:p>
          <a:p>
            <a:endParaRPr lang="ar-SY" sz="2800" b="1" dirty="0" smtClean="0">
              <a:solidFill>
                <a:schemeClr val="bg1"/>
              </a:solidFill>
            </a:endParaRPr>
          </a:p>
          <a:p>
            <a:r>
              <a:rPr lang="ar-SY" sz="2800" b="1" dirty="0" smtClean="0">
                <a:solidFill>
                  <a:schemeClr val="bg1"/>
                </a:solidFill>
              </a:rPr>
              <a:t>” إن الذي ولد من الآب دون أم يتجسد اليوم فيك دون أب“ </a:t>
            </a:r>
          </a:p>
          <a:p>
            <a:r>
              <a:rPr lang="ar-SY" sz="2800" b="1" dirty="0" smtClean="0">
                <a:solidFill>
                  <a:schemeClr val="bg1"/>
                </a:solidFill>
              </a:rPr>
              <a:t>إن </a:t>
            </a:r>
            <a:r>
              <a:rPr lang="ar-SY" sz="2800" b="1" dirty="0" smtClean="0">
                <a:solidFill>
                  <a:schemeClr val="bg1"/>
                </a:solidFill>
              </a:rPr>
              <a:t>أبوة الله تنعكس على جنس البشر في أمومة العذراء العجائبية. ففي عيد الخلق الثاني تكون العذراء أسمى هدية في مقدور الانسان أن يقدمها لله</a:t>
            </a:r>
            <a:r>
              <a:rPr lang="ar-SY" sz="2800" b="1" dirty="0" smtClean="0">
                <a:solidFill>
                  <a:schemeClr val="bg1"/>
                </a:solidFill>
              </a:rPr>
              <a:t>.</a:t>
            </a:r>
            <a:endParaRPr lang="ar-SY" sz="2800"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4.jpg"/>
          <p:cNvPicPr>
            <a:picLocks noChangeAspect="1"/>
          </p:cNvPicPr>
          <p:nvPr/>
        </p:nvPicPr>
        <p:blipFill>
          <a:blip r:embed="rId2" cstate="print"/>
          <a:stretch>
            <a:fillRect/>
          </a:stretch>
        </p:blipFill>
        <p:spPr>
          <a:xfrm>
            <a:off x="0" y="0"/>
            <a:ext cx="6858000" cy="6858000"/>
          </a:xfrm>
          <a:prstGeom prst="rect">
            <a:avLst/>
          </a:prstGeom>
        </p:spPr>
      </p:pic>
      <p:sp>
        <p:nvSpPr>
          <p:cNvPr id="3" name="TextBox 2"/>
          <p:cNvSpPr txBox="1"/>
          <p:nvPr/>
        </p:nvSpPr>
        <p:spPr>
          <a:xfrm>
            <a:off x="6858000" y="0"/>
            <a:ext cx="2286000" cy="6858000"/>
          </a:xfrm>
          <a:prstGeom prst="rect">
            <a:avLst/>
          </a:prstGeom>
          <a:solidFill>
            <a:srgbClr val="FFC000"/>
          </a:solidFill>
        </p:spPr>
        <p:txBody>
          <a:bodyPr wrap="square" rtlCol="1">
            <a:spAutoFit/>
          </a:bodyPr>
          <a:lstStyle/>
          <a:p>
            <a:r>
              <a:rPr lang="ar-SY" dirty="0" smtClean="0">
                <a:solidFill>
                  <a:srgbClr val="C00000"/>
                </a:solidFill>
              </a:rPr>
              <a:t>” </a:t>
            </a:r>
            <a:r>
              <a:rPr lang="ar-SY" sz="2400" b="1" dirty="0" smtClean="0">
                <a:solidFill>
                  <a:srgbClr val="C00000"/>
                </a:solidFill>
              </a:rPr>
              <a:t>ماذا نقدم لك أيها المسيح ، لأنك ظهرت على الأرض إنسانا لأجلنا ؟ فكل نوع من الخلائق التي أبدعتها يقدم لك شكرا ، فالملائكة التسبيح، والرعاة التعجب ، والسماوات الكوكب، والمجوس الهدايا ، والأرض المغارة ، والقفر المذود، وأما نحن ، فأما بتولا“</a:t>
            </a:r>
          </a:p>
          <a:p>
            <a:r>
              <a:rPr lang="ar-SY" sz="2400" b="1" dirty="0" smtClean="0">
                <a:solidFill>
                  <a:srgbClr val="C00000"/>
                </a:solidFill>
              </a:rPr>
              <a:t>أما نظر العذراء فيتجه نحو يوسف القائم إلى اليسار في أسفل اليقونة غارقا في تأمل عميق.</a:t>
            </a:r>
            <a:endParaRPr lang="ar-SY" sz="2400" b="1" dirty="0">
              <a:solidFill>
                <a:srgbClr val="C00000"/>
              </a:solidFill>
            </a:endParaRPr>
          </a:p>
        </p:txBody>
      </p:sp>
    </p:spTree>
  </p:cSld>
  <p:clrMapOvr>
    <a:masterClrMapping/>
  </p:clrMapOvr>
  <p:transition spd="slow">
    <p:split orient="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D:\120 Slides - De sr Pascale, Jerusalem,Bethleem Nazareth-\Betlehem\26.jpg"/>
          <p:cNvPicPr>
            <a:picLocks noChangeAspect="1" noChangeArrowheads="1"/>
          </p:cNvPicPr>
          <p:nvPr/>
        </p:nvPicPr>
        <p:blipFill>
          <a:blip r:embed="rId2" cstate="print"/>
          <a:srcRect/>
          <a:stretch>
            <a:fillRect/>
          </a:stretch>
        </p:blipFill>
        <p:spPr bwMode="auto">
          <a:xfrm>
            <a:off x="0" y="0"/>
            <a:ext cx="6172200" cy="6858000"/>
          </a:xfrm>
          <a:prstGeom prst="rect">
            <a:avLst/>
          </a:prstGeom>
          <a:noFill/>
        </p:spPr>
      </p:pic>
      <p:sp>
        <p:nvSpPr>
          <p:cNvPr id="3" name="Rectangle 2"/>
          <p:cNvSpPr/>
          <p:nvPr/>
        </p:nvSpPr>
        <p:spPr>
          <a:xfrm>
            <a:off x="6172200" y="1"/>
            <a:ext cx="2971800" cy="6986528"/>
          </a:xfrm>
          <a:prstGeom prst="rect">
            <a:avLst/>
          </a:prstGeom>
          <a:solidFill>
            <a:schemeClr val="accent2">
              <a:lumMod val="75000"/>
            </a:schemeClr>
          </a:solidFill>
        </p:spPr>
        <p:txBody>
          <a:bodyPr wrap="square">
            <a:spAutoFit/>
          </a:bodyPr>
          <a:lstStyle/>
          <a:p>
            <a:r>
              <a:rPr lang="ar-SY" sz="2800" b="1" dirty="0" smtClean="0">
                <a:solidFill>
                  <a:srgbClr val="FFFF00"/>
                </a:solidFill>
              </a:rPr>
              <a:t>أمام القديس يوسف يقف المجرب متنكرا بزي الراعي تيرسس. وقد أوردت الأناجيل المنحولة كلام التجربة الذي نطق به إذ قال : ” كما أن هذه العصا لا تستطيع أن تأتي بورق... هكذا العذراء تعجز عن الولادة لكن العصا أورقت للحال... وحظي يوسف بإلهام الروح القدس فتقبل السرّ العجيب </a:t>
            </a:r>
            <a:r>
              <a:rPr lang="ar-SY" sz="2800" b="1" dirty="0" smtClean="0">
                <a:solidFill>
                  <a:srgbClr val="FFFF00"/>
                </a:solidFill>
              </a:rPr>
              <a:t>...</a:t>
            </a:r>
          </a:p>
          <a:p>
            <a:endParaRPr lang="ar-SY" sz="2800" b="1" dirty="0" smtClean="0">
              <a:solidFill>
                <a:srgbClr val="FFFF00"/>
              </a:solidFill>
            </a:endParaRPr>
          </a:p>
          <a:p>
            <a:endParaRPr lang="ar-SY" sz="2800" b="1" dirty="0" smtClean="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5.jpg"/>
          <p:cNvPicPr>
            <a:picLocks noChangeAspect="1"/>
          </p:cNvPicPr>
          <p:nvPr/>
        </p:nvPicPr>
        <p:blipFill>
          <a:blip r:embed="rId2" cstate="print"/>
          <a:stretch>
            <a:fillRect/>
          </a:stretch>
        </p:blipFill>
        <p:spPr>
          <a:xfrm>
            <a:off x="0" y="0"/>
            <a:ext cx="5867400" cy="6858000"/>
          </a:xfrm>
          <a:prstGeom prst="rect">
            <a:avLst/>
          </a:prstGeom>
        </p:spPr>
      </p:pic>
      <p:sp>
        <p:nvSpPr>
          <p:cNvPr id="3" name="TextBox 2"/>
          <p:cNvSpPr txBox="1"/>
          <p:nvPr/>
        </p:nvSpPr>
        <p:spPr>
          <a:xfrm>
            <a:off x="5867400" y="0"/>
            <a:ext cx="3276600" cy="6858000"/>
          </a:xfrm>
          <a:prstGeom prst="rect">
            <a:avLst/>
          </a:prstGeom>
          <a:solidFill>
            <a:srgbClr val="C00000"/>
          </a:solidFill>
        </p:spPr>
        <p:txBody>
          <a:bodyPr wrap="square" rtlCol="1">
            <a:spAutoFit/>
          </a:bodyPr>
          <a:lstStyle/>
          <a:p>
            <a:r>
              <a:rPr lang="ar-SY" sz="2400" b="1" dirty="0" smtClean="0">
                <a:solidFill>
                  <a:srgbClr val="FFFF00"/>
                </a:solidFill>
              </a:rPr>
              <a:t>أجل </a:t>
            </a:r>
            <a:r>
              <a:rPr lang="ar-SY" sz="2400" b="1" dirty="0" smtClean="0">
                <a:solidFill>
                  <a:srgbClr val="FFFF00"/>
                </a:solidFill>
              </a:rPr>
              <a:t>في شخص يوسف تروي لنا الأيقونة مأساة كونية تتكرر على مدى الأجيال . فالراعي المجرب  يؤكد أن لا عوالم خارج العالم المحسوس... وهذا بالضبط نفي المبدأ المتعالي؛ وهذه هي مأساة الالحاد الصادق، مأساة القلب القليل الإيمان. إن دعوة الانجيل تتطلب الإيمان فتعترضها الحواجز والشكوك. لذا نرى الليتورجية  تدعو الانسان الى إعلان إيمانه </a:t>
            </a:r>
          </a:p>
          <a:p>
            <a:r>
              <a:rPr lang="ar-SY" sz="2400" b="1" dirty="0" smtClean="0">
                <a:solidFill>
                  <a:srgbClr val="FFFF00"/>
                </a:solidFill>
              </a:rPr>
              <a:t>لك انت يا اله نفوسنا ومخلصنا نحن ايضا نقدم هدية تفوق الهدايا الفضية نقدم غنى ايمان حقيقي </a:t>
            </a:r>
            <a:endParaRPr lang="ar-SY" sz="2400" b="1" dirty="0" smtClean="0">
              <a:solidFill>
                <a:srgbClr val="FFFF00"/>
              </a:solidFill>
            </a:endParaRPr>
          </a:p>
          <a:p>
            <a:endParaRPr lang="ar-SY" sz="2400" b="1" dirty="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6.jpg"/>
          <p:cNvPicPr>
            <a:picLocks noChangeAspect="1"/>
          </p:cNvPicPr>
          <p:nvPr/>
        </p:nvPicPr>
        <p:blipFill>
          <a:blip r:embed="rId2" cstate="print"/>
          <a:stretch>
            <a:fillRect/>
          </a:stretch>
        </p:blipFill>
        <p:spPr>
          <a:xfrm>
            <a:off x="0" y="0"/>
            <a:ext cx="6937248" cy="6857999"/>
          </a:xfrm>
          <a:prstGeom prst="rect">
            <a:avLst/>
          </a:prstGeom>
        </p:spPr>
      </p:pic>
      <p:sp>
        <p:nvSpPr>
          <p:cNvPr id="3" name="TextBox 2"/>
          <p:cNvSpPr txBox="1"/>
          <p:nvPr/>
        </p:nvSpPr>
        <p:spPr>
          <a:xfrm>
            <a:off x="6934200" y="0"/>
            <a:ext cx="2209800" cy="6858000"/>
          </a:xfrm>
          <a:prstGeom prst="rect">
            <a:avLst/>
          </a:prstGeom>
          <a:solidFill>
            <a:srgbClr val="FF0000"/>
          </a:solidFill>
        </p:spPr>
        <p:txBody>
          <a:bodyPr wrap="square" rtlCol="1">
            <a:spAutoFit/>
          </a:bodyPr>
          <a:lstStyle/>
          <a:p>
            <a:endParaRPr lang="ar-SY" sz="3200" b="1" dirty="0" smtClean="0">
              <a:solidFill>
                <a:srgbClr val="FFFF00"/>
              </a:solidFill>
            </a:endParaRPr>
          </a:p>
          <a:p>
            <a:endParaRPr lang="ar-SY" sz="3200" b="1" dirty="0" smtClean="0">
              <a:solidFill>
                <a:srgbClr val="FFFF00"/>
              </a:solidFill>
            </a:endParaRPr>
          </a:p>
          <a:p>
            <a:r>
              <a:rPr lang="ar-SY" sz="2800" b="1" dirty="0" smtClean="0">
                <a:solidFill>
                  <a:srgbClr val="FFFF00"/>
                </a:solidFill>
              </a:rPr>
              <a:t>في الجهة المقابلة للقديس يوسف نرى القابلة صالومي تغسل الطفل اشارة الى أنه حقا إبن البشر والمسيح الآتي بعد انتظار</a:t>
            </a:r>
          </a:p>
          <a:p>
            <a:endParaRPr lang="ar-SY" sz="2800" b="1" dirty="0" smtClean="0">
              <a:solidFill>
                <a:srgbClr val="FFFF00"/>
              </a:solidFill>
            </a:endParaRPr>
          </a:p>
          <a:p>
            <a:endParaRPr lang="ar-SY" sz="2800" b="1" dirty="0" smtClean="0">
              <a:solidFill>
                <a:srgbClr val="FFFF00"/>
              </a:solidFill>
            </a:endParaRPr>
          </a:p>
          <a:p>
            <a:endParaRPr lang="ar-SY" sz="2800" b="1" dirty="0" smtClean="0">
              <a:solidFill>
                <a:srgbClr val="FFFF00"/>
              </a:solidFill>
            </a:endParaRPr>
          </a:p>
          <a:p>
            <a:endParaRPr lang="ar-SY" sz="2800" b="1" dirty="0" smtClean="0">
              <a:solidFill>
                <a:srgbClr val="FFFF00"/>
              </a:solidFill>
            </a:endParaRPr>
          </a:p>
          <a:p>
            <a:endParaRPr lang="ar-SY" sz="3200" b="1" dirty="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7.jpg"/>
          <p:cNvPicPr>
            <a:picLocks noChangeAspect="1"/>
          </p:cNvPicPr>
          <p:nvPr/>
        </p:nvPicPr>
        <p:blipFill>
          <a:blip r:embed="rId2" cstate="print"/>
          <a:stretch>
            <a:fillRect/>
          </a:stretch>
        </p:blipFill>
        <p:spPr>
          <a:xfrm>
            <a:off x="0" y="-17585"/>
            <a:ext cx="6096000" cy="6875585"/>
          </a:xfrm>
          <a:prstGeom prst="rect">
            <a:avLst/>
          </a:prstGeom>
        </p:spPr>
      </p:pic>
      <p:sp>
        <p:nvSpPr>
          <p:cNvPr id="3" name="TextBox 2"/>
          <p:cNvSpPr txBox="1"/>
          <p:nvPr/>
        </p:nvSpPr>
        <p:spPr>
          <a:xfrm>
            <a:off x="6096000" y="0"/>
            <a:ext cx="3048000" cy="6858000"/>
          </a:xfrm>
          <a:prstGeom prst="rect">
            <a:avLst/>
          </a:prstGeom>
          <a:solidFill>
            <a:srgbClr val="FF0000"/>
          </a:solidFill>
        </p:spPr>
        <p:txBody>
          <a:bodyPr wrap="square" rtlCol="1">
            <a:spAutoFit/>
          </a:bodyPr>
          <a:lstStyle/>
          <a:p>
            <a:r>
              <a:rPr lang="ar-SY" sz="2400" b="1" dirty="0" smtClean="0">
                <a:solidFill>
                  <a:srgbClr val="FFFF00"/>
                </a:solidFill>
              </a:rPr>
              <a:t>أما المجوس فيقومون الى يسار الايقونة </a:t>
            </a:r>
          </a:p>
          <a:p>
            <a:r>
              <a:rPr lang="ar-SY" sz="2400" b="1" dirty="0" smtClean="0">
                <a:solidFill>
                  <a:srgbClr val="FFFF00"/>
                </a:solidFill>
              </a:rPr>
              <a:t>”ميلادك ايها المسيح الهنا </a:t>
            </a:r>
          </a:p>
          <a:p>
            <a:r>
              <a:rPr lang="ar-SY" sz="2400" b="1" dirty="0" smtClean="0">
                <a:solidFill>
                  <a:srgbClr val="FFFF00"/>
                </a:solidFill>
              </a:rPr>
              <a:t>قد اظهر نور المعرفة  للعالم</a:t>
            </a:r>
          </a:p>
          <a:p>
            <a:r>
              <a:rPr lang="ar-SY" sz="2400" b="1" dirty="0" smtClean="0">
                <a:solidFill>
                  <a:srgbClr val="FFFF00"/>
                </a:solidFill>
              </a:rPr>
              <a:t>لأن الساجدين للكواكب </a:t>
            </a:r>
          </a:p>
          <a:p>
            <a:r>
              <a:rPr lang="ar-SY" sz="2400" b="1" dirty="0" smtClean="0">
                <a:solidFill>
                  <a:srgbClr val="FFFF00"/>
                </a:solidFill>
              </a:rPr>
              <a:t>فيه تعلموا من الكوكب السجود لك يا شمس العدل</a:t>
            </a:r>
          </a:p>
          <a:p>
            <a:r>
              <a:rPr lang="ar-SY" sz="2400" b="1" dirty="0" smtClean="0">
                <a:solidFill>
                  <a:srgbClr val="FFFF00"/>
                </a:solidFill>
              </a:rPr>
              <a:t>فكوكب بيت لحم هذا يفوق علم الناس وجميع مخترعاتهم لانه يشير الى الكلمة ويقود الى معرفة الله ويحني الركب في فعل سجود عميق. هذا وان نشيد تقدمة العيد يترنم بميلاد المسيح بقوله: ”اليوم كلمة الآب يأتي بروح الله الى بنيه...</a:t>
            </a:r>
          </a:p>
          <a:p>
            <a:r>
              <a:rPr lang="ar-SY" sz="2400" b="1" dirty="0" smtClean="0">
                <a:solidFill>
                  <a:srgbClr val="FFFF00"/>
                </a:solidFill>
              </a:rPr>
              <a:t>الكلمة يأتي ليحلّ عقدة نطقنا</a:t>
            </a:r>
          </a:p>
          <a:p>
            <a:endParaRPr lang="ar-SY" sz="2400" b="1" dirty="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8.jpg"/>
          <p:cNvPicPr>
            <a:picLocks noChangeAspect="1"/>
          </p:cNvPicPr>
          <p:nvPr/>
        </p:nvPicPr>
        <p:blipFill>
          <a:blip r:embed="rId2" cstate="print"/>
          <a:stretch>
            <a:fillRect/>
          </a:stretch>
        </p:blipFill>
        <p:spPr>
          <a:xfrm>
            <a:off x="0" y="0"/>
            <a:ext cx="7010400" cy="6858000"/>
          </a:xfrm>
          <a:prstGeom prst="rect">
            <a:avLst/>
          </a:prstGeom>
        </p:spPr>
      </p:pic>
      <p:sp>
        <p:nvSpPr>
          <p:cNvPr id="3" name="TextBox 2"/>
          <p:cNvSpPr txBox="1"/>
          <p:nvPr/>
        </p:nvSpPr>
        <p:spPr>
          <a:xfrm>
            <a:off x="7010400" y="0"/>
            <a:ext cx="2133600" cy="6986528"/>
          </a:xfrm>
          <a:prstGeom prst="rect">
            <a:avLst/>
          </a:prstGeom>
          <a:solidFill>
            <a:srgbClr val="FF0000"/>
          </a:solidFill>
        </p:spPr>
        <p:txBody>
          <a:bodyPr wrap="square" rtlCol="1">
            <a:spAutoFit/>
          </a:bodyPr>
          <a:lstStyle/>
          <a:p>
            <a:pPr algn="ctr"/>
            <a:endParaRPr lang="ar-SY" sz="2800" b="1" dirty="0" smtClean="0">
              <a:solidFill>
                <a:srgbClr val="C00000"/>
              </a:solidFill>
            </a:endParaRPr>
          </a:p>
          <a:p>
            <a:pPr algn="ctr"/>
            <a:endParaRPr lang="ar-SY" sz="2800" b="1" dirty="0" smtClean="0">
              <a:solidFill>
                <a:srgbClr val="FFFF00"/>
              </a:solidFill>
            </a:endParaRPr>
          </a:p>
          <a:p>
            <a:pPr algn="ctr"/>
            <a:r>
              <a:rPr lang="ar-SY" sz="2800" b="1" dirty="0" smtClean="0">
                <a:solidFill>
                  <a:srgbClr val="FFFF00"/>
                </a:solidFill>
              </a:rPr>
              <a:t>وإلى يمين الإيقونة راع ينفخ في البوق. لكن بعض الإيقونات تصوره يعزف طربا على نايه وكأنه </a:t>
            </a:r>
            <a:r>
              <a:rPr lang="ar-SY" sz="2800" b="1" dirty="0" smtClean="0">
                <a:solidFill>
                  <a:srgbClr val="FFFF00"/>
                </a:solidFill>
              </a:rPr>
              <a:t>يقول</a:t>
            </a:r>
            <a:endParaRPr lang="ar-SY" sz="2800" b="1" dirty="0" smtClean="0">
              <a:solidFill>
                <a:srgbClr val="FFFF00"/>
              </a:solidFill>
            </a:endParaRPr>
          </a:p>
          <a:p>
            <a:pPr algn="ctr"/>
            <a:r>
              <a:rPr lang="ar-SY" sz="2800" b="1" dirty="0" smtClean="0">
                <a:solidFill>
                  <a:srgbClr val="FFFF00"/>
                </a:solidFill>
              </a:rPr>
              <a:t>”رنموا لأن المسيح قد ولد</a:t>
            </a:r>
            <a:r>
              <a:rPr lang="ar-SY" sz="2800" b="1" dirty="0" smtClean="0">
                <a:solidFill>
                  <a:srgbClr val="FFFF00"/>
                </a:solidFill>
              </a:rPr>
              <a:t>“</a:t>
            </a:r>
          </a:p>
          <a:p>
            <a:pPr algn="ctr"/>
            <a:endParaRPr lang="ar-SY" sz="2800" b="1" dirty="0" smtClean="0">
              <a:solidFill>
                <a:srgbClr val="FFFF00"/>
              </a:solidFill>
            </a:endParaRPr>
          </a:p>
          <a:p>
            <a:pPr algn="ctr"/>
            <a:endParaRPr lang="ar-SY" sz="2800" b="1" dirty="0" smtClean="0">
              <a:solidFill>
                <a:srgbClr val="FFFF00"/>
              </a:solidFill>
            </a:endParaRPr>
          </a:p>
          <a:p>
            <a:pPr algn="ctr"/>
            <a:endParaRPr lang="ar-SY" sz="2800" b="1" dirty="0" smtClean="0">
              <a:solidFill>
                <a:srgbClr val="C00000"/>
              </a:solidFill>
            </a:endParaRPr>
          </a:p>
          <a:p>
            <a:pPr algn="ctr"/>
            <a:endParaRPr lang="ar-SY" sz="2800" b="1" dirty="0" smtClean="0">
              <a:solidFill>
                <a:srgbClr val="C00000"/>
              </a:solidFill>
            </a:endParaRPr>
          </a:p>
          <a:p>
            <a:pPr algn="ctr"/>
            <a:endParaRPr lang="ar-SY" sz="2800" b="1" dirty="0">
              <a:solidFill>
                <a:srgbClr val="C00000"/>
              </a:solidFill>
            </a:endParaRPr>
          </a:p>
        </p:txBody>
      </p:sp>
    </p:spTree>
  </p:cSld>
  <p:clrMapOvr>
    <a:masterClrMapping/>
  </p:clrMapOvr>
  <p:transition spd="slow">
    <p:split orient="ver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9.jpg"/>
          <p:cNvPicPr>
            <a:picLocks noChangeAspect="1"/>
          </p:cNvPicPr>
          <p:nvPr/>
        </p:nvPicPr>
        <p:blipFill>
          <a:blip r:embed="rId2" cstate="print"/>
          <a:stretch>
            <a:fillRect/>
          </a:stretch>
        </p:blipFill>
        <p:spPr>
          <a:xfrm>
            <a:off x="0" y="0"/>
            <a:ext cx="9144000" cy="5486400"/>
          </a:xfrm>
          <a:prstGeom prst="rect">
            <a:avLst/>
          </a:prstGeom>
        </p:spPr>
      </p:pic>
      <p:sp>
        <p:nvSpPr>
          <p:cNvPr id="3" name="TextBox 2"/>
          <p:cNvSpPr txBox="1"/>
          <p:nvPr/>
        </p:nvSpPr>
        <p:spPr>
          <a:xfrm>
            <a:off x="0" y="5486400"/>
            <a:ext cx="9144000" cy="1384995"/>
          </a:xfrm>
          <a:prstGeom prst="rect">
            <a:avLst/>
          </a:prstGeom>
          <a:solidFill>
            <a:srgbClr val="FF0000"/>
          </a:solidFill>
        </p:spPr>
        <p:txBody>
          <a:bodyPr wrap="square" rtlCol="1">
            <a:spAutoFit/>
          </a:bodyPr>
          <a:lstStyle/>
          <a:p>
            <a:r>
              <a:rPr lang="ar-SY" sz="2800" b="1" dirty="0" smtClean="0">
                <a:solidFill>
                  <a:srgbClr val="FFFF00"/>
                </a:solidFill>
              </a:rPr>
              <a:t>وأما </a:t>
            </a:r>
            <a:r>
              <a:rPr lang="ar-SY" sz="2800" b="1" dirty="0" smtClean="0">
                <a:solidFill>
                  <a:srgbClr val="FFFF00"/>
                </a:solidFill>
              </a:rPr>
              <a:t>الملائكة بلباسهم الأحمر المشع ذهبا </a:t>
            </a:r>
            <a:r>
              <a:rPr lang="ar-SY" sz="2800" b="1" dirty="0" smtClean="0">
                <a:solidFill>
                  <a:srgbClr val="FFFF00"/>
                </a:solidFill>
              </a:rPr>
              <a:t>– </a:t>
            </a:r>
            <a:r>
              <a:rPr lang="ar-SY" sz="2800" b="1" dirty="0" smtClean="0">
                <a:solidFill>
                  <a:srgbClr val="FFFF00"/>
                </a:solidFill>
              </a:rPr>
              <a:t>انعكاسا لجلالة الله -  فيقومون بخدمتهم المزدوجة: ملائكة اليسار ينظرون نحو العلاء ، نحو منبع الضياء : إنها الليتورجية السماوية</a:t>
            </a:r>
            <a:r>
              <a:rPr lang="ar-SY" sz="2800" b="1" dirty="0" smtClean="0">
                <a:solidFill>
                  <a:srgbClr val="FFFF00"/>
                </a:solidFill>
              </a:rPr>
              <a:t>.</a:t>
            </a:r>
            <a:endParaRPr lang="ar-SY" sz="2800" b="1" dirty="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60.jpg"/>
          <p:cNvPicPr>
            <a:picLocks noChangeAspect="1"/>
          </p:cNvPicPr>
          <p:nvPr/>
        </p:nvPicPr>
        <p:blipFill>
          <a:blip r:embed="rId2" cstate="print"/>
          <a:stretch>
            <a:fillRect/>
          </a:stretch>
        </p:blipFill>
        <p:spPr>
          <a:xfrm>
            <a:off x="0" y="0"/>
            <a:ext cx="7086600" cy="6858000"/>
          </a:xfrm>
          <a:prstGeom prst="rect">
            <a:avLst/>
          </a:prstGeom>
        </p:spPr>
      </p:pic>
      <p:sp>
        <p:nvSpPr>
          <p:cNvPr id="3" name="TextBox 2"/>
          <p:cNvSpPr txBox="1"/>
          <p:nvPr/>
        </p:nvSpPr>
        <p:spPr>
          <a:xfrm>
            <a:off x="7086600" y="0"/>
            <a:ext cx="2057400" cy="6858000"/>
          </a:xfrm>
          <a:prstGeom prst="rect">
            <a:avLst/>
          </a:prstGeom>
          <a:solidFill>
            <a:srgbClr val="FF0000"/>
          </a:solidFill>
        </p:spPr>
        <p:txBody>
          <a:bodyPr wrap="square" rtlCol="1">
            <a:spAutoFit/>
          </a:bodyPr>
          <a:lstStyle/>
          <a:p>
            <a:endParaRPr lang="ar-SY" sz="2400" b="1" dirty="0" smtClean="0">
              <a:solidFill>
                <a:srgbClr val="FFFF00"/>
              </a:solidFill>
            </a:endParaRPr>
          </a:p>
          <a:p>
            <a:r>
              <a:rPr lang="ar-SY" sz="2400" b="1" dirty="0" smtClean="0">
                <a:solidFill>
                  <a:srgbClr val="FFFF00"/>
                </a:solidFill>
              </a:rPr>
              <a:t>وملاك اليمين منحن إلى أسفل : إنه ملاك التجسد، خادم الطبيعة البشرية. </a:t>
            </a:r>
          </a:p>
          <a:p>
            <a:endParaRPr lang="ar-SY" sz="2400" b="1" dirty="0" smtClean="0">
              <a:solidFill>
                <a:srgbClr val="FFFF00"/>
              </a:solidFill>
            </a:endParaRPr>
          </a:p>
          <a:p>
            <a:r>
              <a:rPr lang="ar-SY" sz="2400" b="1" dirty="0" smtClean="0">
                <a:solidFill>
                  <a:srgbClr val="FFFF00"/>
                </a:solidFill>
              </a:rPr>
              <a:t>إني أبشركم بفرح عظيم ولد لكم اليوم مخلص وهو المسيح الرب. </a:t>
            </a:r>
          </a:p>
          <a:p>
            <a:endParaRPr lang="ar-SY" sz="2400" b="1" dirty="0" smtClean="0">
              <a:solidFill>
                <a:srgbClr val="FFFF00"/>
              </a:solidFill>
            </a:endParaRPr>
          </a:p>
          <a:p>
            <a:r>
              <a:rPr lang="ar-SY" sz="2400" b="1" dirty="0" smtClean="0">
                <a:solidFill>
                  <a:srgbClr val="FFFF00"/>
                </a:solidFill>
              </a:rPr>
              <a:t>فكل هؤلاء : الملائكة الرعاة والمجوس، والعذراء الأم يدعوننا إلى التأمل في هذا السرّ.</a:t>
            </a:r>
            <a:endParaRPr lang="ar-SY" sz="2400" b="1" dirty="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61.jpg"/>
          <p:cNvPicPr>
            <a:picLocks noChangeAspect="1"/>
          </p:cNvPicPr>
          <p:nvPr/>
        </p:nvPicPr>
        <p:blipFill>
          <a:blip r:embed="rId2" cstate="print"/>
          <a:stretch>
            <a:fillRect/>
          </a:stretch>
        </p:blipFill>
        <p:spPr>
          <a:xfrm>
            <a:off x="0" y="0"/>
            <a:ext cx="6937248" cy="6857999"/>
          </a:xfrm>
          <a:prstGeom prst="rect">
            <a:avLst/>
          </a:prstGeom>
        </p:spPr>
      </p:pic>
      <p:sp>
        <p:nvSpPr>
          <p:cNvPr id="3" name="TextBox 2"/>
          <p:cNvSpPr txBox="1"/>
          <p:nvPr/>
        </p:nvSpPr>
        <p:spPr>
          <a:xfrm>
            <a:off x="6934200" y="0"/>
            <a:ext cx="2209800" cy="6863417"/>
          </a:xfrm>
          <a:prstGeom prst="rect">
            <a:avLst/>
          </a:prstGeom>
          <a:solidFill>
            <a:srgbClr val="FF0000"/>
          </a:solidFill>
        </p:spPr>
        <p:txBody>
          <a:bodyPr wrap="square" rtlCol="1">
            <a:spAutoFit/>
          </a:bodyPr>
          <a:lstStyle/>
          <a:p>
            <a:endParaRPr lang="ar-SY" sz="2800" b="1" dirty="0" smtClean="0">
              <a:solidFill>
                <a:srgbClr val="FFFF00"/>
              </a:solidFill>
            </a:endParaRPr>
          </a:p>
          <a:p>
            <a:r>
              <a:rPr lang="ar-SY" sz="2800" b="1" dirty="0" smtClean="0">
                <a:solidFill>
                  <a:srgbClr val="FFFF00"/>
                </a:solidFill>
              </a:rPr>
              <a:t>” لقد ولد لنا طفل ، الإله الذي قبل الدهور“</a:t>
            </a:r>
          </a:p>
          <a:p>
            <a:endParaRPr lang="ar-SY" sz="2800" b="1" dirty="0" smtClean="0">
              <a:solidFill>
                <a:srgbClr val="FFFF00"/>
              </a:solidFill>
            </a:endParaRPr>
          </a:p>
          <a:p>
            <a:r>
              <a:rPr lang="ar-SY" sz="2800" b="1" dirty="0" smtClean="0">
                <a:solidFill>
                  <a:srgbClr val="FFFF00"/>
                </a:solidFill>
              </a:rPr>
              <a:t>إن الحمار والبقرة بجانب المذود يذكران بقول أشعياء: ” عرف الثور قانيه الحمار معلف صاحبه ، لكن أسرائيل لم يعرف وشعبي لم يفهم“.  </a:t>
            </a:r>
            <a:r>
              <a:rPr lang="ar-SY" sz="2000" b="1" dirty="0" smtClean="0">
                <a:solidFill>
                  <a:srgbClr val="FFFF00"/>
                </a:solidFill>
              </a:rPr>
              <a:t>(أشعياء 1 :3 )</a:t>
            </a:r>
          </a:p>
          <a:p>
            <a:endParaRPr lang="ar-SY" sz="2800" b="1" dirty="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D:\120 Slides - De sr Pascale, Jerusalem,Bethleem Nazareth-\Betlehem\2.jpg"/>
          <p:cNvPicPr>
            <a:picLocks noChangeAspect="1" noChangeArrowheads="1"/>
          </p:cNvPicPr>
          <p:nvPr/>
        </p:nvPicPr>
        <p:blipFill>
          <a:blip r:embed="rId2" cstate="print"/>
          <a:srcRect/>
          <a:stretch>
            <a:fillRect/>
          </a:stretch>
        </p:blipFill>
        <p:spPr bwMode="auto">
          <a:xfrm>
            <a:off x="0" y="1752600"/>
            <a:ext cx="9143999" cy="5105400"/>
          </a:xfrm>
          <a:prstGeom prst="rect">
            <a:avLst/>
          </a:prstGeom>
          <a:noFill/>
        </p:spPr>
      </p:pic>
      <p:sp>
        <p:nvSpPr>
          <p:cNvPr id="3" name="Rectangle 2"/>
          <p:cNvSpPr/>
          <p:nvPr/>
        </p:nvSpPr>
        <p:spPr>
          <a:xfrm>
            <a:off x="0" y="0"/>
            <a:ext cx="9144000" cy="1815882"/>
          </a:xfrm>
          <a:prstGeom prst="rect">
            <a:avLst/>
          </a:prstGeom>
          <a:solidFill>
            <a:schemeClr val="accent1">
              <a:lumMod val="20000"/>
              <a:lumOff val="80000"/>
            </a:schemeClr>
          </a:solidFill>
        </p:spPr>
        <p:txBody>
          <a:bodyPr wrap="square">
            <a:spAutoFit/>
          </a:bodyPr>
          <a:lstStyle/>
          <a:p>
            <a:r>
              <a:rPr lang="ar-SY" sz="2800" b="1" dirty="0" smtClean="0">
                <a:solidFill>
                  <a:srgbClr val="002060"/>
                </a:solidFill>
              </a:rPr>
              <a:t>في قلب تلك الجبال تقع مدينة بيت لحم مدينة تكونت، على الارجح، من قبائل بدوية حطّت رحالها على عين ماء. وهي اليوم ضاحية يبلغ عدد سكانها 12 ألف نسمة، تحتل سفح تلّة جرداء من تلال اليهودية . منازلها منخفضة مسطحة السقوف مبنية من حجارة وردية اللون </a:t>
            </a:r>
            <a:endParaRPr lang="ar-SY" sz="2800" b="1" dirty="0">
              <a:solidFill>
                <a:srgbClr val="002060"/>
              </a:solidFill>
            </a:endParaRPr>
          </a:p>
        </p:txBody>
      </p:sp>
    </p:spTree>
  </p:cSld>
  <p:clrMapOvr>
    <a:masterClrMapping/>
  </p:clrMapOvr>
  <p:transition spd="slow">
    <p:split orient="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4.jpg"/>
          <p:cNvPicPr>
            <a:picLocks noChangeAspect="1"/>
          </p:cNvPicPr>
          <p:nvPr/>
        </p:nvPicPr>
        <p:blipFill>
          <a:blip r:embed="rId2" cstate="print"/>
          <a:stretch>
            <a:fillRect/>
          </a:stretch>
        </p:blipFill>
        <p:spPr>
          <a:xfrm>
            <a:off x="0" y="0"/>
            <a:ext cx="6019800" cy="6858000"/>
          </a:xfrm>
          <a:prstGeom prst="rect">
            <a:avLst/>
          </a:prstGeom>
        </p:spPr>
      </p:pic>
      <p:sp>
        <p:nvSpPr>
          <p:cNvPr id="3" name="TextBox 2"/>
          <p:cNvSpPr txBox="1"/>
          <p:nvPr/>
        </p:nvSpPr>
        <p:spPr>
          <a:xfrm>
            <a:off x="6019800" y="0"/>
            <a:ext cx="3124200" cy="6858000"/>
          </a:xfrm>
          <a:prstGeom prst="rect">
            <a:avLst/>
          </a:prstGeom>
          <a:solidFill>
            <a:srgbClr val="FF0000"/>
          </a:solidFill>
        </p:spPr>
        <p:txBody>
          <a:bodyPr wrap="square" rtlCol="1">
            <a:spAutoFit/>
          </a:bodyPr>
          <a:lstStyle/>
          <a:p>
            <a:r>
              <a:rPr lang="ar-SY" sz="2400" b="1" dirty="0" smtClean="0">
                <a:solidFill>
                  <a:srgbClr val="FFFF00"/>
                </a:solidFill>
              </a:rPr>
              <a:t>والنور المثلث الأشعة يشير الى ان السماء والارض يتحدان اليوم وان الله جاء اليوم الى الارض فارتقى الانسان الى السماء.</a:t>
            </a:r>
          </a:p>
          <a:p>
            <a:r>
              <a:rPr lang="ar-SY" sz="2400" b="1" dirty="0" smtClean="0">
                <a:solidFill>
                  <a:srgbClr val="FFFF00"/>
                </a:solidFill>
              </a:rPr>
              <a:t>لا يرد ذكر المغارة في الأنجيل ، التقليد الليتورجي هو الذي يحدثنا عن أعماق الارض المغلقة. فإن المغارة بفوهتها القائمة المثلثة الشكل ترمز الى الجحيم والموت والخطيئة تلك الظلمة التي تغشى الإنسان .إنه لمقلق تعايش النور والظلام إن نحن نظرنا اليه بمنظار الزمن ،لكن ان نظرنا اليه بمنظار الابدية نرى الشمس تبدد الى الابد ظلام الموت</a:t>
            </a:r>
          </a:p>
        </p:txBody>
      </p:sp>
    </p:spTree>
  </p:cSld>
  <p:clrMapOvr>
    <a:masterClrMapping/>
  </p:clrMapOvr>
  <p:transition spd="slow">
    <p:split orient="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54.jpg"/>
          <p:cNvPicPr>
            <a:picLocks noChangeAspect="1"/>
          </p:cNvPicPr>
          <p:nvPr/>
        </p:nvPicPr>
        <p:blipFill>
          <a:blip r:embed="rId2" cstate="print"/>
          <a:stretch>
            <a:fillRect/>
          </a:stretch>
        </p:blipFill>
        <p:spPr>
          <a:xfrm>
            <a:off x="0" y="0"/>
            <a:ext cx="7010400" cy="6858000"/>
          </a:xfrm>
          <a:prstGeom prst="rect">
            <a:avLst/>
          </a:prstGeom>
        </p:spPr>
      </p:pic>
      <p:sp>
        <p:nvSpPr>
          <p:cNvPr id="3" name="TextBox 2"/>
          <p:cNvSpPr txBox="1"/>
          <p:nvPr/>
        </p:nvSpPr>
        <p:spPr>
          <a:xfrm>
            <a:off x="7010400" y="0"/>
            <a:ext cx="2133600" cy="6858000"/>
          </a:xfrm>
          <a:prstGeom prst="rect">
            <a:avLst/>
          </a:prstGeom>
          <a:solidFill>
            <a:srgbClr val="FF0000"/>
          </a:solidFill>
        </p:spPr>
        <p:txBody>
          <a:bodyPr wrap="square" rtlCol="1">
            <a:spAutoFit/>
          </a:bodyPr>
          <a:lstStyle/>
          <a:p>
            <a:r>
              <a:rPr lang="ar-SY" sz="2400" b="1" dirty="0" smtClean="0">
                <a:solidFill>
                  <a:srgbClr val="FFFF00"/>
                </a:solidFill>
              </a:rPr>
              <a:t>ننهي تأملنا مع القديس يوحنا الدمشقي </a:t>
            </a:r>
          </a:p>
          <a:p>
            <a:r>
              <a:rPr lang="ar-SY" sz="2400" b="1" dirty="0" smtClean="0">
                <a:solidFill>
                  <a:srgbClr val="FFFF00"/>
                </a:solidFill>
              </a:rPr>
              <a:t>” اليوم بدء الذي لا بدء له</a:t>
            </a:r>
          </a:p>
          <a:p>
            <a:r>
              <a:rPr lang="ar-SY" sz="2400" b="1" dirty="0" smtClean="0">
                <a:solidFill>
                  <a:srgbClr val="FFFF00"/>
                </a:solidFill>
              </a:rPr>
              <a:t> اليوم الكلمة يتجسد وقوات السماوت تجذل فرحا والارض تبتهج مع البشر. </a:t>
            </a:r>
          </a:p>
          <a:p>
            <a:r>
              <a:rPr lang="ar-SY" sz="2400" b="1" dirty="0" smtClean="0">
                <a:solidFill>
                  <a:srgbClr val="FFFF00"/>
                </a:solidFill>
              </a:rPr>
              <a:t>اليوم المجوس يقدمون الهدايا والرعاة يعلنون المعجزة ونحن نصرخ بلا انقطاع </a:t>
            </a:r>
          </a:p>
          <a:p>
            <a:r>
              <a:rPr lang="ar-SY" sz="2400" b="1" dirty="0" smtClean="0">
                <a:solidFill>
                  <a:srgbClr val="FFFF00"/>
                </a:solidFill>
              </a:rPr>
              <a:t>المجد لله في العلى وعلى الارض السلام والرحمة للبشر.“</a:t>
            </a:r>
            <a:endParaRPr lang="ar-SY" sz="2400" b="1" dirty="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D:\120 Slides - De sr Pascale, Jerusalem,Bethleem Nazareth-\Betlehem\33.jpg"/>
          <p:cNvPicPr>
            <a:picLocks noChangeAspect="1" noChangeArrowheads="1"/>
          </p:cNvPicPr>
          <p:nvPr/>
        </p:nvPicPr>
        <p:blipFill>
          <a:blip r:embed="rId2" cstate="print"/>
          <a:srcRect/>
          <a:stretch>
            <a:fillRect/>
          </a:stretch>
        </p:blipFill>
        <p:spPr bwMode="auto">
          <a:xfrm>
            <a:off x="0" y="0"/>
            <a:ext cx="5562600" cy="6858000"/>
          </a:xfrm>
          <a:prstGeom prst="rect">
            <a:avLst/>
          </a:prstGeom>
          <a:noFill/>
        </p:spPr>
      </p:pic>
      <p:sp>
        <p:nvSpPr>
          <p:cNvPr id="3" name="Rectangle 2"/>
          <p:cNvSpPr/>
          <p:nvPr/>
        </p:nvSpPr>
        <p:spPr>
          <a:xfrm>
            <a:off x="5562600" y="0"/>
            <a:ext cx="3581400" cy="6986528"/>
          </a:xfrm>
          <a:prstGeom prst="rect">
            <a:avLst/>
          </a:prstGeom>
          <a:solidFill>
            <a:schemeClr val="accent2">
              <a:lumMod val="50000"/>
            </a:schemeClr>
          </a:solidFill>
        </p:spPr>
        <p:txBody>
          <a:bodyPr wrap="square">
            <a:spAutoFit/>
          </a:bodyPr>
          <a:lstStyle/>
          <a:p>
            <a:pPr algn="ctr"/>
            <a:r>
              <a:rPr lang="ar-SY" sz="2800" b="1" dirty="0" smtClean="0">
                <a:solidFill>
                  <a:schemeClr val="bg1"/>
                </a:solidFill>
              </a:rPr>
              <a:t>هوذا الرب آت ، هللويا. توبوا وآمنوا بالبشرى الحسنة ،</a:t>
            </a:r>
          </a:p>
          <a:p>
            <a:pPr algn="ctr"/>
            <a:r>
              <a:rPr lang="ar-SY" sz="2800" b="1" dirty="0" smtClean="0">
                <a:solidFill>
                  <a:schemeClr val="bg1"/>
                </a:solidFill>
              </a:rPr>
              <a:t> هللويا ، هللويا</a:t>
            </a:r>
          </a:p>
          <a:p>
            <a:pPr algn="ctr"/>
            <a:endParaRPr lang="ar-SY" sz="2800" b="1" dirty="0" smtClean="0">
              <a:solidFill>
                <a:schemeClr val="bg1"/>
              </a:solidFill>
            </a:endParaRPr>
          </a:p>
          <a:p>
            <a:pPr algn="ctr"/>
            <a:r>
              <a:rPr lang="ar-SY" sz="2800" b="1" dirty="0" smtClean="0">
                <a:solidFill>
                  <a:schemeClr val="bg1"/>
                </a:solidFill>
              </a:rPr>
              <a:t>1- ميلادك يا رب بشرى فرح، ميلادك يا رب فرح الحياة .</a:t>
            </a:r>
          </a:p>
          <a:p>
            <a:pPr algn="ctr"/>
            <a:r>
              <a:rPr lang="ar-SY" sz="2800" b="1" dirty="0" smtClean="0">
                <a:solidFill>
                  <a:schemeClr val="bg1"/>
                </a:solidFill>
              </a:rPr>
              <a:t>هللويا هللويا</a:t>
            </a:r>
          </a:p>
          <a:p>
            <a:pPr algn="ctr"/>
            <a:endParaRPr lang="ar-SY" sz="2800" b="1" dirty="0" smtClean="0">
              <a:solidFill>
                <a:schemeClr val="bg1"/>
              </a:solidFill>
            </a:endParaRPr>
          </a:p>
          <a:p>
            <a:pPr algn="ctr"/>
            <a:r>
              <a:rPr lang="ar-SY" sz="2800" b="1" dirty="0" smtClean="0">
                <a:solidFill>
                  <a:schemeClr val="bg1"/>
                </a:solidFill>
              </a:rPr>
              <a:t>2- ميلادك يا رب نور العالم ، ميلادك يا رب يجلو الظلام . </a:t>
            </a:r>
          </a:p>
          <a:p>
            <a:pPr algn="ctr"/>
            <a:r>
              <a:rPr lang="ar-SY" sz="2800" b="1" dirty="0" smtClean="0">
                <a:solidFill>
                  <a:schemeClr val="bg1"/>
                </a:solidFill>
              </a:rPr>
              <a:t>هللويا ، هللويا.</a:t>
            </a:r>
          </a:p>
          <a:p>
            <a:pPr algn="ctr"/>
            <a:endParaRPr lang="ar-SY" sz="2800" b="1" dirty="0" smtClean="0">
              <a:solidFill>
                <a:schemeClr val="bg1"/>
              </a:solidFill>
            </a:endParaRPr>
          </a:p>
          <a:p>
            <a:pPr algn="ctr"/>
            <a:r>
              <a:rPr lang="ar-SY" sz="2800" b="1" dirty="0" smtClean="0">
                <a:solidFill>
                  <a:schemeClr val="bg1"/>
                </a:solidFill>
              </a:rPr>
              <a:t>3- ميلادك يا رب حب ورجاء ، ميلادك يا رب أمل السلام . </a:t>
            </a:r>
          </a:p>
          <a:p>
            <a:pPr algn="ctr"/>
            <a:r>
              <a:rPr lang="ar-SY" sz="2800" b="1" dirty="0" smtClean="0">
                <a:solidFill>
                  <a:schemeClr val="bg1"/>
                </a:solidFill>
              </a:rPr>
              <a:t>هللويا ، هللويا . </a:t>
            </a:r>
            <a:endParaRPr lang="ar-SY" sz="2800" b="1" dirty="0" smtClean="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p:cNvSpPr/>
          <p:nvPr/>
        </p:nvSpPr>
        <p:spPr>
          <a:xfrm>
            <a:off x="0" y="0"/>
            <a:ext cx="9144000" cy="6858000"/>
          </a:xfrm>
          <a:prstGeom prst="fram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solidFill>
                <a:schemeClr val="tx1"/>
              </a:solidFill>
            </a:endParaRPr>
          </a:p>
        </p:txBody>
      </p:sp>
      <p:sp>
        <p:nvSpPr>
          <p:cNvPr id="4" name="TextBox 3"/>
          <p:cNvSpPr txBox="1"/>
          <p:nvPr/>
        </p:nvSpPr>
        <p:spPr>
          <a:xfrm>
            <a:off x="838200" y="838200"/>
            <a:ext cx="7467600" cy="5846266"/>
          </a:xfrm>
          <a:prstGeom prst="rect">
            <a:avLst/>
          </a:prstGeom>
          <a:noFill/>
        </p:spPr>
        <p:txBody>
          <a:bodyPr wrap="square" rtlCol="1">
            <a:spAutoFit/>
          </a:bodyPr>
          <a:lstStyle/>
          <a:p>
            <a:pPr algn="ctr"/>
            <a:r>
              <a:rPr lang="ar-SY" sz="2800" b="1" dirty="0" smtClean="0"/>
              <a:t>هوذا الرب آت ، هللويا. توبوا وآمنوا بالبشرى الحسنة ،</a:t>
            </a:r>
          </a:p>
          <a:p>
            <a:pPr algn="ctr"/>
            <a:r>
              <a:rPr lang="ar-SY" sz="2800" b="1" dirty="0" smtClean="0"/>
              <a:t> هللويا ، هللويا</a:t>
            </a:r>
          </a:p>
          <a:p>
            <a:pPr algn="ctr"/>
            <a:endParaRPr lang="ar-SY" sz="2800" b="1" dirty="0" smtClean="0"/>
          </a:p>
          <a:p>
            <a:pPr algn="ctr"/>
            <a:r>
              <a:rPr lang="ar-SY" sz="2800" b="1" dirty="0" smtClean="0"/>
              <a:t>1- ميلادك يا رب بشرى فرح، ميلادك يا رب فرح الحياة .</a:t>
            </a:r>
          </a:p>
          <a:p>
            <a:pPr algn="ctr"/>
            <a:r>
              <a:rPr lang="ar-SY" sz="2800" b="1" dirty="0" smtClean="0"/>
              <a:t>هللويا هللويا</a:t>
            </a:r>
          </a:p>
          <a:p>
            <a:pPr algn="ctr"/>
            <a:endParaRPr lang="ar-SY" sz="2800" b="1" dirty="0" smtClean="0"/>
          </a:p>
          <a:p>
            <a:pPr algn="ctr"/>
            <a:r>
              <a:rPr lang="ar-SY" sz="2800" b="1" dirty="0" smtClean="0"/>
              <a:t>2- ميلادك يا رب نور العالم ، ميلادك يا رب يجلو الظلام . </a:t>
            </a:r>
          </a:p>
          <a:p>
            <a:pPr algn="ctr"/>
            <a:r>
              <a:rPr lang="ar-SY" sz="2800" b="1" dirty="0" smtClean="0"/>
              <a:t>هللويا ، هللويا.</a:t>
            </a:r>
          </a:p>
          <a:p>
            <a:pPr algn="ctr"/>
            <a:endParaRPr lang="ar-SY" sz="2800" b="1" dirty="0" smtClean="0"/>
          </a:p>
          <a:p>
            <a:pPr algn="ctr"/>
            <a:r>
              <a:rPr lang="ar-SY" sz="2800" b="1" dirty="0" smtClean="0"/>
              <a:t>3- ميلادك يا رب حب ورجاء ، ميلادك يا رب أمل السلام . </a:t>
            </a:r>
          </a:p>
          <a:p>
            <a:pPr algn="ctr"/>
            <a:r>
              <a:rPr lang="ar-SY" sz="2800" b="1" dirty="0" smtClean="0"/>
              <a:t>هللويا ، هللويا . </a:t>
            </a:r>
          </a:p>
          <a:p>
            <a:pPr algn="ctr"/>
            <a:endParaRPr lang="ar-SY" sz="2800" b="1" dirty="0" smtClean="0"/>
          </a:p>
          <a:p>
            <a:endParaRPr lang="ar-SY" sz="2800" dirty="0"/>
          </a:p>
        </p:txBody>
      </p:sp>
    </p:spTree>
  </p:cSld>
  <p:clrMapOvr>
    <a:masterClrMapping/>
  </p:clrMapOvr>
  <p:transition spd="slow">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120 Slides - De sr Pascale, Jerusalem,Bethleem Nazareth-\Betlehem\3.jpg"/>
          <p:cNvPicPr>
            <a:picLocks noChangeAspect="1" noChangeArrowheads="1"/>
          </p:cNvPicPr>
          <p:nvPr/>
        </p:nvPicPr>
        <p:blipFill>
          <a:blip r:embed="rId2" cstate="print"/>
          <a:srcRect/>
          <a:stretch>
            <a:fillRect/>
          </a:stretch>
        </p:blipFill>
        <p:spPr bwMode="auto">
          <a:xfrm>
            <a:off x="-31512" y="0"/>
            <a:ext cx="9175512" cy="6858000"/>
          </a:xfrm>
          <a:prstGeom prst="rect">
            <a:avLst/>
          </a:prstGeom>
          <a:noFill/>
        </p:spPr>
      </p:pic>
      <p:sp>
        <p:nvSpPr>
          <p:cNvPr id="3" name="Rectangle 2"/>
          <p:cNvSpPr/>
          <p:nvPr/>
        </p:nvSpPr>
        <p:spPr>
          <a:xfrm>
            <a:off x="0" y="228600"/>
            <a:ext cx="9144000" cy="954107"/>
          </a:xfrm>
          <a:prstGeom prst="rect">
            <a:avLst/>
          </a:prstGeom>
        </p:spPr>
        <p:txBody>
          <a:bodyPr wrap="square">
            <a:spAutoFit/>
          </a:bodyPr>
          <a:lstStyle/>
          <a:p>
            <a:r>
              <a:rPr lang="ar-SY" sz="2800" b="1" dirty="0" smtClean="0">
                <a:solidFill>
                  <a:srgbClr val="002060"/>
                </a:solidFill>
              </a:rPr>
              <a:t>في الأفق جنوبي المدينة، نرى جبلا اصطناعيا على شكل جذع مخروط ، إنه الهيروديون.</a:t>
            </a:r>
            <a:endParaRPr lang="ar-SY" sz="2800" b="1" dirty="0">
              <a:solidFill>
                <a:srgbClr val="002060"/>
              </a:solidFill>
            </a:endParaRPr>
          </a:p>
        </p:txBody>
      </p:sp>
    </p:spTree>
  </p:cSld>
  <p:clrMapOvr>
    <a:masterClrMapping/>
  </p:clrMapOvr>
  <p:transition spd="slow">
    <p:split orient="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120 Slides - De sr Pascale, Jerusalem,Bethleem Nazareth-\Betlehem\4.jpg"/>
          <p:cNvPicPr>
            <a:picLocks noChangeAspect="1" noChangeArrowheads="1"/>
          </p:cNvPicPr>
          <p:nvPr/>
        </p:nvPicPr>
        <p:blipFill>
          <a:blip r:embed="rId2" cstate="print"/>
          <a:srcRect/>
          <a:stretch>
            <a:fillRect/>
          </a:stretch>
        </p:blipFill>
        <p:spPr bwMode="auto">
          <a:xfrm>
            <a:off x="0" y="1"/>
            <a:ext cx="9143999" cy="5943599"/>
          </a:xfrm>
          <a:prstGeom prst="rect">
            <a:avLst/>
          </a:prstGeom>
          <a:noFill/>
        </p:spPr>
      </p:pic>
      <p:sp>
        <p:nvSpPr>
          <p:cNvPr id="3" name="Rectangle 2"/>
          <p:cNvSpPr/>
          <p:nvPr/>
        </p:nvSpPr>
        <p:spPr>
          <a:xfrm>
            <a:off x="0" y="5943600"/>
            <a:ext cx="9144000" cy="954107"/>
          </a:xfrm>
          <a:prstGeom prst="rect">
            <a:avLst/>
          </a:prstGeom>
          <a:solidFill>
            <a:schemeClr val="bg2"/>
          </a:solidFill>
        </p:spPr>
        <p:txBody>
          <a:bodyPr wrap="square">
            <a:spAutoFit/>
          </a:bodyPr>
          <a:lstStyle/>
          <a:p>
            <a:r>
              <a:rPr lang="ar-SY" sz="2800" b="1" dirty="0" smtClean="0">
                <a:solidFill>
                  <a:srgbClr val="002060"/>
                </a:solidFill>
              </a:rPr>
              <a:t>يقود إلى القلعة طريق ضيّق. أحب هيرودس البناء إئتماما بأسياده الرومان... فقد بنى حول البحر الميت حصونا منيعة أحدها </a:t>
            </a:r>
            <a:r>
              <a:rPr lang="ar-SY" sz="2800" b="1" dirty="0" smtClean="0">
                <a:solidFill>
                  <a:srgbClr val="002060"/>
                </a:solidFill>
              </a:rPr>
              <a:t>الهيروديون.</a:t>
            </a:r>
            <a:endParaRPr lang="ar-SY" sz="2800" b="1" dirty="0">
              <a:solidFill>
                <a:srgbClr val="002060"/>
              </a:solidFill>
            </a:endParaRPr>
          </a:p>
        </p:txBody>
      </p:sp>
    </p:spTree>
  </p:cSld>
  <p:clrMapOvr>
    <a:masterClrMapping/>
  </p:clrMapOvr>
  <p:transition spd="slow">
    <p:split orient="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4.jpg"/>
          <p:cNvPicPr>
            <a:picLocks noChangeAspect="1"/>
          </p:cNvPicPr>
          <p:nvPr/>
        </p:nvPicPr>
        <p:blipFill>
          <a:blip r:embed="rId2" cstate="print"/>
          <a:stretch>
            <a:fillRect/>
          </a:stretch>
        </p:blipFill>
        <p:spPr>
          <a:xfrm>
            <a:off x="0" y="1"/>
            <a:ext cx="9144000" cy="5867399"/>
          </a:xfrm>
          <a:prstGeom prst="rect">
            <a:avLst/>
          </a:prstGeom>
        </p:spPr>
      </p:pic>
      <p:sp>
        <p:nvSpPr>
          <p:cNvPr id="5" name="Rectangle 4"/>
          <p:cNvSpPr/>
          <p:nvPr/>
        </p:nvSpPr>
        <p:spPr>
          <a:xfrm>
            <a:off x="0" y="5867400"/>
            <a:ext cx="9144000" cy="990600"/>
          </a:xfrm>
          <a:prstGeom prst="rect">
            <a:avLst/>
          </a:prstGeom>
        </p:spPr>
        <p:txBody>
          <a:bodyPr wrap="square">
            <a:spAutoFit/>
          </a:bodyPr>
          <a:lstStyle/>
          <a:p>
            <a:r>
              <a:rPr lang="ar-SY" sz="2800" b="1" dirty="0" smtClean="0">
                <a:solidFill>
                  <a:srgbClr val="002060"/>
                </a:solidFill>
              </a:rPr>
              <a:t>لقد </a:t>
            </a:r>
            <a:r>
              <a:rPr lang="ar-SY" sz="2800" b="1" dirty="0" smtClean="0">
                <a:solidFill>
                  <a:srgbClr val="002060"/>
                </a:solidFill>
              </a:rPr>
              <a:t>كان الهيروديون ، مع قلعة مسعدا قرب البحر الميت ، آخر ملجأ للمقاومة اليهودية، ويحتمل أن يكون ابن الكوكب قد لجأ اليه إبان ثورة سنة 132.</a:t>
            </a:r>
            <a:endParaRPr lang="ar-SY" sz="2800" dirty="0"/>
          </a:p>
        </p:txBody>
      </p:sp>
    </p:spTree>
  </p:cSld>
  <p:clrMapOvr>
    <a:masterClrMapping/>
  </p:clrMapOvr>
  <p:transition spd="slow">
    <p:split orient="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120 Slides - De sr Pascale, Jerusalem,Bethleem Nazareth-\Betlehem\5.jpg"/>
          <p:cNvPicPr>
            <a:picLocks noChangeAspect="1" noChangeArrowheads="1"/>
          </p:cNvPicPr>
          <p:nvPr/>
        </p:nvPicPr>
        <p:blipFill>
          <a:blip r:embed="rId2" cstate="print"/>
          <a:srcRect/>
          <a:stretch>
            <a:fillRect/>
          </a:stretch>
        </p:blipFill>
        <p:spPr bwMode="auto">
          <a:xfrm>
            <a:off x="0" y="1"/>
            <a:ext cx="9144000" cy="5638799"/>
          </a:xfrm>
          <a:prstGeom prst="rect">
            <a:avLst/>
          </a:prstGeom>
          <a:noFill/>
        </p:spPr>
      </p:pic>
      <p:pic>
        <p:nvPicPr>
          <p:cNvPr id="3" name="Picture 2" descr="D:\120 Slides - De sr Pascale, Jerusalem,Bethleem Nazareth-\Betlehem\5.jpg"/>
          <p:cNvPicPr>
            <a:picLocks noChangeAspect="1" noChangeArrowheads="1"/>
          </p:cNvPicPr>
          <p:nvPr/>
        </p:nvPicPr>
        <p:blipFill>
          <a:blip r:embed="rId2" cstate="print"/>
          <a:srcRect/>
          <a:stretch>
            <a:fillRect/>
          </a:stretch>
        </p:blipFill>
        <p:spPr bwMode="auto">
          <a:xfrm>
            <a:off x="0" y="0"/>
            <a:ext cx="9144000" cy="5791200"/>
          </a:xfrm>
          <a:prstGeom prst="rect">
            <a:avLst/>
          </a:prstGeom>
          <a:noFill/>
        </p:spPr>
      </p:pic>
      <p:sp>
        <p:nvSpPr>
          <p:cNvPr id="4" name="Rectangle 3"/>
          <p:cNvSpPr/>
          <p:nvPr/>
        </p:nvSpPr>
        <p:spPr>
          <a:xfrm>
            <a:off x="0" y="5791200"/>
            <a:ext cx="9144000" cy="1077218"/>
          </a:xfrm>
          <a:prstGeom prst="rect">
            <a:avLst/>
          </a:prstGeom>
          <a:solidFill>
            <a:schemeClr val="tx2">
              <a:lumMod val="40000"/>
              <a:lumOff val="60000"/>
            </a:schemeClr>
          </a:solidFill>
        </p:spPr>
        <p:txBody>
          <a:bodyPr wrap="square">
            <a:spAutoFit/>
          </a:bodyPr>
          <a:lstStyle/>
          <a:p>
            <a:r>
              <a:rPr lang="ar-SY" sz="3200" b="1" dirty="0" smtClean="0"/>
              <a:t>توفي هيرودس وسط آلام مبرّحة في السنة الرابعة قبل المسيح في قصره في أريحا وله من العمر 70 سنة. </a:t>
            </a:r>
            <a:endParaRPr lang="ar-SY" sz="3200" dirty="0"/>
          </a:p>
        </p:txBody>
      </p:sp>
    </p:spTree>
  </p:cSld>
  <p:clrMapOvr>
    <a:masterClrMapping/>
  </p:clrMapOvr>
  <p:transition spd="slow">
    <p:split orient="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5.jpg"/>
          <p:cNvPicPr>
            <a:picLocks noChangeAspect="1"/>
          </p:cNvPicPr>
          <p:nvPr/>
        </p:nvPicPr>
        <p:blipFill>
          <a:blip r:embed="rId2" cstate="print"/>
          <a:stretch>
            <a:fillRect/>
          </a:stretch>
        </p:blipFill>
        <p:spPr>
          <a:xfrm>
            <a:off x="0" y="1752600"/>
            <a:ext cx="9144000" cy="5105400"/>
          </a:xfrm>
          <a:prstGeom prst="rect">
            <a:avLst/>
          </a:prstGeom>
        </p:spPr>
      </p:pic>
      <p:sp>
        <p:nvSpPr>
          <p:cNvPr id="3" name="TextBox 2"/>
          <p:cNvSpPr txBox="1"/>
          <p:nvPr/>
        </p:nvSpPr>
        <p:spPr>
          <a:xfrm>
            <a:off x="0" y="0"/>
            <a:ext cx="9144000" cy="1815882"/>
          </a:xfrm>
          <a:prstGeom prst="rect">
            <a:avLst/>
          </a:prstGeom>
          <a:solidFill>
            <a:schemeClr val="accent5">
              <a:lumMod val="75000"/>
            </a:schemeClr>
          </a:solidFill>
        </p:spPr>
        <p:txBody>
          <a:bodyPr wrap="square" rtlCol="1">
            <a:spAutoFit/>
          </a:bodyPr>
          <a:lstStyle/>
          <a:p>
            <a:r>
              <a:rPr lang="ar-SY" sz="2800" b="1" dirty="0" smtClean="0">
                <a:solidFill>
                  <a:schemeClr val="bg1"/>
                </a:solidFill>
              </a:rPr>
              <a:t>أما </a:t>
            </a:r>
            <a:r>
              <a:rPr lang="ar-SY" sz="2800" b="1" dirty="0" smtClean="0">
                <a:solidFill>
                  <a:schemeClr val="bg1"/>
                </a:solidFill>
              </a:rPr>
              <a:t>جثمانه فقد نقل بأبهة عظيمة الى قلعة الهيروديون القائمة على بعد بضعة كيلومترات الى الجنوب الشرقي من </a:t>
            </a:r>
            <a:r>
              <a:rPr lang="ar-SY" sz="2800" b="1" dirty="0" smtClean="0">
                <a:solidFill>
                  <a:schemeClr val="bg1"/>
                </a:solidFill>
              </a:rPr>
              <a:t>بيت </a:t>
            </a:r>
            <a:r>
              <a:rPr lang="ar-SY" sz="2800" b="1" dirty="0" smtClean="0">
                <a:solidFill>
                  <a:schemeClr val="bg1"/>
                </a:solidFill>
              </a:rPr>
              <a:t>لحم، وأودع ضريحا مجهّزا منذ زمان طويل. وقد مرّ الموكب الملكي الفخم بقرب المغارة المظلمة حيث ولد لبضع سنوات خلت طفل من سلالة داود...“</a:t>
            </a:r>
            <a:endParaRPr lang="ar-SY" sz="2800"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1072</TotalTime>
  <Words>1383</Words>
  <Application>Microsoft Office PowerPoint</Application>
  <PresentationFormat>On-screen Show (4:3)</PresentationFormat>
  <Paragraphs>133</Paragraphs>
  <Slides>43</Slides>
  <Notes>0</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vector>
  </TitlesOfParts>
  <Company>By DR.Ahmed Saker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HANANIA FMM</dc:creator>
  <cp:lastModifiedBy>HANANIA FMM</cp:lastModifiedBy>
  <cp:revision>74</cp:revision>
  <dcterms:created xsi:type="dcterms:W3CDTF">2014-10-29T06:52:24Z</dcterms:created>
  <dcterms:modified xsi:type="dcterms:W3CDTF">2015-01-17T23:48:58Z</dcterms:modified>
</cp:coreProperties>
</file>