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28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2C68C31-F602-493B-8CA6-05788816996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C68C31-F602-493B-8CA6-05788816996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C68C31-F602-493B-8CA6-05788816996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C68C31-F602-493B-8CA6-05788816996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C68C31-F602-493B-8CA6-05788816996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2C68C31-F602-493B-8CA6-057888169961}"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2C68C31-F602-493B-8CA6-057888169961}" type="datetimeFigureOut">
              <a:rPr lang="en-US" smtClean="0"/>
              <a:pPr/>
              <a:t>1/10/2013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2C68C31-F602-493B-8CA6-057888169961}" type="datetimeFigureOut">
              <a:rPr lang="en-US" smtClean="0"/>
              <a:pPr/>
              <a:t>1/10/2013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C68C31-F602-493B-8CA6-057888169961}" type="datetimeFigureOut">
              <a:rPr lang="en-US" smtClean="0"/>
              <a:pPr/>
              <a:t>1/10/2013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C68C31-F602-493B-8CA6-057888169961}"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C68C31-F602-493B-8CA6-057888169961}"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ADC5682-B44A-43D4-ACDF-8EA0AC17DF7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C68C31-F602-493B-8CA6-057888169961}" type="datetimeFigureOut">
              <a:rPr lang="en-US" smtClean="0"/>
              <a:pPr/>
              <a:t>1/10/2013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DC5682-B44A-43D4-ACDF-8EA0AC17DF7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571480"/>
            <a:ext cx="4214810" cy="1107996"/>
          </a:xfrm>
          <a:prstGeom prst="rect">
            <a:avLst/>
          </a:prstGeom>
          <a:noFill/>
        </p:spPr>
        <p:txBody>
          <a:bodyPr wrap="square" rtlCol="0">
            <a:spAutoFit/>
          </a:bodyPr>
          <a:lstStyle/>
          <a:p>
            <a:pPr algn="r" rtl="1"/>
            <a:r>
              <a:rPr lang="ar-SY" sz="6600" b="1" dirty="0" smtClean="0">
                <a:solidFill>
                  <a:schemeClr val="accent6">
                    <a:lumMod val="50000"/>
                  </a:schemeClr>
                </a:solidFill>
                <a:latin typeface="Arial" pitchFamily="34" charset="0"/>
                <a:cs typeface="Arial" pitchFamily="34" charset="0"/>
              </a:rPr>
              <a:t>القديس يوسف</a:t>
            </a:r>
            <a:endParaRPr lang="en-GB" sz="6600" b="1" dirty="0">
              <a:solidFill>
                <a:schemeClr val="accent6">
                  <a:lumMod val="50000"/>
                </a:schemeClr>
              </a:solidFill>
              <a:latin typeface="Arial" pitchFamily="34" charset="0"/>
              <a:cs typeface="Arial" pitchFamily="34" charset="0"/>
            </a:endParaRPr>
          </a:p>
        </p:txBody>
      </p:sp>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a:stretch>
            <a:fillRect/>
          </a:stretch>
        </p:blipFill>
        <p:spPr>
          <a:xfrm>
            <a:off x="0" y="0"/>
            <a:ext cx="6858016" cy="5715016"/>
          </a:xfrm>
          <a:prstGeom prst="rect">
            <a:avLst/>
          </a:prstGeom>
        </p:spPr>
      </p:pic>
      <p:sp>
        <p:nvSpPr>
          <p:cNvPr id="3" name="TextBox 2"/>
          <p:cNvSpPr txBox="1"/>
          <p:nvPr/>
        </p:nvSpPr>
        <p:spPr>
          <a:xfrm>
            <a:off x="6858016" y="0"/>
            <a:ext cx="2285984" cy="5715016"/>
          </a:xfrm>
          <a:prstGeom prst="rect">
            <a:avLst/>
          </a:prstGeom>
          <a:solidFill>
            <a:srgbClr val="002060"/>
          </a:solidFill>
        </p:spPr>
        <p:txBody>
          <a:bodyPr wrap="square" rtlCol="0">
            <a:spAutoFit/>
          </a:bodyPr>
          <a:lstStyle/>
          <a:p>
            <a:pPr algn="r" rtl="1"/>
            <a:r>
              <a:rPr lang="ar-SY" sz="2400" b="1" dirty="0" smtClean="0">
                <a:solidFill>
                  <a:schemeClr val="bg1"/>
                </a:solidFill>
              </a:rPr>
              <a:t>تراءى ملاك الرب ليوسف في الحلم وقال له :“ ان مريم خطيبتك حامل وستصبح ام , والطفل ستنجبه هو ابن الله وستدعونه يسوع وسيكون المخلص لشعبه“.</a:t>
            </a:r>
          </a:p>
          <a:p>
            <a:pPr algn="r" rtl="1"/>
            <a:r>
              <a:rPr lang="ar-SY" sz="2400" b="1" dirty="0" smtClean="0">
                <a:solidFill>
                  <a:schemeClr val="bg1"/>
                </a:solidFill>
              </a:rPr>
              <a:t>فان القديس يوسف قد اهتم كثيرا بالعذراء مريم فدافع عنها وحماها واعتنى بها بكثير من الحب واللطف والعطف. </a:t>
            </a:r>
          </a:p>
        </p:txBody>
      </p:sp>
      <p:sp>
        <p:nvSpPr>
          <p:cNvPr id="4" name="Rectangle 3"/>
          <p:cNvSpPr/>
          <p:nvPr/>
        </p:nvSpPr>
        <p:spPr>
          <a:xfrm>
            <a:off x="0" y="5715016"/>
            <a:ext cx="9144000" cy="1200329"/>
          </a:xfrm>
          <a:prstGeom prst="rect">
            <a:avLst/>
          </a:prstGeom>
          <a:solidFill>
            <a:srgbClr val="C00000"/>
          </a:solidFill>
        </p:spPr>
        <p:txBody>
          <a:bodyPr wrap="square">
            <a:spAutoFit/>
          </a:bodyPr>
          <a:lstStyle/>
          <a:p>
            <a:pPr algn="r" rtl="1"/>
            <a:r>
              <a:rPr lang="ar-SY" sz="3200" b="1" dirty="0" smtClean="0">
                <a:solidFill>
                  <a:schemeClr val="bg1"/>
                </a:solidFill>
              </a:rPr>
              <a:t>صلاة </a:t>
            </a:r>
            <a:r>
              <a:rPr lang="ar-SY" sz="3600" b="1" dirty="0" smtClean="0">
                <a:solidFill>
                  <a:schemeClr val="bg1"/>
                </a:solidFill>
              </a:rPr>
              <a:t>:  يا قديس يوسف  أظهر لكل الأباء والأمهات كيف يكون باستطاعة الانسان أن يحب أبناءه أكثر . </a:t>
            </a:r>
            <a:endParaRPr lang="en-GB" sz="36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a:stretch>
            <a:fillRect/>
          </a:stretch>
        </p:blipFill>
        <p:spPr>
          <a:xfrm>
            <a:off x="0" y="0"/>
            <a:ext cx="6715140" cy="6143644"/>
          </a:xfrm>
          <a:prstGeom prst="rect">
            <a:avLst/>
          </a:prstGeom>
        </p:spPr>
      </p:pic>
      <p:sp>
        <p:nvSpPr>
          <p:cNvPr id="3" name="TextBox 2"/>
          <p:cNvSpPr txBox="1"/>
          <p:nvPr/>
        </p:nvSpPr>
        <p:spPr>
          <a:xfrm>
            <a:off x="6715140" y="0"/>
            <a:ext cx="2428860" cy="6143644"/>
          </a:xfrm>
          <a:prstGeom prst="rect">
            <a:avLst/>
          </a:prstGeom>
          <a:solidFill>
            <a:srgbClr val="0070C0"/>
          </a:solidFill>
        </p:spPr>
        <p:txBody>
          <a:bodyPr wrap="square" rtlCol="0">
            <a:spAutoFit/>
          </a:bodyPr>
          <a:lstStyle/>
          <a:p>
            <a:pPr algn="r" rtl="1"/>
            <a:r>
              <a:rPr lang="ar-SY" sz="3200" b="1" dirty="0" smtClean="0">
                <a:solidFill>
                  <a:schemeClr val="bg1"/>
                </a:solidFill>
              </a:rPr>
              <a:t>عند ولادة يسوع كان القديس يوسف حاضرا بالقرب من مريم يشاهد بصمت من دون أن يتكلم , فالطفل الصغير الذي ائتمنه الله عليه هو أبنه , فأحبه حتى العبادة وصلى له دوما بصمت.</a:t>
            </a:r>
          </a:p>
        </p:txBody>
      </p:sp>
      <p:sp>
        <p:nvSpPr>
          <p:cNvPr id="4" name="Rectangle 3"/>
          <p:cNvSpPr/>
          <p:nvPr/>
        </p:nvSpPr>
        <p:spPr>
          <a:xfrm>
            <a:off x="0" y="6143644"/>
            <a:ext cx="9144000" cy="707886"/>
          </a:xfrm>
          <a:prstGeom prst="rect">
            <a:avLst/>
          </a:prstGeom>
          <a:solidFill>
            <a:schemeClr val="accent2">
              <a:lumMod val="50000"/>
            </a:schemeClr>
          </a:solidFill>
        </p:spPr>
        <p:txBody>
          <a:bodyPr wrap="square">
            <a:spAutoFit/>
          </a:bodyPr>
          <a:lstStyle/>
          <a:p>
            <a:pPr algn="ctr" rtl="1"/>
            <a:r>
              <a:rPr lang="ar-SY" sz="4000" b="1" dirty="0" smtClean="0">
                <a:solidFill>
                  <a:srgbClr val="FFFF00"/>
                </a:solidFill>
              </a:rPr>
              <a:t>يا قديس يوسف علمني أن أصلي بصمت.</a:t>
            </a:r>
            <a:endParaRPr lang="en-GB" sz="4000" b="1" dirty="0">
              <a:solidFill>
                <a:srgbClr val="FFFF00"/>
              </a:solidFill>
            </a:endParaRPr>
          </a:p>
        </p:txBody>
      </p:sp>
      <p:sp>
        <p:nvSpPr>
          <p:cNvPr id="5" name="TextBox 4"/>
          <p:cNvSpPr txBox="1"/>
          <p:nvPr/>
        </p:nvSpPr>
        <p:spPr>
          <a:xfrm>
            <a:off x="8072462" y="6143644"/>
            <a:ext cx="1071538" cy="584775"/>
          </a:xfrm>
          <a:prstGeom prst="rect">
            <a:avLst/>
          </a:prstGeom>
          <a:noFill/>
        </p:spPr>
        <p:txBody>
          <a:bodyPr wrap="square" rtlCol="0">
            <a:spAutoFit/>
          </a:bodyPr>
          <a:lstStyle/>
          <a:p>
            <a:pPr algn="r" rtl="1"/>
            <a:r>
              <a:rPr lang="ar-SY" sz="3200" b="1" dirty="0" smtClean="0">
                <a:solidFill>
                  <a:srgbClr val="FFFF00"/>
                </a:solidFill>
              </a:rPr>
              <a:t>صلاة</a:t>
            </a:r>
            <a:endParaRPr lang="en-GB" sz="32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a:stretch>
            <a:fillRect/>
          </a:stretch>
        </p:blipFill>
        <p:spPr>
          <a:xfrm>
            <a:off x="0" y="0"/>
            <a:ext cx="6429388" cy="5857892"/>
          </a:xfrm>
          <a:prstGeom prst="rect">
            <a:avLst/>
          </a:prstGeom>
        </p:spPr>
      </p:pic>
      <p:sp>
        <p:nvSpPr>
          <p:cNvPr id="3" name="TextBox 2"/>
          <p:cNvSpPr txBox="1"/>
          <p:nvPr/>
        </p:nvSpPr>
        <p:spPr>
          <a:xfrm>
            <a:off x="6429388" y="1"/>
            <a:ext cx="2714612" cy="6001643"/>
          </a:xfrm>
          <a:prstGeom prst="rect">
            <a:avLst/>
          </a:prstGeom>
          <a:solidFill>
            <a:schemeClr val="accent4">
              <a:lumMod val="60000"/>
              <a:lumOff val="40000"/>
            </a:schemeClr>
          </a:solidFill>
        </p:spPr>
        <p:txBody>
          <a:bodyPr wrap="square" rtlCol="0">
            <a:spAutoFit/>
          </a:bodyPr>
          <a:lstStyle/>
          <a:p>
            <a:pPr algn="r" rtl="1"/>
            <a:r>
              <a:rPr lang="ar-SY" sz="3200" b="1" dirty="0" smtClean="0">
                <a:solidFill>
                  <a:srgbClr val="002060"/>
                </a:solidFill>
              </a:rPr>
              <a:t>في زمن يسوع كان البكر بين الأبناء يقدم الى الله مباشرة بعد ولادته, وبما أن مريم ويوسف كانا يطيعان الله فقاما بتقديم يسوع للهيكل , مقدمين ابنهما الى الله مع زوجين من اليمام</a:t>
            </a:r>
          </a:p>
          <a:p>
            <a:pPr algn="r" rtl="1"/>
            <a:endParaRPr lang="ar-SY" sz="3200" b="1" u="sng" dirty="0" smtClean="0">
              <a:solidFill>
                <a:srgbClr val="C00000"/>
              </a:solidFill>
            </a:endParaRPr>
          </a:p>
        </p:txBody>
      </p:sp>
      <p:sp>
        <p:nvSpPr>
          <p:cNvPr id="4" name="Rectangle 3"/>
          <p:cNvSpPr/>
          <p:nvPr/>
        </p:nvSpPr>
        <p:spPr>
          <a:xfrm>
            <a:off x="0" y="5780782"/>
            <a:ext cx="9144000" cy="1077218"/>
          </a:xfrm>
          <a:prstGeom prst="rect">
            <a:avLst/>
          </a:prstGeom>
          <a:solidFill>
            <a:srgbClr val="C00000"/>
          </a:solidFill>
        </p:spPr>
        <p:txBody>
          <a:bodyPr wrap="square">
            <a:spAutoFit/>
          </a:bodyPr>
          <a:lstStyle/>
          <a:p>
            <a:pPr rtl="1"/>
            <a:r>
              <a:rPr lang="ar-SY" sz="3200" b="1" dirty="0" smtClean="0">
                <a:solidFill>
                  <a:srgbClr val="FFFF00"/>
                </a:solidFill>
              </a:rPr>
              <a:t> يا يوسف </a:t>
            </a:r>
            <a:r>
              <a:rPr lang="ar-SY" sz="3200" b="1" dirty="0" smtClean="0">
                <a:solidFill>
                  <a:srgbClr val="FFFF00"/>
                </a:solidFill>
              </a:rPr>
              <a:t>أريد أن </a:t>
            </a:r>
            <a:r>
              <a:rPr lang="ar-SY" sz="3200" b="1" dirty="0" smtClean="0">
                <a:solidFill>
                  <a:srgbClr val="FFFF00"/>
                </a:solidFill>
              </a:rPr>
              <a:t>ألبي رغبات الله دوما وأطيعه في  كل ما</a:t>
            </a:r>
          </a:p>
          <a:p>
            <a:pPr algn="r" rtl="1"/>
            <a:r>
              <a:rPr lang="ar-SY" sz="3200" b="1" dirty="0" smtClean="0">
                <a:solidFill>
                  <a:srgbClr val="FFFF00"/>
                </a:solidFill>
              </a:rPr>
              <a:t>           يدعونني اليه مثلك.</a:t>
            </a:r>
            <a:endParaRPr lang="en-GB" sz="3200" b="1" dirty="0">
              <a:solidFill>
                <a:srgbClr val="FFFF00"/>
              </a:solidFill>
            </a:endParaRPr>
          </a:p>
        </p:txBody>
      </p:sp>
      <p:sp>
        <p:nvSpPr>
          <p:cNvPr id="6" name="TextBox 5"/>
          <p:cNvSpPr txBox="1"/>
          <p:nvPr/>
        </p:nvSpPr>
        <p:spPr>
          <a:xfrm>
            <a:off x="7858149" y="5929330"/>
            <a:ext cx="1285852" cy="584775"/>
          </a:xfrm>
          <a:prstGeom prst="rect">
            <a:avLst/>
          </a:prstGeom>
          <a:noFill/>
        </p:spPr>
        <p:txBody>
          <a:bodyPr wrap="square" rtlCol="0">
            <a:spAutoFit/>
          </a:bodyPr>
          <a:lstStyle/>
          <a:p>
            <a:pPr algn="r" rtl="1"/>
            <a:r>
              <a:rPr lang="ar-SY" sz="3200" b="1" dirty="0" smtClean="0">
                <a:solidFill>
                  <a:srgbClr val="FFFF00"/>
                </a:solidFill>
              </a:rPr>
              <a:t>صلاة :</a:t>
            </a:r>
            <a:endParaRPr lang="en-GB" sz="32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a:stretch>
            <a:fillRect/>
          </a:stretch>
        </p:blipFill>
        <p:spPr>
          <a:xfrm>
            <a:off x="0" y="0"/>
            <a:ext cx="5857884" cy="6215082"/>
          </a:xfrm>
          <a:prstGeom prst="rect">
            <a:avLst/>
          </a:prstGeom>
        </p:spPr>
      </p:pic>
      <p:sp>
        <p:nvSpPr>
          <p:cNvPr id="3" name="TextBox 2"/>
          <p:cNvSpPr txBox="1"/>
          <p:nvPr/>
        </p:nvSpPr>
        <p:spPr>
          <a:xfrm>
            <a:off x="5857884" y="0"/>
            <a:ext cx="3286116" cy="6215082"/>
          </a:xfrm>
          <a:prstGeom prst="rect">
            <a:avLst/>
          </a:prstGeom>
          <a:solidFill>
            <a:srgbClr val="FFC000"/>
          </a:solidFill>
        </p:spPr>
        <p:txBody>
          <a:bodyPr wrap="square" rtlCol="0">
            <a:spAutoFit/>
          </a:bodyPr>
          <a:lstStyle/>
          <a:p>
            <a:pPr algn="r" rtl="1"/>
            <a:r>
              <a:rPr lang="ar-SY" sz="3200" b="1" dirty="0" smtClean="0">
                <a:solidFill>
                  <a:srgbClr val="C00000"/>
                </a:solidFill>
              </a:rPr>
              <a:t>مرة أخرى فان ملاك الرب يظهر في الحلم ليأمره بالذهاب فورا الى مصر مصطحبا معه المولود يسوع وأمه مريم . لأن الملك هيرودس يبحث عن الطفل ليقتله . في الحال نفذ يوسف ما قاله الملاك لأنه واثقا ومتأكدا من أن الله يحمي عائلته. </a:t>
            </a:r>
          </a:p>
        </p:txBody>
      </p:sp>
      <p:sp>
        <p:nvSpPr>
          <p:cNvPr id="4" name="TextBox 3"/>
          <p:cNvSpPr txBox="1"/>
          <p:nvPr/>
        </p:nvSpPr>
        <p:spPr>
          <a:xfrm>
            <a:off x="0" y="6215082"/>
            <a:ext cx="9144000" cy="707886"/>
          </a:xfrm>
          <a:prstGeom prst="rect">
            <a:avLst/>
          </a:prstGeom>
          <a:solidFill>
            <a:srgbClr val="C00000"/>
          </a:solidFill>
        </p:spPr>
        <p:txBody>
          <a:bodyPr wrap="square" rtlCol="0">
            <a:spAutoFit/>
          </a:bodyPr>
          <a:lstStyle/>
          <a:p>
            <a:pPr algn="r" rtl="1"/>
            <a:r>
              <a:rPr lang="ar-SY" sz="3600" dirty="0" smtClean="0">
                <a:solidFill>
                  <a:srgbClr val="FFFF00"/>
                </a:solidFill>
              </a:rPr>
              <a:t>صلاة :    </a:t>
            </a:r>
            <a:r>
              <a:rPr lang="ar-SY" sz="4000" b="1" dirty="0" smtClean="0">
                <a:solidFill>
                  <a:srgbClr val="FFFF00"/>
                </a:solidFill>
              </a:rPr>
              <a:t>يا قديس يوسف أعطني الأيمان والثقة</a:t>
            </a:r>
            <a:endParaRPr lang="en-GB" sz="40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a:stretch>
            <a:fillRect/>
          </a:stretch>
        </p:blipFill>
        <p:spPr>
          <a:xfrm>
            <a:off x="0" y="0"/>
            <a:ext cx="6643702" cy="6215082"/>
          </a:xfrm>
          <a:prstGeom prst="rect">
            <a:avLst/>
          </a:prstGeom>
        </p:spPr>
      </p:pic>
      <p:sp>
        <p:nvSpPr>
          <p:cNvPr id="3" name="TextBox 2"/>
          <p:cNvSpPr txBox="1"/>
          <p:nvPr/>
        </p:nvSpPr>
        <p:spPr>
          <a:xfrm>
            <a:off x="6643702" y="0"/>
            <a:ext cx="2500298" cy="6215082"/>
          </a:xfrm>
          <a:prstGeom prst="rect">
            <a:avLst/>
          </a:prstGeom>
          <a:solidFill>
            <a:schemeClr val="accent4">
              <a:lumMod val="60000"/>
              <a:lumOff val="40000"/>
            </a:schemeClr>
          </a:solidFill>
        </p:spPr>
        <p:txBody>
          <a:bodyPr wrap="square" rtlCol="0">
            <a:spAutoFit/>
          </a:bodyPr>
          <a:lstStyle/>
          <a:p>
            <a:pPr algn="r" rtl="1"/>
            <a:r>
              <a:rPr lang="ar-SY" sz="2800" b="1" dirty="0" smtClean="0">
                <a:solidFill>
                  <a:srgbClr val="002060"/>
                </a:solidFill>
              </a:rPr>
              <a:t>بعد بقائه فترة من الزمن في مصر, أصبح بامكان يوسف أن يعود الى بلاده لأن الملك هيرودس قد مات . فعاد يوسف مع مريم ويسوع ليستقر في الناصرة, حيث كبر يسوع ككل الأطفال وكان يوسف يسهر على راحته كأفضل الأباء.</a:t>
            </a:r>
          </a:p>
          <a:p>
            <a:pPr algn="r" rtl="1"/>
            <a:endParaRPr lang="en-GB" sz="2800" b="1" dirty="0">
              <a:solidFill>
                <a:srgbClr val="002060"/>
              </a:solidFill>
            </a:endParaRPr>
          </a:p>
        </p:txBody>
      </p:sp>
      <p:sp>
        <p:nvSpPr>
          <p:cNvPr id="4" name="TextBox 3"/>
          <p:cNvSpPr txBox="1"/>
          <p:nvPr/>
        </p:nvSpPr>
        <p:spPr>
          <a:xfrm>
            <a:off x="0" y="6215082"/>
            <a:ext cx="9144000" cy="707886"/>
          </a:xfrm>
          <a:prstGeom prst="rect">
            <a:avLst/>
          </a:prstGeom>
          <a:solidFill>
            <a:srgbClr val="FF0000"/>
          </a:solidFill>
        </p:spPr>
        <p:txBody>
          <a:bodyPr wrap="square" rtlCol="0">
            <a:spAutoFit/>
          </a:bodyPr>
          <a:lstStyle/>
          <a:p>
            <a:pPr algn="r" rtl="1"/>
            <a:r>
              <a:rPr lang="ar-SY" sz="3600" b="1" dirty="0" smtClean="0">
                <a:solidFill>
                  <a:schemeClr val="bg1"/>
                </a:solidFill>
              </a:rPr>
              <a:t>صلاة :    </a:t>
            </a:r>
            <a:r>
              <a:rPr lang="ar-SY" sz="4000" b="1" dirty="0" smtClean="0">
                <a:solidFill>
                  <a:schemeClr val="bg1"/>
                </a:solidFill>
              </a:rPr>
              <a:t>يا قديس يوسف احم عائلتي وخاصة أبي. </a:t>
            </a:r>
            <a:endParaRPr lang="en-GB" sz="40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a:stretch>
            <a:fillRect/>
          </a:stretch>
        </p:blipFill>
        <p:spPr>
          <a:xfrm>
            <a:off x="0" y="0"/>
            <a:ext cx="6215074" cy="5572140"/>
          </a:xfrm>
          <a:prstGeom prst="rect">
            <a:avLst/>
          </a:prstGeom>
        </p:spPr>
      </p:pic>
      <p:sp>
        <p:nvSpPr>
          <p:cNvPr id="3" name="TextBox 2"/>
          <p:cNvSpPr txBox="1"/>
          <p:nvPr/>
        </p:nvSpPr>
        <p:spPr>
          <a:xfrm>
            <a:off x="6215074" y="0"/>
            <a:ext cx="2928926" cy="5572140"/>
          </a:xfrm>
          <a:prstGeom prst="rect">
            <a:avLst/>
          </a:prstGeom>
          <a:solidFill>
            <a:schemeClr val="accent4">
              <a:lumMod val="75000"/>
            </a:schemeClr>
          </a:solidFill>
        </p:spPr>
        <p:txBody>
          <a:bodyPr wrap="square" rtlCol="0">
            <a:spAutoFit/>
          </a:bodyPr>
          <a:lstStyle/>
          <a:p>
            <a:pPr algn="r" rtl="1"/>
            <a:r>
              <a:rPr lang="ar-SY" sz="3200" b="1" dirty="0" smtClean="0">
                <a:solidFill>
                  <a:schemeClr val="bg1"/>
                </a:solidFill>
              </a:rPr>
              <a:t>في الناصرة عمل يوسف كنجار محترف, وقد عمل على تعليم مهنته هذه ليسوع , لذلك فأننا ندعو يسوع ابن النجار ولكن مع هذا فان مريم ويوسف لم ينسيا أن يسوع هو ابن </a:t>
            </a:r>
            <a:r>
              <a:rPr lang="ar-SY" sz="3200" b="1" dirty="0" smtClean="0">
                <a:solidFill>
                  <a:schemeClr val="bg1"/>
                </a:solidFill>
              </a:rPr>
              <a:t>الله</a:t>
            </a:r>
            <a:endParaRPr lang="ar-SY" sz="3200" b="1" dirty="0" smtClean="0">
              <a:solidFill>
                <a:schemeClr val="bg1"/>
              </a:solidFill>
            </a:endParaRPr>
          </a:p>
          <a:p>
            <a:pPr algn="r" rtl="1"/>
            <a:endParaRPr lang="en-GB" sz="3200" b="1" dirty="0">
              <a:solidFill>
                <a:schemeClr val="bg1"/>
              </a:solidFill>
            </a:endParaRPr>
          </a:p>
        </p:txBody>
      </p:sp>
      <p:sp>
        <p:nvSpPr>
          <p:cNvPr id="4" name="TextBox 3"/>
          <p:cNvSpPr txBox="1"/>
          <p:nvPr/>
        </p:nvSpPr>
        <p:spPr>
          <a:xfrm>
            <a:off x="0" y="5572140"/>
            <a:ext cx="9144000" cy="1323439"/>
          </a:xfrm>
          <a:prstGeom prst="rect">
            <a:avLst/>
          </a:prstGeom>
          <a:solidFill>
            <a:srgbClr val="C00000"/>
          </a:solidFill>
        </p:spPr>
        <p:txBody>
          <a:bodyPr wrap="square" rtlCol="0">
            <a:spAutoFit/>
          </a:bodyPr>
          <a:lstStyle/>
          <a:p>
            <a:pPr algn="r" rtl="1"/>
            <a:r>
              <a:rPr lang="ar-SY" sz="3200" b="1" dirty="0" smtClean="0">
                <a:solidFill>
                  <a:schemeClr val="bg1"/>
                </a:solidFill>
              </a:rPr>
              <a:t>صلاة </a:t>
            </a:r>
            <a:r>
              <a:rPr lang="ar-SY" sz="4000" b="1" dirty="0" smtClean="0">
                <a:solidFill>
                  <a:schemeClr val="bg1"/>
                </a:solidFill>
              </a:rPr>
              <a:t>: يا قديس يوسف علمني كيف أستطيع أن أعمل بشكل جيد.</a:t>
            </a:r>
            <a:endParaRPr lang="en-GB" sz="4000" b="1" dirty="0">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a:stretch>
            <a:fillRect/>
          </a:stretch>
        </p:blipFill>
        <p:spPr>
          <a:xfrm>
            <a:off x="0" y="0"/>
            <a:ext cx="6357950" cy="5715016"/>
          </a:xfrm>
          <a:prstGeom prst="rect">
            <a:avLst/>
          </a:prstGeom>
        </p:spPr>
      </p:pic>
      <p:sp>
        <p:nvSpPr>
          <p:cNvPr id="3" name="TextBox 2"/>
          <p:cNvSpPr txBox="1"/>
          <p:nvPr/>
        </p:nvSpPr>
        <p:spPr>
          <a:xfrm>
            <a:off x="6357950" y="0"/>
            <a:ext cx="2786050" cy="5715016"/>
          </a:xfrm>
          <a:prstGeom prst="rect">
            <a:avLst/>
          </a:prstGeom>
          <a:solidFill>
            <a:srgbClr val="FFC000"/>
          </a:solidFill>
        </p:spPr>
        <p:txBody>
          <a:bodyPr wrap="square" rtlCol="0">
            <a:spAutoFit/>
          </a:bodyPr>
          <a:lstStyle/>
          <a:p>
            <a:pPr algn="r" rtl="1"/>
            <a:r>
              <a:rPr lang="ar-SY" sz="2400" b="1" dirty="0" smtClean="0">
                <a:solidFill>
                  <a:srgbClr val="002060"/>
                </a:solidFill>
              </a:rPr>
              <a:t>في كل عام كان يوسف ومريم يذهبان الى اورشليم, وهذه السنة تجاوز يسوع عامه الثاني عشر , وفي طريق العودة فقد لاحظ يوسف ومريم بأن الطفل يسوع ليس في القافلة فعادا الى اورشليم فوجداه في الهيكل يناقش الكتبة والفرسيين عن الله أبيه. وقد شرح يسوع لمريم ويوسف بأنه قد أتى الى الأرض من أجل أن يبشر العالم ويشرح لهم عن الله أبيه</a:t>
            </a:r>
            <a:endParaRPr lang="en-GB" sz="2400" b="1" dirty="0">
              <a:solidFill>
                <a:srgbClr val="002060"/>
              </a:solidFill>
            </a:endParaRPr>
          </a:p>
        </p:txBody>
      </p:sp>
      <p:sp>
        <p:nvSpPr>
          <p:cNvPr id="4" name="TextBox 3"/>
          <p:cNvSpPr txBox="1"/>
          <p:nvPr/>
        </p:nvSpPr>
        <p:spPr>
          <a:xfrm>
            <a:off x="0" y="5715016"/>
            <a:ext cx="9144000" cy="1200329"/>
          </a:xfrm>
          <a:prstGeom prst="rect">
            <a:avLst/>
          </a:prstGeom>
          <a:solidFill>
            <a:srgbClr val="C00000"/>
          </a:solidFill>
        </p:spPr>
        <p:txBody>
          <a:bodyPr wrap="square" rtlCol="0">
            <a:spAutoFit/>
          </a:bodyPr>
          <a:lstStyle/>
          <a:p>
            <a:pPr algn="r" rtl="1"/>
            <a:r>
              <a:rPr lang="ar-SY" sz="3600" b="1" dirty="0" smtClean="0">
                <a:solidFill>
                  <a:srgbClr val="FFFF00"/>
                </a:solidFill>
              </a:rPr>
              <a:t>صلاة:   يا قديس يوسف علمني أن أبحث عن يسوع من    كل قلبي.</a:t>
            </a:r>
            <a:endParaRPr lang="en-GB" sz="3600" b="1"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TotalTime>
  <Words>393</Words>
  <Application>Microsoft Office PowerPoint</Application>
  <PresentationFormat>On-screen Show (4:3)</PresentationFormat>
  <Paragraphs>19</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Slide 2</vt:lpstr>
      <vt:lpstr>Slide 3</vt:lpstr>
      <vt:lpstr>Slide 4</vt:lpstr>
      <vt:lpstr>Slide 5</vt:lpstr>
      <vt:lpstr>Slide 6</vt:lpstr>
      <vt:lpstr>Slide 7</vt:lpstr>
      <vt:lpstr>Slide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cp:revision>
  <dcterms:created xsi:type="dcterms:W3CDTF">2013-01-05T19:59:37Z</dcterms:created>
  <dcterms:modified xsi:type="dcterms:W3CDTF">2013-01-10T18:49:09Z</dcterms:modified>
</cp:coreProperties>
</file>