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1434" y="-3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B2DF73-3368-4D91-8DC2-79DD1CE68121}" type="datetimeFigureOut">
              <a:rPr lang="en-US" smtClean="0"/>
              <a:pPr/>
              <a:t>4/30/2013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DB6D96-2C21-4337-AF72-29043BBD29F6}"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91DB6D96-2C21-4337-AF72-29043BBD29F6}" type="slidenum">
              <a:rPr lang="en-GB" smtClean="0"/>
              <a:pPr/>
              <a:t>15</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91DB6D96-2C21-4337-AF72-29043BBD29F6}" type="slidenum">
              <a:rPr lang="en-GB" smtClean="0"/>
              <a:pPr/>
              <a:t>27</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5C2D9BB-D8E3-46AA-8A21-BD2AECC4BFCF}" type="datetimeFigureOut">
              <a:rPr lang="en-US" smtClean="0"/>
              <a:pPr/>
              <a:t>4/30/2013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5C2D9BB-D8E3-46AA-8A21-BD2AECC4BFCF}" type="datetimeFigureOut">
              <a:rPr lang="en-US" smtClean="0"/>
              <a:pPr/>
              <a:t>4/30/2013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5C2D9BB-D8E3-46AA-8A21-BD2AECC4BFCF}" type="datetimeFigureOut">
              <a:rPr lang="en-US" smtClean="0"/>
              <a:pPr/>
              <a:t>4/30/2013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5C2D9BB-D8E3-46AA-8A21-BD2AECC4BFCF}" type="datetimeFigureOut">
              <a:rPr lang="en-US" smtClean="0"/>
              <a:pPr/>
              <a:t>4/30/2013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C2D9BB-D8E3-46AA-8A21-BD2AECC4BFCF}" type="datetimeFigureOut">
              <a:rPr lang="en-US" smtClean="0"/>
              <a:pPr/>
              <a:t>4/30/2013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5C2D9BB-D8E3-46AA-8A21-BD2AECC4BFCF}" type="datetimeFigureOut">
              <a:rPr lang="en-US" smtClean="0"/>
              <a:pPr/>
              <a:t>4/30/2013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5C2D9BB-D8E3-46AA-8A21-BD2AECC4BFCF}" type="datetimeFigureOut">
              <a:rPr lang="en-US" smtClean="0"/>
              <a:pPr/>
              <a:t>4/30/2013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5C2D9BB-D8E3-46AA-8A21-BD2AECC4BFCF}" type="datetimeFigureOut">
              <a:rPr lang="en-US" smtClean="0"/>
              <a:pPr/>
              <a:t>4/30/2013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C2D9BB-D8E3-46AA-8A21-BD2AECC4BFCF}" type="datetimeFigureOut">
              <a:rPr lang="en-US" smtClean="0"/>
              <a:pPr/>
              <a:t>4/30/2013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C2D9BB-D8E3-46AA-8A21-BD2AECC4BFCF}" type="datetimeFigureOut">
              <a:rPr lang="en-US" smtClean="0"/>
              <a:pPr/>
              <a:t>4/30/2013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C2D9BB-D8E3-46AA-8A21-BD2AECC4BFCF}" type="datetimeFigureOut">
              <a:rPr lang="en-US" smtClean="0"/>
              <a:pPr/>
              <a:t>4/30/2013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8A7E58C-6222-4704-871F-846DB6C7372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C2D9BB-D8E3-46AA-8A21-BD2AECC4BFCF}" type="datetimeFigureOut">
              <a:rPr lang="en-US" smtClean="0"/>
              <a:pPr/>
              <a:t>4/30/2013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A7E58C-6222-4704-871F-846DB6C7372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1.JPG"/>
          <p:cNvPicPr>
            <a:picLocks noChangeAspect="1"/>
          </p:cNvPicPr>
          <p:nvPr/>
        </p:nvPicPr>
        <p:blipFill>
          <a:blip r:embed="rId2"/>
          <a:stretch>
            <a:fillRect/>
          </a:stretch>
        </p:blipFill>
        <p:spPr>
          <a:xfrm>
            <a:off x="0" y="0"/>
            <a:ext cx="9143999" cy="6858000"/>
          </a:xfrm>
          <a:prstGeom prst="rect">
            <a:avLst/>
          </a:prstGeom>
        </p:spPr>
      </p:pic>
      <p:sp>
        <p:nvSpPr>
          <p:cNvPr id="3" name="TextBox 2"/>
          <p:cNvSpPr txBox="1"/>
          <p:nvPr/>
        </p:nvSpPr>
        <p:spPr>
          <a:xfrm>
            <a:off x="0" y="571480"/>
            <a:ext cx="9144000" cy="1384995"/>
          </a:xfrm>
          <a:prstGeom prst="rect">
            <a:avLst/>
          </a:prstGeom>
          <a:noFill/>
        </p:spPr>
        <p:txBody>
          <a:bodyPr wrap="square" rtlCol="0">
            <a:spAutoFit/>
          </a:bodyPr>
          <a:lstStyle/>
          <a:p>
            <a:pPr algn="r" rtl="1"/>
            <a:r>
              <a:rPr lang="ar-SY" sz="2800" b="1" dirty="0" smtClean="0">
                <a:solidFill>
                  <a:schemeClr val="accent2">
                    <a:lumMod val="50000"/>
                  </a:schemeClr>
                </a:solidFill>
              </a:rPr>
              <a:t>بئر يعقوب عمقها 32</a:t>
            </a:r>
            <a:r>
              <a:rPr lang="en-US" sz="2800" b="1" dirty="0" smtClean="0">
                <a:solidFill>
                  <a:schemeClr val="accent2">
                    <a:lumMod val="50000"/>
                  </a:schemeClr>
                </a:solidFill>
              </a:rPr>
              <a:t> </a:t>
            </a:r>
            <a:r>
              <a:rPr lang="ar-SY" sz="2800" b="1" dirty="0" smtClean="0">
                <a:solidFill>
                  <a:schemeClr val="accent2">
                    <a:lumMod val="50000"/>
                  </a:schemeClr>
                </a:solidFill>
              </a:rPr>
              <a:t>م.</a:t>
            </a:r>
            <a:r>
              <a:rPr lang="en-US" sz="2800" b="1" dirty="0" smtClean="0">
                <a:solidFill>
                  <a:schemeClr val="accent2">
                    <a:lumMod val="50000"/>
                  </a:schemeClr>
                </a:solidFill>
              </a:rPr>
              <a:t> </a:t>
            </a:r>
            <a:r>
              <a:rPr lang="ar-SY" sz="2800" b="1" dirty="0" smtClean="0">
                <a:solidFill>
                  <a:schemeClr val="accent2">
                    <a:lumMod val="50000"/>
                  </a:schemeClr>
                </a:solidFill>
              </a:rPr>
              <a:t> ماءها بارد حتى في </a:t>
            </a:r>
            <a:r>
              <a:rPr lang="ar-SY" sz="2800" b="1" dirty="0" smtClean="0">
                <a:solidFill>
                  <a:schemeClr val="accent2">
                    <a:lumMod val="50000"/>
                  </a:schemeClr>
                </a:solidFill>
              </a:rPr>
              <a:t>الصيف</a:t>
            </a:r>
            <a:r>
              <a:rPr lang="en-US" sz="2800" b="1" dirty="0" smtClean="0">
                <a:solidFill>
                  <a:schemeClr val="accent2">
                    <a:lumMod val="50000"/>
                  </a:schemeClr>
                </a:solidFill>
              </a:rPr>
              <a:t> </a:t>
            </a:r>
            <a:r>
              <a:rPr lang="ar-SY" sz="2800" b="1" dirty="0" smtClean="0">
                <a:solidFill>
                  <a:schemeClr val="accent2">
                    <a:lumMod val="50000"/>
                  </a:schemeClr>
                </a:solidFill>
              </a:rPr>
              <a:t> . </a:t>
            </a:r>
            <a:r>
              <a:rPr lang="ar-SY" sz="2800" b="1" dirty="0" smtClean="0">
                <a:solidFill>
                  <a:schemeClr val="accent2">
                    <a:lumMod val="50000"/>
                  </a:schemeClr>
                </a:solidFill>
              </a:rPr>
              <a:t>هذه البئر هي احدى الأبار الموجودة على خط  سير الأباء. ابراهيم اسحق ويعقوب... أولاد يعقوب الأثنا عشر الذين تكون منهم شعب الله المختار</a:t>
            </a:r>
            <a:endParaRPr lang="en-GB" sz="2800" b="1" dirty="0">
              <a:solidFill>
                <a:schemeClr val="accent2">
                  <a:lumMod val="50000"/>
                </a:schemeClr>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0.JPG"/>
          <p:cNvPicPr>
            <a:picLocks noChangeAspect="1"/>
          </p:cNvPicPr>
          <p:nvPr/>
        </p:nvPicPr>
        <p:blipFill>
          <a:blip r:embed="rId2" cstate="print"/>
          <a:stretch>
            <a:fillRect/>
          </a:stretch>
        </p:blipFill>
        <p:spPr>
          <a:xfrm>
            <a:off x="0" y="0"/>
            <a:ext cx="9144000" cy="5786454"/>
          </a:xfrm>
          <a:prstGeom prst="rect">
            <a:avLst/>
          </a:prstGeom>
        </p:spPr>
      </p:pic>
      <p:sp>
        <p:nvSpPr>
          <p:cNvPr id="32769" name="Rectangle 1"/>
          <p:cNvSpPr>
            <a:spLocks noChangeArrowheads="1"/>
          </p:cNvSpPr>
          <p:nvPr/>
        </p:nvSpPr>
        <p:spPr bwMode="auto">
          <a:xfrm>
            <a:off x="0" y="5786454"/>
            <a:ext cx="9144000" cy="1077218"/>
          </a:xfrm>
          <a:prstGeom prst="rect">
            <a:avLst/>
          </a:prstGeom>
          <a:solidFill>
            <a:schemeClr val="accent6">
              <a:lumMod val="60000"/>
              <a:lumOff val="4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لديها جرّة, بامكانها ان تستقي متى تريد</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وبقدر ما تريد.</a:t>
            </a:r>
            <a:r>
              <a:rPr kumimoji="0" lang="en-US"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فهي مستقلّة و قد أمّنت على حياتها</a:t>
            </a:r>
            <a:r>
              <a:rPr kumimoji="0" lang="en-GB" sz="3200" b="1" i="0" u="none" strike="noStrike" cap="none" normalizeH="0" baseline="0" dirty="0" smtClean="0">
                <a:ln>
                  <a:noFill/>
                </a:ln>
                <a:solidFill>
                  <a:schemeClr val="accent2">
                    <a:lumMod val="50000"/>
                  </a:schemeClr>
                </a:solidFill>
                <a:effectLst/>
                <a:latin typeface="Arial" pitchFamily="34" charset="0"/>
                <a:cs typeface="Arial" pitchFamily="34" charset="0"/>
              </a:rPr>
              <a:t> </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2769"/>
                                        </p:tgtEl>
                                        <p:attrNameLst>
                                          <p:attrName>style.visibility</p:attrName>
                                        </p:attrNameLst>
                                      </p:cBhvr>
                                      <p:to>
                                        <p:strVal val="visible"/>
                                      </p:to>
                                    </p:set>
                                    <p:anim calcmode="lin" valueType="num">
                                      <p:cBhvr additive="base">
                                        <p:cTn id="7" dur="3000" fill="hold"/>
                                        <p:tgtEl>
                                          <p:spTgt spid="32769"/>
                                        </p:tgtEl>
                                        <p:attrNameLst>
                                          <p:attrName>ppt_x</p:attrName>
                                        </p:attrNameLst>
                                      </p:cBhvr>
                                      <p:tavLst>
                                        <p:tav tm="0">
                                          <p:val>
                                            <p:strVal val="#ppt_x"/>
                                          </p:val>
                                        </p:tav>
                                        <p:tav tm="100000">
                                          <p:val>
                                            <p:strVal val="#ppt_x"/>
                                          </p:val>
                                        </p:tav>
                                      </p:tavLst>
                                    </p:anim>
                                    <p:anim calcmode="lin" valueType="num">
                                      <p:cBhvr additive="base">
                                        <p:cTn id="8" dur="3000" fill="hold"/>
                                        <p:tgtEl>
                                          <p:spTgt spid="327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1.JPG"/>
          <p:cNvPicPr>
            <a:picLocks noChangeAspect="1"/>
          </p:cNvPicPr>
          <p:nvPr/>
        </p:nvPicPr>
        <p:blipFill>
          <a:blip r:embed="rId2" cstate="print"/>
          <a:stretch>
            <a:fillRect/>
          </a:stretch>
        </p:blipFill>
        <p:spPr>
          <a:xfrm>
            <a:off x="0" y="0"/>
            <a:ext cx="9144000" cy="5786454"/>
          </a:xfrm>
          <a:prstGeom prst="rect">
            <a:avLst/>
          </a:prstGeom>
        </p:spPr>
      </p:pic>
      <p:sp>
        <p:nvSpPr>
          <p:cNvPr id="31745" name="Rectangle 1"/>
          <p:cNvSpPr>
            <a:spLocks noChangeArrowheads="1"/>
          </p:cNvSpPr>
          <p:nvPr/>
        </p:nvSpPr>
        <p:spPr bwMode="auto">
          <a:xfrm>
            <a:off x="0" y="5786454"/>
            <a:ext cx="9144000" cy="1077218"/>
          </a:xfrm>
          <a:prstGeom prst="rect">
            <a:avLst/>
          </a:prstGeom>
          <a:solidFill>
            <a:schemeClr val="accent6">
              <a:lumMod val="60000"/>
              <a:lumOff val="4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اليوم وجدت المرأة رجلاً جالساً, فباغتها </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ووجّه لها كلامه</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a:t>
            </a:r>
            <a:endPar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وقال لها :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"اسقيني".</a:t>
            </a:r>
            <a:endParaRPr kumimoji="0" lang="ar-EG" sz="3200" b="1" i="0" u="none" strike="noStrike" cap="none" normalizeH="0" baseline="0" dirty="0" smtClean="0">
              <a:ln>
                <a:noFill/>
              </a:ln>
              <a:solidFill>
                <a:schemeClr val="accent2">
                  <a:lumMod val="50000"/>
                </a:schemeClr>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1745"/>
                                        </p:tgtEl>
                                        <p:attrNameLst>
                                          <p:attrName>style.visibility</p:attrName>
                                        </p:attrNameLst>
                                      </p:cBhvr>
                                      <p:to>
                                        <p:strVal val="visible"/>
                                      </p:to>
                                    </p:set>
                                    <p:anim calcmode="lin" valueType="num">
                                      <p:cBhvr additive="base">
                                        <p:cTn id="7" dur="3000" fill="hold"/>
                                        <p:tgtEl>
                                          <p:spTgt spid="31745"/>
                                        </p:tgtEl>
                                        <p:attrNameLst>
                                          <p:attrName>ppt_x</p:attrName>
                                        </p:attrNameLst>
                                      </p:cBhvr>
                                      <p:tavLst>
                                        <p:tav tm="0">
                                          <p:val>
                                            <p:strVal val="#ppt_x"/>
                                          </p:val>
                                        </p:tav>
                                        <p:tav tm="100000">
                                          <p:val>
                                            <p:strVal val="#ppt_x"/>
                                          </p:val>
                                        </p:tav>
                                      </p:tavLst>
                                    </p:anim>
                                    <p:anim calcmode="lin" valueType="num">
                                      <p:cBhvr additive="base">
                                        <p:cTn id="8" dur="3000" fill="hold"/>
                                        <p:tgtEl>
                                          <p:spTgt spid="317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2.jpg"/>
          <p:cNvPicPr>
            <a:picLocks noChangeAspect="1"/>
          </p:cNvPicPr>
          <p:nvPr/>
        </p:nvPicPr>
        <p:blipFill>
          <a:blip r:embed="rId2" cstate="print"/>
          <a:stretch>
            <a:fillRect/>
          </a:stretch>
        </p:blipFill>
        <p:spPr>
          <a:xfrm>
            <a:off x="0" y="0"/>
            <a:ext cx="9144000" cy="6858000"/>
          </a:xfrm>
          <a:prstGeom prst="rect">
            <a:avLst/>
          </a:prstGeom>
        </p:spPr>
      </p:pic>
      <p:sp>
        <p:nvSpPr>
          <p:cNvPr id="30721" name="Rectangle 1"/>
          <p:cNvSpPr>
            <a:spLocks noChangeArrowheads="1"/>
          </p:cNvSpPr>
          <p:nvPr/>
        </p:nvSpPr>
        <p:spPr bwMode="auto">
          <a:xfrm>
            <a:off x="6643702" y="500042"/>
            <a:ext cx="250029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a:t>
            </a:r>
            <a:r>
              <a:rPr kumimoji="0" lang="ar-SY" sz="4000" b="0"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كيف تسألني </a:t>
            </a:r>
            <a:r>
              <a:rPr kumimoji="0" lang="ar-SY"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أ</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ن </a:t>
            </a:r>
            <a:r>
              <a:rPr kumimoji="0" lang="ar-SY"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أ</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سقيك </a:t>
            </a:r>
            <a:r>
              <a:rPr kumimoji="0" lang="ar-SY"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a:t>
            </a:r>
            <a:r>
              <a:rPr kumimoji="0" lang="ar-SY"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أ</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نت يهودي</a:t>
            </a:r>
            <a:r>
              <a:rPr kumimoji="0" lang="ar-SY"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a:t>
            </a:r>
            <a:r>
              <a:rPr kumimoji="0" lang="ar-SY"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أ</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نا سامريّة</a:t>
            </a:r>
            <a:r>
              <a:rPr kumimoji="0" lang="ar-SY"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40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a:t>
            </a:r>
            <a:r>
              <a:rPr kumimoji="0" lang="en-GB" sz="4000" b="1"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0721"/>
                                        </p:tgtEl>
                                        <p:attrNameLst>
                                          <p:attrName>style.visibility</p:attrName>
                                        </p:attrNameLst>
                                      </p:cBhvr>
                                      <p:to>
                                        <p:strVal val="visible"/>
                                      </p:to>
                                    </p:set>
                                    <p:anim calcmode="lin" valueType="num">
                                      <p:cBhvr additive="base">
                                        <p:cTn id="7" dur="3000" fill="hold"/>
                                        <p:tgtEl>
                                          <p:spTgt spid="30721"/>
                                        </p:tgtEl>
                                        <p:attrNameLst>
                                          <p:attrName>ppt_x</p:attrName>
                                        </p:attrNameLst>
                                      </p:cBhvr>
                                      <p:tavLst>
                                        <p:tav tm="0">
                                          <p:val>
                                            <p:strVal val="#ppt_x"/>
                                          </p:val>
                                        </p:tav>
                                        <p:tav tm="100000">
                                          <p:val>
                                            <p:strVal val="#ppt_x"/>
                                          </p:val>
                                        </p:tav>
                                      </p:tavLst>
                                    </p:anim>
                                    <p:anim calcmode="lin" valueType="num">
                                      <p:cBhvr additive="base">
                                        <p:cTn id="8" dur="3000" fill="hold"/>
                                        <p:tgtEl>
                                          <p:spTgt spid="307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3.JPG"/>
          <p:cNvPicPr>
            <a:picLocks noChangeAspect="1"/>
          </p:cNvPicPr>
          <p:nvPr/>
        </p:nvPicPr>
        <p:blipFill>
          <a:blip r:embed="rId2" cstate="print"/>
          <a:stretch>
            <a:fillRect/>
          </a:stretch>
        </p:blipFill>
        <p:spPr>
          <a:xfrm>
            <a:off x="-16718" y="0"/>
            <a:ext cx="9160718" cy="5786454"/>
          </a:xfrm>
          <a:prstGeom prst="rect">
            <a:avLst/>
          </a:prstGeom>
        </p:spPr>
      </p:pic>
      <p:sp>
        <p:nvSpPr>
          <p:cNvPr id="29697" name="Rectangle 1"/>
          <p:cNvSpPr>
            <a:spLocks noChangeArrowheads="1"/>
          </p:cNvSpPr>
          <p:nvPr/>
        </p:nvSpPr>
        <p:spPr bwMode="auto">
          <a:xfrm>
            <a:off x="0" y="5786453"/>
            <a:ext cx="9144000" cy="1077218"/>
          </a:xfrm>
          <a:prstGeom prst="rect">
            <a:avLst/>
          </a:prstGeom>
          <a:solidFill>
            <a:schemeClr val="accent6">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Y"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effectLst/>
                <a:latin typeface="Calibri" pitchFamily="34" charset="0"/>
                <a:ea typeface="Calibri" pitchFamily="34" charset="0"/>
                <a:cs typeface="Arial" pitchFamily="34" charset="0"/>
              </a:rPr>
              <a:t>لو كنت تعرفين عطاء الله</a:t>
            </a:r>
            <a:r>
              <a:rPr kumimoji="0" lang="ar-SY" sz="3200" b="1" i="0" u="none" strike="noStrike" cap="none" normalizeH="0" baseline="0" dirty="0" smtClean="0">
                <a:ln>
                  <a:noFill/>
                </a:ln>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effectLst/>
                <a:latin typeface="Calibri" pitchFamily="34" charset="0"/>
                <a:ea typeface="Calibri" pitchFamily="34" charset="0"/>
                <a:cs typeface="Arial" pitchFamily="34" charset="0"/>
              </a:rPr>
              <a:t>, ومن هو الذي يقول لك</a:t>
            </a:r>
            <a:r>
              <a:rPr kumimoji="0" lang="ar-SY" sz="3200" b="1" i="0" u="none" strike="noStrike" cap="none" normalizeH="0" baseline="0" dirty="0" smtClean="0">
                <a:ln>
                  <a:noFill/>
                </a:ln>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effectLst/>
                <a:latin typeface="Calibri" pitchFamily="34" charset="0"/>
                <a:ea typeface="Calibri" pitchFamily="34" charset="0"/>
                <a:cs typeface="Arial" pitchFamily="34" charset="0"/>
              </a:rPr>
              <a:t>: "اسقيني</a:t>
            </a:r>
            <a:endParaRPr kumimoji="0" lang="en-US" sz="3200" b="1" i="0" u="none" strike="noStrike" cap="none" normalizeH="0" baseline="0" dirty="0" smtClean="0">
              <a:ln>
                <a:noFill/>
              </a:ln>
              <a:effectLst/>
              <a:latin typeface="Calibri" pitchFamily="34" charset="0"/>
              <a:ea typeface="Calibri"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Y" sz="3200" b="1" i="0" u="none" strike="noStrike" cap="none" normalizeH="0" baseline="0" dirty="0" smtClean="0">
                <a:ln>
                  <a:noFill/>
                </a:ln>
                <a:effectLst/>
                <a:latin typeface="Calibri" pitchFamily="34" charset="0"/>
                <a:ea typeface="Calibri" pitchFamily="34" charset="0"/>
                <a:cs typeface="Arial" pitchFamily="34" charset="0"/>
              </a:rPr>
              <a:t>”</a:t>
            </a:r>
            <a:r>
              <a:rPr kumimoji="0" lang="en-US" sz="3200" b="1" i="0" u="none" strike="noStrike" cap="none" normalizeH="0" baseline="0" dirty="0" smtClean="0">
                <a:ln>
                  <a:noFill/>
                </a:ln>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effectLst/>
                <a:latin typeface="Calibri" pitchFamily="34" charset="0"/>
                <a:ea typeface="Calibri" pitchFamily="34" charset="0"/>
                <a:cs typeface="Arial" pitchFamily="34" charset="0"/>
              </a:rPr>
              <a:t>لسألته انت فأعطاك ماء حياً</a:t>
            </a:r>
            <a:endParaRPr kumimoji="0" lang="en-GB" sz="3200"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additive="base">
                                        <p:cTn id="7" dur="3000" fill="hold"/>
                                        <p:tgtEl>
                                          <p:spTgt spid="29697"/>
                                        </p:tgtEl>
                                        <p:attrNameLst>
                                          <p:attrName>ppt_x</p:attrName>
                                        </p:attrNameLst>
                                      </p:cBhvr>
                                      <p:tavLst>
                                        <p:tav tm="0">
                                          <p:val>
                                            <p:strVal val="#ppt_x"/>
                                          </p:val>
                                        </p:tav>
                                        <p:tav tm="100000">
                                          <p:val>
                                            <p:strVal val="#ppt_x"/>
                                          </p:val>
                                        </p:tav>
                                      </p:tavLst>
                                    </p:anim>
                                    <p:anim calcmode="lin" valueType="num">
                                      <p:cBhvr additive="base">
                                        <p:cTn id="8" dur="3000" fill="hold"/>
                                        <p:tgtEl>
                                          <p:spTgt spid="296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4.JPG"/>
          <p:cNvPicPr>
            <a:picLocks noChangeAspect="1"/>
          </p:cNvPicPr>
          <p:nvPr/>
        </p:nvPicPr>
        <p:blipFill>
          <a:blip r:embed="rId2" cstate="print"/>
          <a:stretch>
            <a:fillRect/>
          </a:stretch>
        </p:blipFill>
        <p:spPr>
          <a:xfrm>
            <a:off x="0" y="0"/>
            <a:ext cx="9143999" cy="5500702"/>
          </a:xfrm>
          <a:prstGeom prst="rect">
            <a:avLst/>
          </a:prstGeom>
        </p:spPr>
      </p:pic>
      <p:sp>
        <p:nvSpPr>
          <p:cNvPr id="28673" name="Rectangle 1"/>
          <p:cNvSpPr>
            <a:spLocks noChangeArrowheads="1"/>
          </p:cNvSpPr>
          <p:nvPr/>
        </p:nvSpPr>
        <p:spPr bwMode="auto">
          <a:xfrm>
            <a:off x="0" y="5500702"/>
            <a:ext cx="9144000" cy="1384995"/>
          </a:xfrm>
          <a:prstGeom prst="rect">
            <a:avLst/>
          </a:prstGeom>
          <a:solidFill>
            <a:schemeClr val="tx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هذا الرجل الجالس على حافة البئر يريد أن يهزّ مشاعرها وعاداتها وي</a:t>
            </a:r>
            <a:r>
              <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زعزع</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ضماناتها: عطشها وماءها و جرّتها... يريد أن يكشف عن عطش آخر وماء آخر</a:t>
            </a:r>
            <a:r>
              <a:rPr kumimoji="0" lang="en-GB" sz="16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a:t>
            </a:r>
            <a:r>
              <a:rPr kumimoji="0" lang="en-GB" sz="1100" b="0" i="0" u="none" strike="noStrike" cap="none" normalizeH="0" baseline="0" dirty="0" smtClean="0">
                <a:ln>
                  <a:noFill/>
                </a:ln>
                <a:solidFill>
                  <a:schemeClr val="tx1"/>
                </a:solidFill>
                <a:effectLst/>
                <a:latin typeface="Arial" pitchFamily="34" charset="0"/>
                <a:cs typeface="Arial" pitchFamily="34" charset="0"/>
              </a:rPr>
              <a:t> </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 calcmode="lin" valueType="num">
                                      <p:cBhvr additive="base">
                                        <p:cTn id="7" dur="3000" fill="hold"/>
                                        <p:tgtEl>
                                          <p:spTgt spid="28673"/>
                                        </p:tgtEl>
                                        <p:attrNameLst>
                                          <p:attrName>ppt_x</p:attrName>
                                        </p:attrNameLst>
                                      </p:cBhvr>
                                      <p:tavLst>
                                        <p:tav tm="0">
                                          <p:val>
                                            <p:strVal val="#ppt_x"/>
                                          </p:val>
                                        </p:tav>
                                        <p:tav tm="100000">
                                          <p:val>
                                            <p:strVal val="#ppt_x"/>
                                          </p:val>
                                        </p:tav>
                                      </p:tavLst>
                                    </p:anim>
                                    <p:anim calcmode="lin" valueType="num">
                                      <p:cBhvr additive="base">
                                        <p:cTn id="8" dur="3000" fill="hold"/>
                                        <p:tgtEl>
                                          <p:spTgt spid="286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5.JPG"/>
          <p:cNvPicPr>
            <a:picLocks noChangeAspect="1"/>
          </p:cNvPicPr>
          <p:nvPr/>
        </p:nvPicPr>
        <p:blipFill>
          <a:blip r:embed="rId3" cstate="print"/>
          <a:stretch>
            <a:fillRect/>
          </a:stretch>
        </p:blipFill>
        <p:spPr>
          <a:xfrm>
            <a:off x="0" y="0"/>
            <a:ext cx="9144000" cy="5286756"/>
          </a:xfrm>
          <a:prstGeom prst="rect">
            <a:avLst/>
          </a:prstGeom>
        </p:spPr>
      </p:pic>
      <p:sp>
        <p:nvSpPr>
          <p:cNvPr id="27649" name="Rectangle 1"/>
          <p:cNvSpPr>
            <a:spLocks noChangeArrowheads="1"/>
          </p:cNvSpPr>
          <p:nvPr/>
        </p:nvSpPr>
        <p:spPr bwMode="auto">
          <a:xfrm>
            <a:off x="0" y="5286388"/>
            <a:ext cx="9144000" cy="1569660"/>
          </a:xfrm>
          <a:prstGeom prst="rect">
            <a:avLst/>
          </a:prstGeom>
          <a:solidFill>
            <a:srgbClr val="C000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الماء الحي</a:t>
            </a:r>
            <a:r>
              <a:rPr kumimoji="0" lang="ar-SY"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لا تستطيع المرأة الحصول عليه بجرّتها.انه عطاء مجاني</a:t>
            </a:r>
            <a:r>
              <a:rPr kumimoji="0" lang="ar-SY"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عطاء الله يجب اكتشافه</a:t>
            </a:r>
            <a:r>
              <a:rPr kumimoji="0" lang="ar-SY"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والتعطّش الى هذا العطاء كامن في قلبها يجب تحريكه</a:t>
            </a:r>
            <a:r>
              <a:rPr kumimoji="0" lang="ar-EG" sz="16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EG"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7649"/>
                                        </p:tgtEl>
                                        <p:attrNameLst>
                                          <p:attrName>style.visibility</p:attrName>
                                        </p:attrNameLst>
                                      </p:cBhvr>
                                      <p:to>
                                        <p:strVal val="visible"/>
                                      </p:to>
                                    </p:set>
                                    <p:anim calcmode="lin" valueType="num">
                                      <p:cBhvr additive="base">
                                        <p:cTn id="7" dur="3000" fill="hold"/>
                                        <p:tgtEl>
                                          <p:spTgt spid="27649"/>
                                        </p:tgtEl>
                                        <p:attrNameLst>
                                          <p:attrName>ppt_x</p:attrName>
                                        </p:attrNameLst>
                                      </p:cBhvr>
                                      <p:tavLst>
                                        <p:tav tm="0">
                                          <p:val>
                                            <p:strVal val="#ppt_x"/>
                                          </p:val>
                                        </p:tav>
                                        <p:tav tm="100000">
                                          <p:val>
                                            <p:strVal val="#ppt_x"/>
                                          </p:val>
                                        </p:tav>
                                      </p:tavLst>
                                    </p:anim>
                                    <p:anim calcmode="lin" valueType="num">
                                      <p:cBhvr additive="base">
                                        <p:cTn id="8" dur="3000" fill="hold"/>
                                        <p:tgtEl>
                                          <p:spTgt spid="276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6.JPG"/>
          <p:cNvPicPr>
            <a:picLocks noChangeAspect="1"/>
          </p:cNvPicPr>
          <p:nvPr/>
        </p:nvPicPr>
        <p:blipFill>
          <a:blip r:embed="rId2" cstate="print"/>
          <a:stretch>
            <a:fillRect/>
          </a:stretch>
        </p:blipFill>
        <p:spPr>
          <a:xfrm>
            <a:off x="-40871" y="0"/>
            <a:ext cx="9184871" cy="5786454"/>
          </a:xfrm>
          <a:prstGeom prst="rect">
            <a:avLst/>
          </a:prstGeom>
        </p:spPr>
      </p:pic>
      <p:sp>
        <p:nvSpPr>
          <p:cNvPr id="26625" name="Rectangle 1"/>
          <p:cNvSpPr>
            <a:spLocks noChangeArrowheads="1"/>
          </p:cNvSpPr>
          <p:nvPr/>
        </p:nvSpPr>
        <p:spPr bwMode="auto">
          <a:xfrm>
            <a:off x="0" y="5786454"/>
            <a:ext cx="9144000" cy="1077218"/>
          </a:xfrm>
          <a:prstGeom prst="rect">
            <a:avLst/>
          </a:prstGeom>
          <a:solidFill>
            <a:schemeClr val="bg2">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كلام المرأة تبدّل فقالت ليسوع:السامريّة: "يا رب, لا جرّة عندك, </a:t>
            </a:r>
            <a:endPar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والبئر عميق</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اما هي فعندها جرّتها.</a:t>
            </a:r>
            <a:endParaRPr kumimoji="0" lang="ar-EG" sz="3200" b="1" i="0" u="none" strike="noStrike" cap="none" normalizeH="0" baseline="0" dirty="0" smtClean="0">
              <a:ln>
                <a:noFill/>
              </a:ln>
              <a:solidFill>
                <a:schemeClr val="accent2">
                  <a:lumMod val="50000"/>
                </a:schemeClr>
              </a:solidFill>
              <a:effectLst/>
              <a:latin typeface="Arial" pitchFamily="34" charset="0"/>
              <a:cs typeface="Arial"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6625"/>
                                        </p:tgtEl>
                                        <p:attrNameLst>
                                          <p:attrName>style.visibility</p:attrName>
                                        </p:attrNameLst>
                                      </p:cBhvr>
                                      <p:to>
                                        <p:strVal val="visible"/>
                                      </p:to>
                                    </p:set>
                                    <p:anim calcmode="lin" valueType="num">
                                      <p:cBhvr additive="base">
                                        <p:cTn id="7" dur="3000" fill="hold"/>
                                        <p:tgtEl>
                                          <p:spTgt spid="26625"/>
                                        </p:tgtEl>
                                        <p:attrNameLst>
                                          <p:attrName>ppt_x</p:attrName>
                                        </p:attrNameLst>
                                      </p:cBhvr>
                                      <p:tavLst>
                                        <p:tav tm="0">
                                          <p:val>
                                            <p:strVal val="#ppt_x"/>
                                          </p:val>
                                        </p:tav>
                                        <p:tav tm="100000">
                                          <p:val>
                                            <p:strVal val="#ppt_x"/>
                                          </p:val>
                                        </p:tav>
                                      </p:tavLst>
                                    </p:anim>
                                    <p:anim calcmode="lin" valueType="num">
                                      <p:cBhvr additive="base">
                                        <p:cTn id="8" dur="3000" fill="hold"/>
                                        <p:tgtEl>
                                          <p:spTgt spid="266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7.JPG"/>
          <p:cNvPicPr>
            <a:picLocks noChangeAspect="1"/>
          </p:cNvPicPr>
          <p:nvPr/>
        </p:nvPicPr>
        <p:blipFill>
          <a:blip r:embed="rId2" cstate="print"/>
          <a:stretch>
            <a:fillRect/>
          </a:stretch>
        </p:blipFill>
        <p:spPr>
          <a:xfrm>
            <a:off x="0" y="0"/>
            <a:ext cx="9144000" cy="5786454"/>
          </a:xfrm>
          <a:prstGeom prst="rect">
            <a:avLst/>
          </a:prstGeom>
        </p:spPr>
      </p:pic>
      <p:sp>
        <p:nvSpPr>
          <p:cNvPr id="25601" name="Rectangle 1"/>
          <p:cNvSpPr>
            <a:spLocks noChangeArrowheads="1"/>
          </p:cNvSpPr>
          <p:nvPr/>
        </p:nvSpPr>
        <p:spPr bwMode="auto">
          <a:xfrm>
            <a:off x="0" y="5780782"/>
            <a:ext cx="9144000" cy="1077218"/>
          </a:xfrm>
          <a:prstGeom prst="rect">
            <a:avLst/>
          </a:prstGeom>
          <a:solidFill>
            <a:schemeClr val="tx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كلام هذا الرجل حرّك قلبها فأخذت تسأل</a:t>
            </a:r>
            <a:r>
              <a:rPr kumimoji="0" lang="ar-SY"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a:t>
            </a: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السامريّة</a:t>
            </a:r>
            <a:r>
              <a:rPr kumimoji="0" lang="ar-SY"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a:t>
            </a:r>
            <a:r>
              <a:rPr kumimoji="0" lang="en-GB"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a:t>
            </a: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"من اين لك الماء الحي؟</a:t>
            </a:r>
            <a:r>
              <a:rPr kumimoji="0" lang="en-GB"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a:t>
            </a:r>
            <a:r>
              <a:rPr kumimoji="0" lang="en-GB" sz="1100" b="0" i="0" u="none" strike="noStrike" cap="none" normalizeH="0" baseline="0" dirty="0" smtClean="0">
                <a:ln>
                  <a:noFill/>
                </a:ln>
                <a:solidFill>
                  <a:srgbClr val="002060"/>
                </a:solidFill>
                <a:effectLst/>
                <a:latin typeface="Arial" pitchFamily="34" charset="0"/>
                <a:cs typeface="Arial" pitchFamily="34" charset="0"/>
              </a:rPr>
              <a:t> </a:t>
            </a:r>
            <a:endParaRPr kumimoji="0" lang="en-GB" sz="1800" b="0"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 calcmode="lin" valueType="num">
                                      <p:cBhvr additive="base">
                                        <p:cTn id="7" dur="3000" fill="hold"/>
                                        <p:tgtEl>
                                          <p:spTgt spid="25601"/>
                                        </p:tgtEl>
                                        <p:attrNameLst>
                                          <p:attrName>ppt_x</p:attrName>
                                        </p:attrNameLst>
                                      </p:cBhvr>
                                      <p:tavLst>
                                        <p:tav tm="0">
                                          <p:val>
                                            <p:strVal val="#ppt_x"/>
                                          </p:val>
                                        </p:tav>
                                        <p:tav tm="100000">
                                          <p:val>
                                            <p:strVal val="#ppt_x"/>
                                          </p:val>
                                        </p:tav>
                                      </p:tavLst>
                                    </p:anim>
                                    <p:anim calcmode="lin" valueType="num">
                                      <p:cBhvr additive="base">
                                        <p:cTn id="8" dur="3000" fill="hold"/>
                                        <p:tgtEl>
                                          <p:spTgt spid="256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8.jpg"/>
          <p:cNvPicPr>
            <a:picLocks noChangeAspect="1"/>
          </p:cNvPicPr>
          <p:nvPr/>
        </p:nvPicPr>
        <p:blipFill>
          <a:blip r:embed="rId2" cstate="print"/>
          <a:stretch>
            <a:fillRect/>
          </a:stretch>
        </p:blipFill>
        <p:spPr>
          <a:xfrm>
            <a:off x="0" y="0"/>
            <a:ext cx="9144000" cy="6857999"/>
          </a:xfrm>
          <a:prstGeom prst="rect">
            <a:avLst/>
          </a:prstGeom>
        </p:spPr>
      </p:pic>
      <p:sp>
        <p:nvSpPr>
          <p:cNvPr id="24577" name="Rectangle 1"/>
          <p:cNvSpPr>
            <a:spLocks noChangeArrowheads="1"/>
          </p:cNvSpPr>
          <p:nvPr/>
        </p:nvSpPr>
        <p:spPr bwMode="auto">
          <a:xfrm>
            <a:off x="6715140" y="0"/>
            <a:ext cx="242886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Y"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قالت له السامرية</a:t>
            </a: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"هل انت اعظم من ابينا يعقوب</a:t>
            </a:r>
            <a:r>
              <a:rPr kumimoji="0" lang="ar-SY"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الذي اعطانا هذه </a:t>
            </a:r>
            <a:r>
              <a:rPr kumimoji="0" lang="ar-SY"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a:t>
            </a: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لبئر؟“</a:t>
            </a:r>
            <a:endParaRPr kumimoji="0" lang="en-GB" sz="32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هذه البئر تذكّرها بتراث اجدادها </a:t>
            </a:r>
            <a:endParaRPr kumimoji="0" lang="en-GB" sz="32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والشريعه والحكمة التي أحيت الشعب على مرّ الاجيال.</a:t>
            </a:r>
            <a:endParaRPr kumimoji="0" lang="en-GB" sz="32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هل هذا الرجل اعظم من آبائها؟</a:t>
            </a:r>
            <a:endParaRPr kumimoji="0" lang="ar-EG" sz="3200"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4577"/>
                                        </p:tgtEl>
                                        <p:attrNameLst>
                                          <p:attrName>style.visibility</p:attrName>
                                        </p:attrNameLst>
                                      </p:cBhvr>
                                      <p:to>
                                        <p:strVal val="visible"/>
                                      </p:to>
                                    </p:set>
                                    <p:anim calcmode="lin" valueType="num">
                                      <p:cBhvr additive="base">
                                        <p:cTn id="7" dur="3000" fill="hold"/>
                                        <p:tgtEl>
                                          <p:spTgt spid="24577"/>
                                        </p:tgtEl>
                                        <p:attrNameLst>
                                          <p:attrName>ppt_x</p:attrName>
                                        </p:attrNameLst>
                                      </p:cBhvr>
                                      <p:tavLst>
                                        <p:tav tm="0">
                                          <p:val>
                                            <p:strVal val="#ppt_x"/>
                                          </p:val>
                                        </p:tav>
                                        <p:tav tm="100000">
                                          <p:val>
                                            <p:strVal val="#ppt_x"/>
                                          </p:val>
                                        </p:tav>
                                      </p:tavLst>
                                    </p:anim>
                                    <p:anim calcmode="lin" valueType="num">
                                      <p:cBhvr additive="base">
                                        <p:cTn id="8" dur="3000" fill="hold"/>
                                        <p:tgtEl>
                                          <p:spTgt spid="245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19.JPG"/>
          <p:cNvPicPr>
            <a:picLocks noChangeAspect="1"/>
          </p:cNvPicPr>
          <p:nvPr/>
        </p:nvPicPr>
        <p:blipFill>
          <a:blip r:embed="rId2" cstate="print"/>
          <a:stretch>
            <a:fillRect/>
          </a:stretch>
        </p:blipFill>
        <p:spPr>
          <a:xfrm>
            <a:off x="0" y="0"/>
            <a:ext cx="9144000" cy="5786454"/>
          </a:xfrm>
          <a:prstGeom prst="rect">
            <a:avLst/>
          </a:prstGeom>
        </p:spPr>
      </p:pic>
      <p:sp>
        <p:nvSpPr>
          <p:cNvPr id="3" name="Rectangle 2"/>
          <p:cNvSpPr/>
          <p:nvPr/>
        </p:nvSpPr>
        <p:spPr>
          <a:xfrm>
            <a:off x="0" y="5786453"/>
            <a:ext cx="9144000" cy="1077218"/>
          </a:xfrm>
          <a:prstGeom prst="rect">
            <a:avLst/>
          </a:prstGeom>
          <a:solidFill>
            <a:schemeClr val="accent1">
              <a:lumMod val="20000"/>
              <a:lumOff val="80000"/>
            </a:schemeClr>
          </a:solidFill>
        </p:spPr>
        <p:txBody>
          <a:bodyPr wrap="square">
            <a:spAutoFit/>
          </a:bodyPr>
          <a:lstStyle/>
          <a:p>
            <a:pPr algn="r"/>
            <a:r>
              <a:rPr lang="ar-EG" sz="3200" b="1" dirty="0" smtClean="0">
                <a:solidFill>
                  <a:schemeClr val="accent6">
                    <a:lumMod val="50000"/>
                  </a:schemeClr>
                </a:solidFill>
              </a:rPr>
              <a:t>اجل</a:t>
            </a:r>
            <a:r>
              <a:rPr lang="ar-SY" sz="3200" b="1" dirty="0" smtClean="0">
                <a:solidFill>
                  <a:schemeClr val="accent6">
                    <a:lumMod val="50000"/>
                  </a:schemeClr>
                </a:solidFill>
              </a:rPr>
              <a:t> </a:t>
            </a:r>
            <a:r>
              <a:rPr lang="ar-EG" sz="3200" b="1" dirty="0" smtClean="0">
                <a:solidFill>
                  <a:schemeClr val="accent6">
                    <a:lumMod val="50000"/>
                  </a:schemeClr>
                </a:solidFill>
              </a:rPr>
              <a:t>, انه اعظم منهم. حكمته اعظم من حكمة العهد القديم. عنده كلام الآب ويعطي كلام البشارة الحي</a:t>
            </a:r>
            <a:endParaRPr lang="en-GB" sz="3200" b="1" dirty="0">
              <a:solidFill>
                <a:schemeClr val="accent6">
                  <a:lumMod val="50000"/>
                </a:schemeClr>
              </a:solidFill>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2.JPG"/>
          <p:cNvPicPr>
            <a:picLocks noChangeAspect="1"/>
          </p:cNvPicPr>
          <p:nvPr/>
        </p:nvPicPr>
        <p:blipFill>
          <a:blip r:embed="rId2" cstate="print"/>
          <a:stretch>
            <a:fillRect/>
          </a:stretch>
        </p:blipFill>
        <p:spPr>
          <a:xfrm>
            <a:off x="-28084" y="0"/>
            <a:ext cx="9172084" cy="6858000"/>
          </a:xfrm>
          <a:prstGeom prst="rect">
            <a:avLst/>
          </a:prstGeom>
        </p:spPr>
      </p:pic>
      <p:sp>
        <p:nvSpPr>
          <p:cNvPr id="3" name="TextBox 2"/>
          <p:cNvSpPr txBox="1"/>
          <p:nvPr/>
        </p:nvSpPr>
        <p:spPr>
          <a:xfrm>
            <a:off x="0" y="285728"/>
            <a:ext cx="9144000" cy="1077218"/>
          </a:xfrm>
          <a:prstGeom prst="rect">
            <a:avLst/>
          </a:prstGeom>
          <a:noFill/>
        </p:spPr>
        <p:txBody>
          <a:bodyPr wrap="square" rtlCol="0">
            <a:spAutoFit/>
          </a:bodyPr>
          <a:lstStyle/>
          <a:p>
            <a:pPr algn="r" rtl="1"/>
            <a:r>
              <a:rPr lang="ar-SY" sz="3200" b="1" dirty="0" smtClean="0">
                <a:solidFill>
                  <a:schemeClr val="bg1"/>
                </a:solidFill>
              </a:rPr>
              <a:t>قرية سيخار ليست بعيدة من البئر يسكنها السامريون الذين  ينبذهم ويحتقرهم  الشعب اليهودي لأنهم يعبدون الأصنام</a:t>
            </a:r>
            <a:endParaRPr lang="en-GB" sz="3200" b="1" dirty="0">
              <a:solidFill>
                <a:schemeClr val="bg1"/>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0.JPG"/>
          <p:cNvPicPr>
            <a:picLocks noChangeAspect="1"/>
          </p:cNvPicPr>
          <p:nvPr/>
        </p:nvPicPr>
        <p:blipFill>
          <a:blip r:embed="rId2" cstate="print"/>
          <a:stretch>
            <a:fillRect/>
          </a:stretch>
        </p:blipFill>
        <p:spPr>
          <a:xfrm>
            <a:off x="0" y="0"/>
            <a:ext cx="6072198" cy="6857999"/>
          </a:xfrm>
          <a:prstGeom prst="rect">
            <a:avLst/>
          </a:prstGeom>
        </p:spPr>
      </p:pic>
      <p:sp>
        <p:nvSpPr>
          <p:cNvPr id="22529" name="Rectangle 1"/>
          <p:cNvSpPr>
            <a:spLocks noChangeArrowheads="1"/>
          </p:cNvSpPr>
          <p:nvPr/>
        </p:nvSpPr>
        <p:spPr bwMode="auto">
          <a:xfrm>
            <a:off x="6072198" y="0"/>
            <a:ext cx="3071802" cy="6858000"/>
          </a:xfrm>
          <a:prstGeom prst="rect">
            <a:avLst/>
          </a:prstGeom>
          <a:solidFill>
            <a:schemeClr val="accent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يسوع يعطي ماء الروح الحي</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.يسوع: "كل من يشرب من هذا الماء يعطش ثانية.اما الذي يشرب من الماء الذي اعطيه اياه فلن يعطش ابدا بل الماء الذي اعطيه اياه يصير فيه عين ماء يتفجّر حياة ابدية.“ان ماء الروح الحي يتفجّر من اعماق قلبك فيرويك, و لن تحتاجي الى ان تستقي من الخارج</a:t>
            </a:r>
            <a:endParaRPr kumimoji="0" lang="en-US"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و لن تكوني فيما بعد </a:t>
            </a:r>
            <a:endPar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عبدة للبئر</a:t>
            </a:r>
            <a:endPar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2060"/>
                </a:solidFill>
                <a:effectLst/>
                <a:latin typeface="Arial" pitchFamily="34" charset="0"/>
                <a:cs typeface="Arial" pitchFamily="34" charset="0"/>
              </a:rPr>
              <a:t> </a:t>
            </a:r>
            <a:endParaRPr kumimoji="0" lang="en-GB" sz="1800" b="0"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3000" fill="hold"/>
                                        <p:tgtEl>
                                          <p:spTgt spid="22529"/>
                                        </p:tgtEl>
                                        <p:attrNameLst>
                                          <p:attrName>ppt_x</p:attrName>
                                        </p:attrNameLst>
                                      </p:cBhvr>
                                      <p:tavLst>
                                        <p:tav tm="0">
                                          <p:val>
                                            <p:strVal val="#ppt_x"/>
                                          </p:val>
                                        </p:tav>
                                        <p:tav tm="100000">
                                          <p:val>
                                            <p:strVal val="#ppt_x"/>
                                          </p:val>
                                        </p:tav>
                                      </p:tavLst>
                                    </p:anim>
                                    <p:anim calcmode="lin" valueType="num">
                                      <p:cBhvr additive="base">
                                        <p:cTn id="8" dur="30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1.JPG"/>
          <p:cNvPicPr>
            <a:picLocks noChangeAspect="1"/>
          </p:cNvPicPr>
          <p:nvPr/>
        </p:nvPicPr>
        <p:blipFill>
          <a:blip r:embed="rId2" cstate="print"/>
          <a:stretch>
            <a:fillRect/>
          </a:stretch>
        </p:blipFill>
        <p:spPr>
          <a:xfrm>
            <a:off x="0" y="0"/>
            <a:ext cx="9144000" cy="5500702"/>
          </a:xfrm>
          <a:prstGeom prst="rect">
            <a:avLst/>
          </a:prstGeom>
        </p:spPr>
      </p:pic>
      <p:sp>
        <p:nvSpPr>
          <p:cNvPr id="21505" name="Rectangle 1"/>
          <p:cNvSpPr>
            <a:spLocks noChangeArrowheads="1"/>
          </p:cNvSpPr>
          <p:nvPr/>
        </p:nvSpPr>
        <p:spPr bwMode="auto">
          <a:xfrm>
            <a:off x="0" y="5500702"/>
            <a:ext cx="9144000" cy="1384995"/>
          </a:xfrm>
          <a:prstGeom prst="rect">
            <a:avLst/>
          </a:prstGeom>
          <a:solidFill>
            <a:schemeClr val="accent2">
              <a:lumMod val="5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لم تتخلّ المرأة بعد عن افكارها ولم تعرف بعد الماء الحي. فهي لا تزال متعطّشة الى مائها وراغبة في تملّكه.</a:t>
            </a:r>
            <a:endPar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"يا رب, اعطني هذا الماء, لكي لا اعطش فأعود الى الاستقاء من هنا."</a:t>
            </a:r>
            <a:endParaRPr kumimoji="0" lang="ar-EG" sz="2800" b="1"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1505"/>
                                        </p:tgtEl>
                                        <p:attrNameLst>
                                          <p:attrName>style.visibility</p:attrName>
                                        </p:attrNameLst>
                                      </p:cBhvr>
                                      <p:to>
                                        <p:strVal val="visible"/>
                                      </p:to>
                                    </p:set>
                                    <p:anim calcmode="lin" valueType="num">
                                      <p:cBhvr additive="base">
                                        <p:cTn id="7" dur="3000" fill="hold"/>
                                        <p:tgtEl>
                                          <p:spTgt spid="21505"/>
                                        </p:tgtEl>
                                        <p:attrNameLst>
                                          <p:attrName>ppt_x</p:attrName>
                                        </p:attrNameLst>
                                      </p:cBhvr>
                                      <p:tavLst>
                                        <p:tav tm="0">
                                          <p:val>
                                            <p:strVal val="#ppt_x"/>
                                          </p:val>
                                        </p:tav>
                                        <p:tav tm="100000">
                                          <p:val>
                                            <p:strVal val="#ppt_x"/>
                                          </p:val>
                                        </p:tav>
                                      </p:tavLst>
                                    </p:anim>
                                    <p:anim calcmode="lin" valueType="num">
                                      <p:cBhvr additive="base">
                                        <p:cTn id="8" dur="3000" fill="hold"/>
                                        <p:tgtEl>
                                          <p:spTgt spid="215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2.JPG"/>
          <p:cNvPicPr>
            <a:picLocks noChangeAspect="1"/>
          </p:cNvPicPr>
          <p:nvPr/>
        </p:nvPicPr>
        <p:blipFill>
          <a:blip r:embed="rId2" cstate="print"/>
          <a:stretch>
            <a:fillRect/>
          </a:stretch>
        </p:blipFill>
        <p:spPr>
          <a:xfrm>
            <a:off x="0" y="0"/>
            <a:ext cx="9144000" cy="6858000"/>
          </a:xfrm>
          <a:prstGeom prst="rect">
            <a:avLst/>
          </a:prstGeom>
        </p:spPr>
      </p:pic>
      <p:sp>
        <p:nvSpPr>
          <p:cNvPr id="20481" name="Rectangle 1"/>
          <p:cNvSpPr>
            <a:spLocks noChangeArrowheads="1"/>
          </p:cNvSpPr>
          <p:nvPr/>
        </p:nvSpPr>
        <p:spPr bwMode="auto">
          <a:xfrm>
            <a:off x="6500826" y="0"/>
            <a:ext cx="264317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يسوع لم يفقد عزيمته. فهو يعرف قلب الانسان</a:t>
            </a:r>
            <a:r>
              <a:rPr kumimoji="0" lang="ar-SY"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ويعرف الطريقة للوصول اليه برقّة. للوصل الى قلب المرأة, كشف لها عن الخلل في حياتها:</a:t>
            </a:r>
            <a:endParaRPr kumimoji="0" lang="en-GB" sz="2800" b="1" i="0" u="none" strike="noStrike" cap="none" normalizeH="0" baseline="0" dirty="0" smtClean="0">
              <a:ln>
                <a:noFill/>
              </a:ln>
              <a:solidFill>
                <a:schemeClr val="accent2">
                  <a:lumMod val="50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"اذهبي فاد</a:t>
            </a:r>
            <a:r>
              <a:rPr kumimoji="0" lang="ar-SY"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ع</a:t>
            </a: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SY"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ز</a:t>
            </a: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وجك.“</a:t>
            </a:r>
            <a:endParaRPr kumimoji="0" lang="en-GB" sz="2800" b="1" i="0" u="none" strike="noStrike" cap="none" normalizeH="0" baseline="0" dirty="0" smtClean="0">
              <a:ln>
                <a:noFill/>
              </a:ln>
              <a:solidFill>
                <a:schemeClr val="accent2">
                  <a:lumMod val="50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"ليس لي زوج.“</a:t>
            </a:r>
            <a:endParaRPr kumimoji="0" lang="en-GB" sz="2800" b="1" i="0" u="none" strike="noStrike" cap="none" normalizeH="0" baseline="0" dirty="0" smtClean="0">
              <a:ln>
                <a:noFill/>
              </a:ln>
              <a:solidFill>
                <a:schemeClr val="accent2">
                  <a:lumMod val="50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"أصبت اذ قلت: ليس لي زوج. فكان لك خمسة ازواج, </a:t>
            </a:r>
            <a:endParaRPr kumimoji="0" lang="en-GB" sz="2800" b="1" i="0" u="none" strike="noStrike" cap="none" normalizeH="0" baseline="0" dirty="0" smtClean="0">
              <a:ln>
                <a:noFill/>
              </a:ln>
              <a:solidFill>
                <a:schemeClr val="accent2">
                  <a:lumMod val="50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والذي عندك الآن ليس بزوجك."</a:t>
            </a:r>
            <a:endParaRPr kumimoji="0" lang="ar-EG" sz="2800" b="1" i="0" u="none" strike="noStrike" cap="none" normalizeH="0" baseline="0" dirty="0" smtClean="0">
              <a:ln>
                <a:noFill/>
              </a:ln>
              <a:solidFill>
                <a:schemeClr val="accent2">
                  <a:lumMod val="50000"/>
                </a:schemeClr>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3000" fill="hold"/>
                                        <p:tgtEl>
                                          <p:spTgt spid="20481"/>
                                        </p:tgtEl>
                                        <p:attrNameLst>
                                          <p:attrName>ppt_x</p:attrName>
                                        </p:attrNameLst>
                                      </p:cBhvr>
                                      <p:tavLst>
                                        <p:tav tm="0">
                                          <p:val>
                                            <p:strVal val="#ppt_x"/>
                                          </p:val>
                                        </p:tav>
                                        <p:tav tm="100000">
                                          <p:val>
                                            <p:strVal val="#ppt_x"/>
                                          </p:val>
                                        </p:tav>
                                      </p:tavLst>
                                    </p:anim>
                                    <p:anim calcmode="lin" valueType="num">
                                      <p:cBhvr additive="base">
                                        <p:cTn id="8" dur="30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3.JPG"/>
          <p:cNvPicPr>
            <a:picLocks noChangeAspect="1"/>
          </p:cNvPicPr>
          <p:nvPr/>
        </p:nvPicPr>
        <p:blipFill>
          <a:blip r:embed="rId2" cstate="print"/>
          <a:stretch>
            <a:fillRect/>
          </a:stretch>
        </p:blipFill>
        <p:spPr>
          <a:xfrm>
            <a:off x="0" y="0"/>
            <a:ext cx="9144000" cy="6858000"/>
          </a:xfrm>
          <a:prstGeom prst="rect">
            <a:avLst/>
          </a:prstGeom>
        </p:spPr>
      </p:pic>
      <p:sp>
        <p:nvSpPr>
          <p:cNvPr id="19457" name="Rectangle 1"/>
          <p:cNvSpPr>
            <a:spLocks noChangeArrowheads="1"/>
          </p:cNvSpPr>
          <p:nvPr/>
        </p:nvSpPr>
        <p:spPr bwMode="auto">
          <a:xfrm>
            <a:off x="6143636" y="0"/>
            <a:ext cx="300036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يسوع يتكلّم عن اصنام المرأة واصنام شعبها. كما انّ الزانية تحتقر حب زوجها, لتعيش مع رجل آخر, هكذا من يعبد الاصنام يحتقر حب الله الحي.</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لكن عابد الاصنام يقع في فخّه. يخلق اصناما ليتملّك حياته, فيصبح عبداً لهذه الاصنام. فهو ينتقل من صنم الى آخر فيظلّ متعطّشاً. قال يسوع</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"كل من يشرب من هذا الماء يعطش ثانية."</a:t>
            </a:r>
            <a:endParaRPr kumimoji="0" lang="ar-EG" sz="2800" b="1"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additive="base">
                                        <p:cTn id="7" dur="3000" fill="hold"/>
                                        <p:tgtEl>
                                          <p:spTgt spid="19457"/>
                                        </p:tgtEl>
                                        <p:attrNameLst>
                                          <p:attrName>ppt_x</p:attrName>
                                        </p:attrNameLst>
                                      </p:cBhvr>
                                      <p:tavLst>
                                        <p:tav tm="0">
                                          <p:val>
                                            <p:strVal val="#ppt_x"/>
                                          </p:val>
                                        </p:tav>
                                        <p:tav tm="100000">
                                          <p:val>
                                            <p:strVal val="#ppt_x"/>
                                          </p:val>
                                        </p:tav>
                                      </p:tavLst>
                                    </p:anim>
                                    <p:anim calcmode="lin" valueType="num">
                                      <p:cBhvr additive="base">
                                        <p:cTn id="8" dur="3000" fill="hold"/>
                                        <p:tgtEl>
                                          <p:spTgt spid="194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4.JPG"/>
          <p:cNvPicPr>
            <a:picLocks noChangeAspect="1"/>
          </p:cNvPicPr>
          <p:nvPr/>
        </p:nvPicPr>
        <p:blipFill>
          <a:blip r:embed="rId2" cstate="print"/>
          <a:stretch>
            <a:fillRect/>
          </a:stretch>
        </p:blipFill>
        <p:spPr>
          <a:xfrm>
            <a:off x="21135" y="0"/>
            <a:ext cx="9122865" cy="5500702"/>
          </a:xfrm>
          <a:prstGeom prst="rect">
            <a:avLst/>
          </a:prstGeom>
        </p:spPr>
      </p:pic>
      <p:sp>
        <p:nvSpPr>
          <p:cNvPr id="18433" name="Rectangle 1"/>
          <p:cNvSpPr>
            <a:spLocks noChangeArrowheads="1"/>
          </p:cNvSpPr>
          <p:nvPr/>
        </p:nvSpPr>
        <p:spPr bwMode="auto">
          <a:xfrm>
            <a:off x="0" y="5500702"/>
            <a:ext cx="9144000" cy="1384995"/>
          </a:xfrm>
          <a:prstGeom prst="rect">
            <a:avLst/>
          </a:prstGeom>
          <a:solidFill>
            <a:srgbClr val="C000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أليست البئر مكان للقاء, مكان للخطوبة؟</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قرب البئر وجد خادم ابراهيم خطيبة لابنه اسحاق.</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و قرب البئر التقى يعقوب وراحيل, وقر</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ب</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البئر التقى موسى صِفورة.</a:t>
            </a:r>
            <a:endParaRPr kumimoji="0" lang="ar-EG" sz="2800" b="1"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 calcmode="lin" valueType="num">
                                      <p:cBhvr additive="base">
                                        <p:cTn id="7" dur="3000" fill="hold"/>
                                        <p:tgtEl>
                                          <p:spTgt spid="18433"/>
                                        </p:tgtEl>
                                        <p:attrNameLst>
                                          <p:attrName>ppt_x</p:attrName>
                                        </p:attrNameLst>
                                      </p:cBhvr>
                                      <p:tavLst>
                                        <p:tav tm="0">
                                          <p:val>
                                            <p:strVal val="#ppt_x"/>
                                          </p:val>
                                        </p:tav>
                                        <p:tav tm="100000">
                                          <p:val>
                                            <p:strVal val="#ppt_x"/>
                                          </p:val>
                                        </p:tav>
                                      </p:tavLst>
                                    </p:anim>
                                    <p:anim calcmode="lin" valueType="num">
                                      <p:cBhvr additive="base">
                                        <p:cTn id="8" dur="3000" fill="hold"/>
                                        <p:tgtEl>
                                          <p:spTgt spid="184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5.JPG"/>
          <p:cNvPicPr>
            <a:picLocks noChangeAspect="1"/>
          </p:cNvPicPr>
          <p:nvPr/>
        </p:nvPicPr>
        <p:blipFill>
          <a:blip r:embed="rId2" cstate="print"/>
          <a:stretch>
            <a:fillRect/>
          </a:stretch>
        </p:blipFill>
        <p:spPr>
          <a:xfrm>
            <a:off x="0" y="0"/>
            <a:ext cx="9144000" cy="5500702"/>
          </a:xfrm>
          <a:prstGeom prst="rect">
            <a:avLst/>
          </a:prstGeom>
        </p:spPr>
      </p:pic>
      <p:sp>
        <p:nvSpPr>
          <p:cNvPr id="17409" name="Rectangle 1"/>
          <p:cNvSpPr>
            <a:spLocks noChangeArrowheads="1"/>
          </p:cNvSpPr>
          <p:nvPr/>
        </p:nvSpPr>
        <p:spPr bwMode="auto">
          <a:xfrm>
            <a:off x="1" y="5500702"/>
            <a:ext cx="9143999" cy="1384995"/>
          </a:xfrm>
          <a:prstGeom prst="rect">
            <a:avLst/>
          </a:prstGeom>
          <a:solidFill>
            <a:schemeClr val="accent2">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والآن يسوع جالس على حافة</a:t>
            </a:r>
            <a:r>
              <a:rPr kumimoji="0" lang="ar-SA"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البئر</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.فهو العريس الذي يحرّر حبّه قلب الانسان ويغمره.</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يسوع: "من يشرب من الماء الذي اعطيه انا اياه, فلن يعطش ابداً.“جاء يسوع ليضرم عهداً جديداّ بين الله و الانسان, عهد حب ابدي</a:t>
            </a:r>
            <a:r>
              <a:rPr kumimoji="0" lang="en-GB" sz="2800" b="1" i="0" u="none" strike="noStrike" cap="none" normalizeH="0" baseline="0" dirty="0" smtClean="0">
                <a:ln>
                  <a:noFill/>
                </a:ln>
                <a:solidFill>
                  <a:schemeClr val="bg1"/>
                </a:solidFill>
                <a:effectLst/>
                <a:latin typeface="Arial" pitchFamily="34" charset="0"/>
                <a:cs typeface="Arial" pitchFamily="34" charset="0"/>
              </a:rPr>
              <a:t> </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additive="base">
                                        <p:cTn id="7" dur="3000" fill="hold"/>
                                        <p:tgtEl>
                                          <p:spTgt spid="17409"/>
                                        </p:tgtEl>
                                        <p:attrNameLst>
                                          <p:attrName>ppt_x</p:attrName>
                                        </p:attrNameLst>
                                      </p:cBhvr>
                                      <p:tavLst>
                                        <p:tav tm="0">
                                          <p:val>
                                            <p:strVal val="#ppt_x"/>
                                          </p:val>
                                        </p:tav>
                                        <p:tav tm="100000">
                                          <p:val>
                                            <p:strVal val="#ppt_x"/>
                                          </p:val>
                                        </p:tav>
                                      </p:tavLst>
                                    </p:anim>
                                    <p:anim calcmode="lin" valueType="num">
                                      <p:cBhvr additive="base">
                                        <p:cTn id="8" dur="3000" fill="hold"/>
                                        <p:tgtEl>
                                          <p:spTgt spid="174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6.JPG"/>
          <p:cNvPicPr>
            <a:picLocks noChangeAspect="1"/>
          </p:cNvPicPr>
          <p:nvPr/>
        </p:nvPicPr>
        <p:blipFill>
          <a:blip r:embed="rId2" cstate="print"/>
          <a:stretch>
            <a:fillRect/>
          </a:stretch>
        </p:blipFill>
        <p:spPr>
          <a:xfrm>
            <a:off x="0" y="0"/>
            <a:ext cx="9144000" cy="5857892"/>
          </a:xfrm>
          <a:prstGeom prst="rect">
            <a:avLst/>
          </a:prstGeom>
        </p:spPr>
      </p:pic>
      <p:sp>
        <p:nvSpPr>
          <p:cNvPr id="16385" name="Rectangle 1"/>
          <p:cNvSpPr>
            <a:spLocks noChangeArrowheads="1"/>
          </p:cNvSpPr>
          <p:nvPr/>
        </p:nvSpPr>
        <p:spPr bwMode="auto">
          <a:xfrm>
            <a:off x="0" y="5857892"/>
            <a:ext cx="9144000" cy="1077218"/>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ان كلام يسوع يتغلغل الى قلب المرأة.</a:t>
            </a:r>
            <a:r>
              <a:rPr kumimoji="0" lang="en-US"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فبرز فيه</a:t>
            </a:r>
            <a:r>
              <a:rPr kumimoji="0" lang="ar-SY"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a:t>
            </a:r>
            <a:r>
              <a:rPr kumimoji="0" lang="ar-EG" sz="32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انتظار عميق كان مخفيّاً منذ زمن طويل</a:t>
            </a:r>
            <a:r>
              <a:rPr kumimoji="0" lang="ar-EG"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EG"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3000" fill="hold"/>
                                        <p:tgtEl>
                                          <p:spTgt spid="16385"/>
                                        </p:tgtEl>
                                        <p:attrNameLst>
                                          <p:attrName>ppt_x</p:attrName>
                                        </p:attrNameLst>
                                      </p:cBhvr>
                                      <p:tavLst>
                                        <p:tav tm="0">
                                          <p:val>
                                            <p:strVal val="#ppt_x"/>
                                          </p:val>
                                        </p:tav>
                                        <p:tav tm="100000">
                                          <p:val>
                                            <p:strVal val="#ppt_x"/>
                                          </p:val>
                                        </p:tav>
                                      </p:tavLst>
                                    </p:anim>
                                    <p:anim calcmode="lin" valueType="num">
                                      <p:cBhvr additive="base">
                                        <p:cTn id="8" dur="3000" fill="hold"/>
                                        <p:tgtEl>
                                          <p:spTgt spid="163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7.JPG"/>
          <p:cNvPicPr>
            <a:picLocks noChangeAspect="1"/>
          </p:cNvPicPr>
          <p:nvPr/>
        </p:nvPicPr>
        <p:blipFill>
          <a:blip r:embed="rId3" cstate="print"/>
          <a:stretch>
            <a:fillRect/>
          </a:stretch>
        </p:blipFill>
        <p:spPr>
          <a:xfrm>
            <a:off x="0" y="0"/>
            <a:ext cx="9144000" cy="6858000"/>
          </a:xfrm>
          <a:prstGeom prst="rect">
            <a:avLst/>
          </a:prstGeom>
        </p:spPr>
      </p:pic>
      <p:sp>
        <p:nvSpPr>
          <p:cNvPr id="15361" name="Rectangle 1"/>
          <p:cNvSpPr>
            <a:spLocks noChangeArrowheads="1"/>
          </p:cNvSpPr>
          <p:nvPr/>
        </p:nvSpPr>
        <p:spPr bwMode="auto">
          <a:xfrm>
            <a:off x="3286115" y="3286124"/>
            <a:ext cx="3000397"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"تعبّد آباؤنا في هذا الجبل, و انتم </a:t>
            </a:r>
            <a:r>
              <a:rPr kumimoji="0" lang="ar-SY" sz="32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ت</a:t>
            </a:r>
            <a:r>
              <a:rPr kumimoji="0" lang="ar-EG" sz="32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قولون ان المكان الذي فيه يجب </a:t>
            </a:r>
            <a:r>
              <a:rPr kumimoji="0" lang="ar-SY" sz="32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ا</a:t>
            </a:r>
            <a:r>
              <a:rPr kumimoji="0" lang="ar-EG" sz="32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لتعبّد هو في اورشليم</a:t>
            </a:r>
            <a:r>
              <a:rPr kumimoji="0" lang="en-GB" sz="32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a:t>
            </a:r>
            <a:r>
              <a:rPr kumimoji="0" lang="en-GB" sz="3200" b="1" i="0" u="none" strike="noStrike" cap="none" normalizeH="0" baseline="0" dirty="0" smtClean="0">
                <a:ln>
                  <a:noFill/>
                </a:ln>
                <a:solidFill>
                  <a:srgbClr val="7030A0"/>
                </a:solidFill>
                <a:effectLst/>
                <a:latin typeface="Arial" pitchFamily="34" charset="0"/>
                <a:cs typeface="Arial" pitchFamily="34" charset="0"/>
              </a:rPr>
              <a:t> </a:t>
            </a: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5361">
                                            <p:txEl>
                                              <p:pRg st="0" end="0"/>
                                            </p:txEl>
                                          </p:spTgt>
                                        </p:tgtEl>
                                        <p:attrNameLst>
                                          <p:attrName>style.visibility</p:attrName>
                                        </p:attrNameLst>
                                      </p:cBhvr>
                                      <p:to>
                                        <p:strVal val="visible"/>
                                      </p:to>
                                    </p:set>
                                    <p:anim calcmode="lin" valueType="num">
                                      <p:cBhvr additive="base">
                                        <p:cTn id="7" dur="3000" fill="hold"/>
                                        <p:tgtEl>
                                          <p:spTgt spid="15361">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153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8.JPG"/>
          <p:cNvPicPr>
            <a:picLocks noChangeAspect="1"/>
          </p:cNvPicPr>
          <p:nvPr/>
        </p:nvPicPr>
        <p:blipFill>
          <a:blip r:embed="rId2"/>
          <a:stretch>
            <a:fillRect/>
          </a:stretch>
        </p:blipFill>
        <p:spPr>
          <a:xfrm>
            <a:off x="0" y="0"/>
            <a:ext cx="9144000" cy="6858000"/>
          </a:xfrm>
          <a:prstGeom prst="rect">
            <a:avLst/>
          </a:prstGeom>
        </p:spPr>
      </p:pic>
      <p:sp>
        <p:nvSpPr>
          <p:cNvPr id="14337" name="Rectangle 1"/>
          <p:cNvSpPr>
            <a:spLocks noChangeArrowheads="1"/>
          </p:cNvSpPr>
          <p:nvPr/>
        </p:nvSpPr>
        <p:spPr bwMode="auto">
          <a:xfrm>
            <a:off x="5572132" y="0"/>
            <a:ext cx="3571869"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"انتم تعبدون ما لا تعلمون, و نحن نعبد ما نعلم.“</a:t>
            </a:r>
            <a:endParaRPr kumimoji="0" lang="en-US"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ان الله اختار له شعباً كشف له عن ذاته شيئاً فشيئاً. هذا التلاقي بين الله والانسان, كان الهيكل يعبّر عنه, ومن الهيكل سيخرج الماء الحي</a:t>
            </a:r>
            <a:r>
              <a:rPr kumimoji="0" lang="en-GB"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a:t>
            </a:r>
            <a:r>
              <a:rPr kumimoji="0" lang="en-GB" sz="3200" b="1" i="0" u="none" strike="noStrike" cap="none" normalizeH="0" baseline="0" dirty="0" smtClean="0">
                <a:ln>
                  <a:noFill/>
                </a:ln>
                <a:solidFill>
                  <a:schemeClr val="bg1"/>
                </a:solidFill>
                <a:effectLst/>
                <a:latin typeface="Arial" pitchFamily="34" charset="0"/>
                <a:cs typeface="Arial" pitchFamily="34" charset="0"/>
              </a:rPr>
              <a:t> </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4337"/>
                                        </p:tgtEl>
                                        <p:attrNameLst>
                                          <p:attrName>style.visibility</p:attrName>
                                        </p:attrNameLst>
                                      </p:cBhvr>
                                      <p:to>
                                        <p:strVal val="visible"/>
                                      </p:to>
                                    </p:set>
                                    <p:anim calcmode="lin" valueType="num">
                                      <p:cBhvr additive="base">
                                        <p:cTn id="7" dur="3000" fill="hold"/>
                                        <p:tgtEl>
                                          <p:spTgt spid="14337"/>
                                        </p:tgtEl>
                                        <p:attrNameLst>
                                          <p:attrName>ppt_x</p:attrName>
                                        </p:attrNameLst>
                                      </p:cBhvr>
                                      <p:tavLst>
                                        <p:tav tm="0">
                                          <p:val>
                                            <p:strVal val="#ppt_x"/>
                                          </p:val>
                                        </p:tav>
                                        <p:tav tm="100000">
                                          <p:val>
                                            <p:strVal val="#ppt_x"/>
                                          </p:val>
                                        </p:tav>
                                      </p:tavLst>
                                    </p:anim>
                                    <p:anim calcmode="lin" valueType="num">
                                      <p:cBhvr additive="base">
                                        <p:cTn id="8" dur="3000" fill="hold"/>
                                        <p:tgtEl>
                                          <p:spTgt spid="143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29.JPG"/>
          <p:cNvPicPr>
            <a:picLocks noChangeAspect="1"/>
          </p:cNvPicPr>
          <p:nvPr/>
        </p:nvPicPr>
        <p:blipFill>
          <a:blip r:embed="rId2" cstate="print"/>
          <a:stretch>
            <a:fillRect/>
          </a:stretch>
        </p:blipFill>
        <p:spPr>
          <a:xfrm>
            <a:off x="0" y="0"/>
            <a:ext cx="6143636" cy="6858000"/>
          </a:xfrm>
          <a:prstGeom prst="rect">
            <a:avLst/>
          </a:prstGeom>
        </p:spPr>
      </p:pic>
      <p:sp>
        <p:nvSpPr>
          <p:cNvPr id="13313" name="Rectangle 1"/>
          <p:cNvSpPr>
            <a:spLocks noChangeArrowheads="1"/>
          </p:cNvSpPr>
          <p:nvPr/>
        </p:nvSpPr>
        <p:spPr bwMode="auto">
          <a:xfrm>
            <a:off x="6143636" y="0"/>
            <a:ext cx="3000364" cy="6986528"/>
          </a:xfrm>
          <a:prstGeom prst="rect">
            <a:avLst/>
          </a:prstGeom>
          <a:solidFill>
            <a:schemeClr val="accent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ولكن هذا الهيكل المبني من الحجار</a:t>
            </a:r>
            <a:r>
              <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ة</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ليس سوى صورة للهيكل الحقيقي حيث تتحقق الوعود. لقد قال يسوع: "انقضوا هذا الهيكل أق</a:t>
            </a:r>
            <a:r>
              <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ي</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مه في ثلاثة ايام." (يوحنا 2/19-22)"اما هو فكان يعني هيكل جسده." (يوحنا 2/21)</a:t>
            </a:r>
            <a:endPar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يسوع: "صدّقيني ايتها المرأة, تأتي ساعة </a:t>
            </a:r>
            <a:r>
              <a:rPr kumimoji="0" lang="ar-SA"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ف</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يها تعبدون الآب لا في هذا الجبل ولا في اورشليم...”</a:t>
            </a:r>
            <a:endPar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ar-EG" sz="2800" b="0"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additive="base">
                                        <p:cTn id="7" dur="3000" fill="hold"/>
                                        <p:tgtEl>
                                          <p:spTgt spid="13313"/>
                                        </p:tgtEl>
                                        <p:attrNameLst>
                                          <p:attrName>ppt_x</p:attrName>
                                        </p:attrNameLst>
                                      </p:cBhvr>
                                      <p:tavLst>
                                        <p:tav tm="0">
                                          <p:val>
                                            <p:strVal val="#ppt_x"/>
                                          </p:val>
                                        </p:tav>
                                        <p:tav tm="100000">
                                          <p:val>
                                            <p:strVal val="#ppt_x"/>
                                          </p:val>
                                        </p:tav>
                                      </p:tavLst>
                                    </p:anim>
                                    <p:anim calcmode="lin" valueType="num">
                                      <p:cBhvr additive="base">
                                        <p:cTn id="8" dur="3000" fill="hold"/>
                                        <p:tgtEl>
                                          <p:spTgt spid="13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3.JPG"/>
          <p:cNvPicPr>
            <a:picLocks noChangeAspect="1"/>
          </p:cNvPicPr>
          <p:nvPr/>
        </p:nvPicPr>
        <p:blipFill>
          <a:blip r:embed="rId2" cstate="print"/>
          <a:stretch>
            <a:fillRect/>
          </a:stretch>
        </p:blipFill>
        <p:spPr>
          <a:xfrm>
            <a:off x="0" y="0"/>
            <a:ext cx="9144000" cy="5929330"/>
          </a:xfrm>
          <a:prstGeom prst="rect">
            <a:avLst/>
          </a:prstGeom>
        </p:spPr>
      </p:pic>
      <p:sp>
        <p:nvSpPr>
          <p:cNvPr id="39937" name="Rectangle 1"/>
          <p:cNvSpPr>
            <a:spLocks noChangeArrowheads="1"/>
          </p:cNvSpPr>
          <p:nvPr/>
        </p:nvSpPr>
        <p:spPr bwMode="auto">
          <a:xfrm>
            <a:off x="0" y="5929330"/>
            <a:ext cx="9144000" cy="954107"/>
          </a:xfrm>
          <a:prstGeom prst="rect">
            <a:avLst/>
          </a:prstGeom>
          <a:solidFill>
            <a:schemeClr val="accent2">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0"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في المنطقة جبل</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يدعى جبل جرَزّيم.في هذا الجبل</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بنى السامريّون معبداً يعبدون الله فيه</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وهذا المعبد ينافس هيكل اورش</a:t>
            </a:r>
            <a:r>
              <a:rPr kumimoji="0" lang="ar-SY"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ل</a:t>
            </a:r>
            <a:r>
              <a:rPr kumimoji="0" lang="ar-EG" sz="28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يم حيث يعبد اليهود الله.</a:t>
            </a:r>
            <a:endParaRPr kumimoji="0" lang="ar-EG" sz="2800" b="1"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9937"/>
                                        </p:tgtEl>
                                        <p:attrNameLst>
                                          <p:attrName>style.visibility</p:attrName>
                                        </p:attrNameLst>
                                      </p:cBhvr>
                                      <p:to>
                                        <p:strVal val="visible"/>
                                      </p:to>
                                    </p:set>
                                    <p:anim calcmode="lin" valueType="num">
                                      <p:cBhvr additive="base">
                                        <p:cTn id="7" dur="3000" fill="hold"/>
                                        <p:tgtEl>
                                          <p:spTgt spid="39937"/>
                                        </p:tgtEl>
                                        <p:attrNameLst>
                                          <p:attrName>ppt_x</p:attrName>
                                        </p:attrNameLst>
                                      </p:cBhvr>
                                      <p:tavLst>
                                        <p:tav tm="0">
                                          <p:val>
                                            <p:strVal val="#ppt_x"/>
                                          </p:val>
                                        </p:tav>
                                        <p:tav tm="100000">
                                          <p:val>
                                            <p:strVal val="#ppt_x"/>
                                          </p:val>
                                        </p:tav>
                                      </p:tavLst>
                                    </p:anim>
                                    <p:anim calcmode="lin" valueType="num">
                                      <p:cBhvr additive="base">
                                        <p:cTn id="8" dur="3000" fill="hold"/>
                                        <p:tgtEl>
                                          <p:spTgt spid="39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0.JPG"/>
          <p:cNvPicPr>
            <a:picLocks noChangeAspect="1"/>
          </p:cNvPicPr>
          <p:nvPr/>
        </p:nvPicPr>
        <p:blipFill>
          <a:blip r:embed="rId2" cstate="print"/>
          <a:stretch>
            <a:fillRect/>
          </a:stretch>
        </p:blipFill>
        <p:spPr>
          <a:xfrm>
            <a:off x="0" y="0"/>
            <a:ext cx="9144000" cy="5500702"/>
          </a:xfrm>
          <a:prstGeom prst="rect">
            <a:avLst/>
          </a:prstGeom>
        </p:spPr>
      </p:pic>
      <p:sp>
        <p:nvSpPr>
          <p:cNvPr id="12289" name="Rectangle 1"/>
          <p:cNvSpPr>
            <a:spLocks noChangeArrowheads="1"/>
          </p:cNvSpPr>
          <p:nvPr/>
        </p:nvSpPr>
        <p:spPr bwMode="auto">
          <a:xfrm>
            <a:off x="0" y="5500702"/>
            <a:ext cx="9144000" cy="1384995"/>
          </a:xfrm>
          <a:prstGeom prst="rect">
            <a:avLst/>
          </a:prstGeom>
          <a:solidFill>
            <a:schemeClr val="accent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"تأتي </a:t>
            </a:r>
            <a:r>
              <a:rPr kumimoji="0" lang="ar-EG" sz="2800" b="1" i="0" u="none" strike="noStrike" cap="none" normalizeH="0" baseline="0" smtClean="0">
                <a:ln>
                  <a:noFill/>
                </a:ln>
                <a:solidFill>
                  <a:srgbClr val="002060"/>
                </a:solidFill>
                <a:effectLst/>
                <a:latin typeface="Calibri" pitchFamily="34" charset="0"/>
                <a:ea typeface="Calibri" pitchFamily="34" charset="0"/>
                <a:cs typeface="Arial" pitchFamily="34" charset="0"/>
              </a:rPr>
              <a:t>ساعة </a:t>
            </a:r>
            <a:r>
              <a:rPr kumimoji="0" lang="ar-EG" sz="2800" b="1" i="0" u="none" strike="noStrike" cap="none" normalizeH="0" baseline="0" smtClean="0">
                <a:ln>
                  <a:noFill/>
                </a:ln>
                <a:solidFill>
                  <a:srgbClr val="002060"/>
                </a:solidFill>
                <a:effectLst/>
                <a:latin typeface="Calibri" pitchFamily="34" charset="0"/>
                <a:ea typeface="Calibri" pitchFamily="34" charset="0"/>
                <a:cs typeface="Arial" pitchFamily="34" charset="0"/>
              </a:rPr>
              <a:t>وقد </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حضرت الآن, فيها العباد الصادقون يعبدون الآب بالروح والحق</a:t>
            </a:r>
            <a:r>
              <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المسيح هو الهيكل الحقيقي. منه ومعه وفيه, في الروح الذي يعطينا, نعبد الآب.</a:t>
            </a:r>
            <a:endParaRPr kumimoji="0" lang="ar-EG" sz="2800"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additive="base">
                                        <p:cTn id="7" dur="3000" fill="hold"/>
                                        <p:tgtEl>
                                          <p:spTgt spid="12289"/>
                                        </p:tgtEl>
                                        <p:attrNameLst>
                                          <p:attrName>ppt_x</p:attrName>
                                        </p:attrNameLst>
                                      </p:cBhvr>
                                      <p:tavLst>
                                        <p:tav tm="0">
                                          <p:val>
                                            <p:strVal val="#ppt_x"/>
                                          </p:val>
                                        </p:tav>
                                        <p:tav tm="100000">
                                          <p:val>
                                            <p:strVal val="#ppt_x"/>
                                          </p:val>
                                        </p:tav>
                                      </p:tavLst>
                                    </p:anim>
                                    <p:anim calcmode="lin" valueType="num">
                                      <p:cBhvr additive="base">
                                        <p:cTn id="8" dur="3000" fill="hold"/>
                                        <p:tgtEl>
                                          <p:spTgt spid="122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1.JPG"/>
          <p:cNvPicPr>
            <a:picLocks noChangeAspect="1"/>
          </p:cNvPicPr>
          <p:nvPr/>
        </p:nvPicPr>
        <p:blipFill>
          <a:blip r:embed="rId2" cstate="print"/>
          <a:stretch>
            <a:fillRect/>
          </a:stretch>
        </p:blipFill>
        <p:spPr>
          <a:xfrm>
            <a:off x="0" y="0"/>
            <a:ext cx="9144000" cy="5500702"/>
          </a:xfrm>
          <a:prstGeom prst="rect">
            <a:avLst/>
          </a:prstGeom>
        </p:spPr>
      </p:pic>
      <p:sp>
        <p:nvSpPr>
          <p:cNvPr id="11265" name="Rectangle 1"/>
          <p:cNvSpPr>
            <a:spLocks noChangeArrowheads="1"/>
          </p:cNvSpPr>
          <p:nvPr/>
        </p:nvSpPr>
        <p:spPr bwMode="auto">
          <a:xfrm>
            <a:off x="0" y="5500702"/>
            <a:ext cx="9144000" cy="1384995"/>
          </a:xfrm>
          <a:prstGeom prst="rect">
            <a:avLst/>
          </a:prstGeom>
          <a:solidFill>
            <a:srgbClr val="0070C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لقد تحقّق الانتظار المسيحاني الموجود في قلب المرأة. لان الرجل الجالس على حافة البئر قال </a:t>
            </a:r>
            <a:r>
              <a:rPr kumimoji="0" lang="ar-SY" sz="28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لها :</a:t>
            </a:r>
            <a:r>
              <a:rPr kumimoji="0" lang="ar-EG" sz="28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"انا المسيح</a:t>
            </a:r>
            <a:r>
              <a:rPr kumimoji="0" lang="ar-SY" sz="28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a:t>
            </a:r>
            <a:r>
              <a:rPr kumimoji="0" lang="ar-EG" sz="28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 والماء الحي, علامة الازمنة المسيحانية, تفجر ليروي العالم: انه يسوع ابن مريم</a:t>
            </a:r>
            <a:r>
              <a:rPr kumimoji="0" lang="en-GB" sz="28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a:t>
            </a:r>
            <a:r>
              <a:rPr kumimoji="0" lang="en-GB" sz="2800" i="0" u="none" strike="noStrike" cap="none" normalizeH="0" baseline="0" dirty="0" smtClean="0">
                <a:ln>
                  <a:noFill/>
                </a:ln>
                <a:solidFill>
                  <a:srgbClr val="FFFF00"/>
                </a:solidFill>
                <a:effectLst/>
                <a:latin typeface="Arial" pitchFamily="34" charset="0"/>
                <a:cs typeface="Arial" pitchFamily="34" charset="0"/>
              </a:rPr>
              <a:t> </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265"/>
                                        </p:tgtEl>
                                        <p:attrNameLst>
                                          <p:attrName>style.visibility</p:attrName>
                                        </p:attrNameLst>
                                      </p:cBhvr>
                                      <p:to>
                                        <p:strVal val="visible"/>
                                      </p:to>
                                    </p:set>
                                    <p:anim calcmode="lin" valueType="num">
                                      <p:cBhvr additive="base">
                                        <p:cTn id="7" dur="3000" fill="hold"/>
                                        <p:tgtEl>
                                          <p:spTgt spid="11265"/>
                                        </p:tgtEl>
                                        <p:attrNameLst>
                                          <p:attrName>ppt_x</p:attrName>
                                        </p:attrNameLst>
                                      </p:cBhvr>
                                      <p:tavLst>
                                        <p:tav tm="0">
                                          <p:val>
                                            <p:strVal val="#ppt_x"/>
                                          </p:val>
                                        </p:tav>
                                        <p:tav tm="100000">
                                          <p:val>
                                            <p:strVal val="#ppt_x"/>
                                          </p:val>
                                        </p:tav>
                                      </p:tavLst>
                                    </p:anim>
                                    <p:anim calcmode="lin" valueType="num">
                                      <p:cBhvr additive="base">
                                        <p:cTn id="8" dur="3000" fill="hold"/>
                                        <p:tgtEl>
                                          <p:spTgt spid="112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2.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2"/>
          <p:cNvSpPr/>
          <p:nvPr/>
        </p:nvSpPr>
        <p:spPr>
          <a:xfrm>
            <a:off x="1" y="2428868"/>
            <a:ext cx="2357421" cy="2554545"/>
          </a:xfrm>
          <a:prstGeom prst="rect">
            <a:avLst/>
          </a:prstGeom>
        </p:spPr>
        <p:txBody>
          <a:bodyPr wrap="square">
            <a:spAutoFit/>
          </a:bodyPr>
          <a:lstStyle/>
          <a:p>
            <a:pPr algn="r"/>
            <a:r>
              <a:rPr lang="ar-EG" sz="4000" b="1" dirty="0" smtClean="0">
                <a:solidFill>
                  <a:schemeClr val="accent2">
                    <a:lumMod val="50000"/>
                  </a:schemeClr>
                </a:solidFill>
              </a:rPr>
              <a:t>تركت المرأة جرّتها ولم تعد بحاجة اليها</a:t>
            </a:r>
            <a:endParaRPr lang="en-GB" sz="4000" b="1" dirty="0">
              <a:solidFill>
                <a:schemeClr val="accent2">
                  <a:lumMod val="50000"/>
                </a:schemeClr>
              </a:solidFill>
            </a:endParaRP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3.JPG"/>
          <p:cNvPicPr>
            <a:picLocks noChangeAspect="1"/>
          </p:cNvPicPr>
          <p:nvPr/>
        </p:nvPicPr>
        <p:blipFill>
          <a:blip r:embed="rId2" cstate="print"/>
          <a:stretch>
            <a:fillRect/>
          </a:stretch>
        </p:blipFill>
        <p:spPr>
          <a:xfrm>
            <a:off x="0" y="0"/>
            <a:ext cx="9144000" cy="5500702"/>
          </a:xfrm>
          <a:prstGeom prst="rect">
            <a:avLst/>
          </a:prstGeom>
        </p:spPr>
      </p:pic>
      <p:sp>
        <p:nvSpPr>
          <p:cNvPr id="9217" name="Rectangle 1"/>
          <p:cNvSpPr>
            <a:spLocks noChangeArrowheads="1"/>
          </p:cNvSpPr>
          <p:nvPr/>
        </p:nvSpPr>
        <p:spPr bwMode="auto">
          <a:xfrm>
            <a:off x="0" y="5500702"/>
            <a:ext cx="9144000" cy="1384995"/>
          </a:xfrm>
          <a:prstGeom prst="rect">
            <a:avLst/>
          </a:prstGeom>
          <a:solidFill>
            <a:schemeClr val="tx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الراوي: تفجّر ينبوع الم</a:t>
            </a:r>
            <a:r>
              <a:rPr kumimoji="0" lang="ar-SA"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اء</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الحي في قلبها </a:t>
            </a:r>
            <a:r>
              <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وعرفت عطاء الله.</a:t>
            </a:r>
            <a:r>
              <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فذهبت لتبشّر اخوتها بذلك.</a:t>
            </a:r>
            <a:r>
              <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a:t>
            </a: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السامريّة: "هلمّوا فانظروا رجلا قال لي كل ما فعلت.</a:t>
            </a:r>
            <a:endParaRPr kumimoji="0" lang="ar-SY"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2060"/>
                </a:solidFill>
                <a:effectLst/>
                <a:latin typeface="Calibri" pitchFamily="34" charset="0"/>
                <a:ea typeface="Calibri" pitchFamily="34" charset="0"/>
                <a:cs typeface="Arial" pitchFamily="34" charset="0"/>
              </a:rPr>
              <a:t> أتراه المسيح؟</a:t>
            </a:r>
            <a:r>
              <a:rPr kumimoji="0" lang="en-GB" sz="2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r>
              <a:rPr kumimoji="0" lang="en-GB" sz="28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additive="base">
                                        <p:cTn id="7" dur="3000" fill="hold"/>
                                        <p:tgtEl>
                                          <p:spTgt spid="9217"/>
                                        </p:tgtEl>
                                        <p:attrNameLst>
                                          <p:attrName>ppt_x</p:attrName>
                                        </p:attrNameLst>
                                      </p:cBhvr>
                                      <p:tavLst>
                                        <p:tav tm="0">
                                          <p:val>
                                            <p:strVal val="#ppt_x"/>
                                          </p:val>
                                        </p:tav>
                                        <p:tav tm="100000">
                                          <p:val>
                                            <p:strVal val="#ppt_x"/>
                                          </p:val>
                                        </p:tav>
                                      </p:tavLst>
                                    </p:anim>
                                    <p:anim calcmode="lin" valueType="num">
                                      <p:cBhvr additive="base">
                                        <p:cTn id="8" dur="3000" fill="hold"/>
                                        <p:tgtEl>
                                          <p:spTgt spid="92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4.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2"/>
          <p:cNvSpPr/>
          <p:nvPr/>
        </p:nvSpPr>
        <p:spPr>
          <a:xfrm>
            <a:off x="0" y="3214686"/>
            <a:ext cx="2714612" cy="2862322"/>
          </a:xfrm>
          <a:prstGeom prst="rect">
            <a:avLst/>
          </a:prstGeom>
          <a:noFill/>
        </p:spPr>
        <p:txBody>
          <a:bodyPr wrap="square">
            <a:spAutoFit/>
          </a:bodyPr>
          <a:lstStyle/>
          <a:p>
            <a:pPr algn="r" rtl="1"/>
            <a:r>
              <a:rPr lang="ar-EG" sz="3600" b="1" dirty="0" smtClean="0">
                <a:solidFill>
                  <a:schemeClr val="accent2">
                    <a:lumMod val="50000"/>
                  </a:schemeClr>
                </a:solidFill>
              </a:rPr>
              <a:t>في هذا الاثناء عاد التلاميذ وكانوا قد اشتروا خب</a:t>
            </a:r>
            <a:r>
              <a:rPr lang="ar-SA" sz="3600" b="1" dirty="0" smtClean="0">
                <a:solidFill>
                  <a:schemeClr val="accent2">
                    <a:lumMod val="50000"/>
                  </a:schemeClr>
                </a:solidFill>
              </a:rPr>
              <a:t>زا,</a:t>
            </a:r>
            <a:r>
              <a:rPr lang="ar-SY" sz="3600" b="1" dirty="0" smtClean="0">
                <a:solidFill>
                  <a:schemeClr val="accent2">
                    <a:lumMod val="50000"/>
                  </a:schemeClr>
                </a:solidFill>
              </a:rPr>
              <a:t> </a:t>
            </a:r>
            <a:r>
              <a:rPr lang="ar-SA" sz="3600" b="1" dirty="0" smtClean="0">
                <a:solidFill>
                  <a:schemeClr val="accent2">
                    <a:lumMod val="50000"/>
                  </a:schemeClr>
                </a:solidFill>
              </a:rPr>
              <a:t>وألحّوا</a:t>
            </a:r>
            <a:r>
              <a:rPr lang="ar-EG" sz="3600" b="1" dirty="0" smtClean="0">
                <a:solidFill>
                  <a:schemeClr val="accent2">
                    <a:lumMod val="50000"/>
                  </a:schemeClr>
                </a:solidFill>
              </a:rPr>
              <a:t> عليه ليأكل</a:t>
            </a:r>
            <a:endParaRPr lang="en-GB" sz="3600" b="1" dirty="0">
              <a:solidFill>
                <a:schemeClr val="accent2">
                  <a:lumMod val="50000"/>
                </a:schemeClr>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5.JPG"/>
          <p:cNvPicPr>
            <a:picLocks noChangeAspect="1"/>
          </p:cNvPicPr>
          <p:nvPr/>
        </p:nvPicPr>
        <p:blipFill>
          <a:blip r:embed="rId2" cstate="print"/>
          <a:stretch>
            <a:fillRect/>
          </a:stretch>
        </p:blipFill>
        <p:spPr>
          <a:xfrm>
            <a:off x="-16718" y="0"/>
            <a:ext cx="9160718" cy="5308092"/>
          </a:xfrm>
          <a:prstGeom prst="rect">
            <a:avLst/>
          </a:prstGeom>
        </p:spPr>
      </p:pic>
      <p:sp>
        <p:nvSpPr>
          <p:cNvPr id="7169" name="Rectangle 1"/>
          <p:cNvSpPr>
            <a:spLocks noChangeArrowheads="1"/>
          </p:cNvSpPr>
          <p:nvPr/>
        </p:nvSpPr>
        <p:spPr bwMode="auto">
          <a:xfrm>
            <a:off x="0" y="5286388"/>
            <a:ext cx="9144000" cy="1569660"/>
          </a:xfrm>
          <a:prstGeom prst="rect">
            <a:avLst/>
          </a:prstGeom>
          <a:solidFill>
            <a:schemeClr val="accent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قال لهم يسوع:</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"لي طعام آكله انتم لا تعرفونه.“</a:t>
            </a:r>
            <a:endParaRPr kumimoji="0" lang="en-GB" sz="3200" b="1" i="0" u="none" strike="noStrike" cap="none" normalizeH="0" baseline="0" dirty="0" smtClean="0">
              <a:ln>
                <a:noFill/>
              </a:ln>
              <a:solidFill>
                <a:schemeClr val="accent2">
                  <a:lumMod val="50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المرأة لم تكن تعرف الماء</a:t>
            </a:r>
            <a:r>
              <a:rPr kumimoji="0" lang="ar-SA"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ا</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لحي</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والتلاميذ لا يعرفون الطعام</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الحقيقي.</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مع يسوع, يجب اكتشاف كل </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ش</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ئ.</a:t>
            </a:r>
            <a:endParaRPr kumimoji="0" lang="ar-EG" sz="3200" b="1" i="0" u="none" strike="noStrike" cap="none" normalizeH="0" baseline="0" dirty="0" smtClean="0">
              <a:ln>
                <a:noFill/>
              </a:ln>
              <a:solidFill>
                <a:schemeClr val="accent2">
                  <a:lumMod val="50000"/>
                </a:schemeClr>
              </a:solidFill>
              <a:effectLst/>
              <a:latin typeface="Arial" pitchFamily="34" charset="0"/>
              <a:cs typeface="Arial" pitchFamily="34"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7169"/>
                                        </p:tgtEl>
                                        <p:attrNameLst>
                                          <p:attrName>style.visibility</p:attrName>
                                        </p:attrNameLst>
                                      </p:cBhvr>
                                      <p:to>
                                        <p:strVal val="visible"/>
                                      </p:to>
                                    </p:set>
                                    <p:anim calcmode="lin" valueType="num">
                                      <p:cBhvr additive="base">
                                        <p:cTn id="7" dur="3000" fill="hold"/>
                                        <p:tgtEl>
                                          <p:spTgt spid="7169"/>
                                        </p:tgtEl>
                                        <p:attrNameLst>
                                          <p:attrName>ppt_x</p:attrName>
                                        </p:attrNameLst>
                                      </p:cBhvr>
                                      <p:tavLst>
                                        <p:tav tm="0">
                                          <p:val>
                                            <p:strVal val="#ppt_x"/>
                                          </p:val>
                                        </p:tav>
                                        <p:tav tm="100000">
                                          <p:val>
                                            <p:strVal val="#ppt_x"/>
                                          </p:val>
                                        </p:tav>
                                      </p:tavLst>
                                    </p:anim>
                                    <p:anim calcmode="lin" valueType="num">
                                      <p:cBhvr additive="base">
                                        <p:cTn id="8" dur="3000" fill="hold"/>
                                        <p:tgtEl>
                                          <p:spTgt spid="71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6.JPG"/>
          <p:cNvPicPr>
            <a:picLocks noChangeAspect="1"/>
          </p:cNvPicPr>
          <p:nvPr/>
        </p:nvPicPr>
        <p:blipFill>
          <a:blip r:embed="rId2" cstate="print"/>
          <a:stretch>
            <a:fillRect/>
          </a:stretch>
        </p:blipFill>
        <p:spPr>
          <a:xfrm>
            <a:off x="0" y="0"/>
            <a:ext cx="9144000" cy="5500702"/>
          </a:xfrm>
          <a:prstGeom prst="rect">
            <a:avLst/>
          </a:prstGeom>
        </p:spPr>
      </p:pic>
      <p:sp>
        <p:nvSpPr>
          <p:cNvPr id="6145" name="Rectangle 1"/>
          <p:cNvSpPr>
            <a:spLocks noChangeArrowheads="1"/>
          </p:cNvSpPr>
          <p:nvPr/>
        </p:nvSpPr>
        <p:spPr bwMode="auto">
          <a:xfrm>
            <a:off x="0" y="5500702"/>
            <a:ext cx="9144000" cy="1384995"/>
          </a:xfrm>
          <a:prstGeom prst="rect">
            <a:avLst/>
          </a:prstGeom>
          <a:solidFill>
            <a:schemeClr val="accent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يسوع: "طعامي ان اعمل بمشيئة الذي ارسلني و</a:t>
            </a:r>
            <a:r>
              <a:rPr kumimoji="0" lang="ar-SY"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أ</a:t>
            </a: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ن </a:t>
            </a:r>
            <a:r>
              <a:rPr kumimoji="0" lang="ar-SY"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أ</a:t>
            </a: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تمّ عمله</a:t>
            </a:r>
            <a:r>
              <a:rPr kumimoji="0" lang="ar-SY"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 </a:t>
            </a:r>
            <a:r>
              <a:rPr kumimoji="0" lang="ar-EG" sz="28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ان ما يجعل يسوع يعيش هو اتمام مشيئة الآب.الآب يعطي ابنه كل شيء, والابن يعطي ذاته لابيه: انها علاقة حب مجاني</a:t>
            </a:r>
            <a:r>
              <a:rPr kumimoji="0" lang="en-GB" sz="2800" b="1" i="0" u="none" strike="noStrike" cap="none" normalizeH="0" baseline="0" dirty="0" smtClean="0">
                <a:ln>
                  <a:noFill/>
                </a:ln>
                <a:solidFill>
                  <a:schemeClr val="bg1"/>
                </a:solidFill>
                <a:effectLst/>
                <a:latin typeface="Arial" pitchFamily="34" charset="0"/>
                <a:cs typeface="Arial" pitchFamily="34" charset="0"/>
              </a:rPr>
              <a:t> </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additive="base">
                                        <p:cTn id="7" dur="3000" fill="hold"/>
                                        <p:tgtEl>
                                          <p:spTgt spid="6145"/>
                                        </p:tgtEl>
                                        <p:attrNameLst>
                                          <p:attrName>ppt_x</p:attrName>
                                        </p:attrNameLst>
                                      </p:cBhvr>
                                      <p:tavLst>
                                        <p:tav tm="0">
                                          <p:val>
                                            <p:strVal val="#ppt_x"/>
                                          </p:val>
                                        </p:tav>
                                        <p:tav tm="100000">
                                          <p:val>
                                            <p:strVal val="#ppt_x"/>
                                          </p:val>
                                        </p:tav>
                                      </p:tavLst>
                                    </p:anim>
                                    <p:anim calcmode="lin" valueType="num">
                                      <p:cBhvr additive="base">
                                        <p:cTn id="8" dur="3000" fill="hold"/>
                                        <p:tgtEl>
                                          <p:spTgt spid="61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7.JPG"/>
          <p:cNvPicPr>
            <a:picLocks noChangeAspect="1"/>
          </p:cNvPicPr>
          <p:nvPr/>
        </p:nvPicPr>
        <p:blipFill>
          <a:blip r:embed="rId2"/>
          <a:stretch>
            <a:fillRect/>
          </a:stretch>
        </p:blipFill>
        <p:spPr>
          <a:xfrm>
            <a:off x="0" y="0"/>
            <a:ext cx="9144000" cy="6858000"/>
          </a:xfrm>
          <a:prstGeom prst="rect">
            <a:avLst/>
          </a:prstGeom>
        </p:spPr>
      </p:pic>
      <p:sp>
        <p:nvSpPr>
          <p:cNvPr id="5121" name="Rectangle 1"/>
          <p:cNvSpPr>
            <a:spLocks noChangeArrowheads="1"/>
          </p:cNvSpPr>
          <p:nvPr/>
        </p:nvSpPr>
        <p:spPr bwMode="auto">
          <a:xfrm>
            <a:off x="6572264" y="0"/>
            <a:ext cx="257173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يسوع يعرف رغبة الآب: يريد الآب ان يخلّص كل انسان ويصبح ابناً له.امتدّ نظر يسوع الى الحقول التي حان وقت حصادها</a:t>
            </a:r>
            <a:r>
              <a:rPr kumimoji="0" lang="en-GB" sz="16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r>
              <a:rPr kumimoji="0" lang="en-GB" sz="1100" b="0" i="0" u="none" strike="noStrike" cap="none" normalizeH="0" baseline="0" dirty="0" smtClean="0">
                <a:ln>
                  <a:noFill/>
                </a:ln>
                <a:solidFill>
                  <a:schemeClr val="tx1"/>
                </a:solidFill>
                <a:effectLst/>
                <a:latin typeface="Arial" pitchFamily="34" charset="0"/>
                <a:cs typeface="Arial" pitchFamily="34" charset="0"/>
              </a:rPr>
              <a:t> </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additive="base">
                                        <p:cTn id="7" dur="3000" fill="hold"/>
                                        <p:tgtEl>
                                          <p:spTgt spid="5121"/>
                                        </p:tgtEl>
                                        <p:attrNameLst>
                                          <p:attrName>ppt_x</p:attrName>
                                        </p:attrNameLst>
                                      </p:cBhvr>
                                      <p:tavLst>
                                        <p:tav tm="0">
                                          <p:val>
                                            <p:strVal val="#ppt_x"/>
                                          </p:val>
                                        </p:tav>
                                        <p:tav tm="100000">
                                          <p:val>
                                            <p:strVal val="#ppt_x"/>
                                          </p:val>
                                        </p:tav>
                                      </p:tavLst>
                                    </p:anim>
                                    <p:anim calcmode="lin" valueType="num">
                                      <p:cBhvr additive="base">
                                        <p:cTn id="8" dur="3000" fill="hold"/>
                                        <p:tgtEl>
                                          <p:spTgt spid="5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8.JPG"/>
          <p:cNvPicPr>
            <a:picLocks noChangeAspect="1"/>
          </p:cNvPicPr>
          <p:nvPr/>
        </p:nvPicPr>
        <p:blipFill>
          <a:blip r:embed="rId2" cstate="print"/>
          <a:stretch>
            <a:fillRect/>
          </a:stretch>
        </p:blipFill>
        <p:spPr>
          <a:xfrm>
            <a:off x="0" y="0"/>
            <a:ext cx="9144000" cy="6858000"/>
          </a:xfrm>
          <a:prstGeom prst="rect">
            <a:avLst/>
          </a:prstGeom>
        </p:spPr>
      </p:pic>
      <p:sp>
        <p:nvSpPr>
          <p:cNvPr id="4097" name="Rectangle 1"/>
          <p:cNvSpPr>
            <a:spLocks noChangeArrowheads="1"/>
          </p:cNvSpPr>
          <p:nvPr/>
        </p:nvSpPr>
        <p:spPr bwMode="auto">
          <a:xfrm>
            <a:off x="6000760" y="1714488"/>
            <a:ext cx="314324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جاء وقت </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لحصاد.</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فأقبل الس</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مريّون وهم وثنيّون</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الى يسوع وقبلوا عطاء الله</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الماء الحي</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p>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قائلين: "انه خلّص العالم حقا</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a:t>
            </a:r>
            <a:endParaRPr kumimoji="0" lang="ar-EG" sz="3200" b="1" i="0" u="none" strike="noStrike" cap="none" normalizeH="0" baseline="0" dirty="0" smtClean="0">
              <a:ln>
                <a:noFill/>
              </a:ln>
              <a:solidFill>
                <a:schemeClr val="accent2">
                  <a:lumMod val="50000"/>
                </a:schemeClr>
              </a:solidFill>
              <a:effectLst/>
              <a:latin typeface="Arial" pitchFamily="34" charset="0"/>
              <a:cs typeface="Arial" pitchFamily="34"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 calcmode="lin" valueType="num">
                                      <p:cBhvr additive="base">
                                        <p:cTn id="7" dur="3000" fill="hold"/>
                                        <p:tgtEl>
                                          <p:spTgt spid="4097"/>
                                        </p:tgtEl>
                                        <p:attrNameLst>
                                          <p:attrName>ppt_x</p:attrName>
                                        </p:attrNameLst>
                                      </p:cBhvr>
                                      <p:tavLst>
                                        <p:tav tm="0">
                                          <p:val>
                                            <p:strVal val="#ppt_x"/>
                                          </p:val>
                                        </p:tav>
                                        <p:tav tm="100000">
                                          <p:val>
                                            <p:strVal val="#ppt_x"/>
                                          </p:val>
                                        </p:tav>
                                      </p:tavLst>
                                    </p:anim>
                                    <p:anim calcmode="lin" valueType="num">
                                      <p:cBhvr additive="base">
                                        <p:cTn id="8" dur="3000" fill="hold"/>
                                        <p:tgtEl>
                                          <p:spTgt spid="40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39.JPG"/>
          <p:cNvPicPr>
            <a:picLocks noChangeAspect="1"/>
          </p:cNvPicPr>
          <p:nvPr/>
        </p:nvPicPr>
        <p:blipFill>
          <a:blip r:embed="rId2" cstate="print"/>
          <a:stretch>
            <a:fillRect/>
          </a:stretch>
        </p:blipFill>
        <p:spPr>
          <a:xfrm>
            <a:off x="0" y="0"/>
            <a:ext cx="9144000" cy="6858000"/>
          </a:xfrm>
          <a:prstGeom prst="rect">
            <a:avLst/>
          </a:prstGeom>
        </p:spPr>
      </p:pic>
      <p:sp>
        <p:nvSpPr>
          <p:cNvPr id="3073" name="Rectangle 1"/>
          <p:cNvSpPr>
            <a:spLocks noChangeArrowheads="1"/>
          </p:cNvSpPr>
          <p:nvPr/>
        </p:nvSpPr>
        <p:spPr bwMode="auto">
          <a:xfrm>
            <a:off x="5715008" y="357166"/>
            <a:ext cx="300039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انهم طلائع الحصاد العظيم ان كلام الله سيُعلن الى جميع الامم ويأ</a:t>
            </a:r>
            <a:r>
              <a:rPr kumimoji="0" lang="ar-SA"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تي</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جميع الشعوب ليشربوا من "الماء الحي</a:t>
            </a:r>
            <a:r>
              <a:rPr kumimoji="0" lang="en-GB" sz="3200" b="0" i="0" u="none" strike="noStrike" cap="none" normalizeH="0" baseline="0" dirty="0" smtClean="0">
                <a:ln>
                  <a:noFill/>
                </a:ln>
                <a:solidFill>
                  <a:schemeClr val="bg1"/>
                </a:solidFill>
                <a:effectLst/>
                <a:latin typeface="Calibri" pitchFamily="34" charset="0"/>
                <a:ea typeface="Calibri" pitchFamily="34" charset="0"/>
                <a:cs typeface="Arial" pitchFamily="34" charset="0"/>
              </a:rPr>
              <a:t>".</a:t>
            </a:r>
            <a:r>
              <a:rPr kumimoji="0" lang="en-GB" sz="3200" b="0" i="0" u="none" strike="noStrike" cap="none" normalizeH="0" baseline="0" dirty="0" smtClean="0">
                <a:ln>
                  <a:noFill/>
                </a:ln>
                <a:solidFill>
                  <a:schemeClr val="bg1"/>
                </a:solidFill>
                <a:effectLst/>
                <a:latin typeface="Arial" pitchFamily="34" charset="0"/>
                <a:cs typeface="Arial" pitchFamily="34" charset="0"/>
              </a:rPr>
              <a:t> </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additive="base">
                                        <p:cTn id="7" dur="3000" fill="hold"/>
                                        <p:tgtEl>
                                          <p:spTgt spid="3073"/>
                                        </p:tgtEl>
                                        <p:attrNameLst>
                                          <p:attrName>ppt_x</p:attrName>
                                        </p:attrNameLst>
                                      </p:cBhvr>
                                      <p:tavLst>
                                        <p:tav tm="0">
                                          <p:val>
                                            <p:strVal val="#ppt_x"/>
                                          </p:val>
                                        </p:tav>
                                        <p:tav tm="100000">
                                          <p:val>
                                            <p:strVal val="#ppt_x"/>
                                          </p:val>
                                        </p:tav>
                                      </p:tavLst>
                                    </p:anim>
                                    <p:anim calcmode="lin" valueType="num">
                                      <p:cBhvr additive="base">
                                        <p:cTn id="8" dur="3000" fill="hold"/>
                                        <p:tgtEl>
                                          <p:spTgt spid="30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4.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2"/>
          <p:cNvSpPr/>
          <p:nvPr/>
        </p:nvSpPr>
        <p:spPr>
          <a:xfrm>
            <a:off x="0" y="3500438"/>
            <a:ext cx="7286644" cy="707886"/>
          </a:xfrm>
          <a:prstGeom prst="rect">
            <a:avLst/>
          </a:prstGeom>
        </p:spPr>
        <p:txBody>
          <a:bodyPr wrap="square">
            <a:spAutoFit/>
          </a:bodyPr>
          <a:lstStyle/>
          <a:p>
            <a:pPr algn="r" rtl="1"/>
            <a:r>
              <a:rPr lang="ar-EG" sz="4000" b="1" dirty="0" smtClean="0">
                <a:solidFill>
                  <a:schemeClr val="accent2">
                    <a:lumMod val="50000"/>
                  </a:schemeClr>
                </a:solidFill>
              </a:rPr>
              <a:t>ف</a:t>
            </a:r>
            <a:r>
              <a:rPr lang="ar-SY" sz="4000" b="1" dirty="0" smtClean="0">
                <a:solidFill>
                  <a:schemeClr val="accent2">
                    <a:lumMod val="50000"/>
                  </a:schemeClr>
                </a:solidFill>
              </a:rPr>
              <a:t>ي</a:t>
            </a:r>
            <a:r>
              <a:rPr lang="ar-EG" sz="4000" b="1" dirty="0" smtClean="0">
                <a:solidFill>
                  <a:schemeClr val="accent2">
                    <a:lumMod val="50000"/>
                  </a:schemeClr>
                </a:solidFill>
              </a:rPr>
              <a:t> المنطقة حقول, حان وقت </a:t>
            </a:r>
            <a:r>
              <a:rPr lang="ar-SY" sz="4000" b="1" dirty="0" smtClean="0">
                <a:solidFill>
                  <a:schemeClr val="accent2">
                    <a:lumMod val="50000"/>
                  </a:schemeClr>
                </a:solidFill>
              </a:rPr>
              <a:t>ال</a:t>
            </a:r>
            <a:r>
              <a:rPr lang="ar-EG" sz="4000" b="1" dirty="0" smtClean="0">
                <a:solidFill>
                  <a:schemeClr val="accent2">
                    <a:lumMod val="50000"/>
                  </a:schemeClr>
                </a:solidFill>
              </a:rPr>
              <a:t>حصاد</a:t>
            </a:r>
            <a:r>
              <a:rPr lang="en-US" sz="4000" b="1" dirty="0" smtClean="0">
                <a:solidFill>
                  <a:schemeClr val="accent2">
                    <a:lumMod val="50000"/>
                  </a:schemeClr>
                </a:solidFill>
              </a:rPr>
              <a:t> </a:t>
            </a:r>
            <a:r>
              <a:rPr lang="ar-EG" sz="4000" b="1" dirty="0" smtClean="0">
                <a:solidFill>
                  <a:schemeClr val="accent2">
                    <a:lumMod val="50000"/>
                  </a:schemeClr>
                </a:solidFill>
              </a:rPr>
              <a:t>فيها</a:t>
            </a:r>
            <a:r>
              <a:rPr lang="ar-EG" sz="4000" b="1" dirty="0" smtClean="0"/>
              <a:t>.</a:t>
            </a:r>
            <a:endParaRPr lang="en-GB" sz="4000" b="1"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40.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2"/>
          <p:cNvSpPr/>
          <p:nvPr/>
        </p:nvSpPr>
        <p:spPr>
          <a:xfrm>
            <a:off x="0" y="428604"/>
            <a:ext cx="2928926" cy="1569660"/>
          </a:xfrm>
          <a:prstGeom prst="rect">
            <a:avLst/>
          </a:prstGeom>
        </p:spPr>
        <p:txBody>
          <a:bodyPr wrap="square">
            <a:spAutoFit/>
          </a:bodyPr>
          <a:lstStyle/>
          <a:p>
            <a:pPr algn="r"/>
            <a:r>
              <a:rPr lang="ar-EG" dirty="0" smtClean="0"/>
              <a:t> </a:t>
            </a:r>
            <a:r>
              <a:rPr lang="ar-EG" sz="3200" b="1" dirty="0" smtClean="0">
                <a:solidFill>
                  <a:schemeClr val="bg1"/>
                </a:solidFill>
              </a:rPr>
              <a:t>ان سر ه</a:t>
            </a:r>
            <a:r>
              <a:rPr lang="ar-SY" sz="3200" b="1" dirty="0" smtClean="0">
                <a:solidFill>
                  <a:schemeClr val="bg1"/>
                </a:solidFill>
              </a:rPr>
              <a:t>ذ</a:t>
            </a:r>
            <a:r>
              <a:rPr lang="ar-EG" sz="3200" b="1" dirty="0" smtClean="0">
                <a:solidFill>
                  <a:schemeClr val="bg1"/>
                </a:solidFill>
              </a:rPr>
              <a:t>ا الرج</a:t>
            </a:r>
            <a:r>
              <a:rPr lang="ar-SA" sz="3200" b="1" dirty="0" smtClean="0">
                <a:solidFill>
                  <a:schemeClr val="bg1"/>
                </a:solidFill>
              </a:rPr>
              <a:t>ل</a:t>
            </a:r>
            <a:r>
              <a:rPr lang="ar-EG" sz="3200" b="1" dirty="0" smtClean="0">
                <a:solidFill>
                  <a:schemeClr val="bg1"/>
                </a:solidFill>
              </a:rPr>
              <a:t> الجالس على حافة البئر انكشف</a:t>
            </a:r>
            <a:endParaRPr lang="en-GB" sz="3200" b="1" dirty="0">
              <a:solidFill>
                <a:schemeClr val="bg1"/>
              </a:solidFill>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41.JPG"/>
          <p:cNvPicPr>
            <a:picLocks noChangeAspect="1"/>
          </p:cNvPicPr>
          <p:nvPr/>
        </p:nvPicPr>
        <p:blipFill>
          <a:blip r:embed="rId2" cstate="print"/>
          <a:stretch>
            <a:fillRect/>
          </a:stretch>
        </p:blipFill>
        <p:spPr>
          <a:xfrm>
            <a:off x="0" y="0"/>
            <a:ext cx="9144000" cy="6215082"/>
          </a:xfrm>
          <a:prstGeom prst="rect">
            <a:avLst/>
          </a:prstGeom>
        </p:spPr>
      </p:pic>
      <p:sp>
        <p:nvSpPr>
          <p:cNvPr id="3" name="Rectangle 2"/>
          <p:cNvSpPr/>
          <p:nvPr/>
        </p:nvSpPr>
        <p:spPr>
          <a:xfrm>
            <a:off x="0" y="6215082"/>
            <a:ext cx="9144000" cy="646331"/>
          </a:xfrm>
          <a:prstGeom prst="rect">
            <a:avLst/>
          </a:prstGeom>
          <a:solidFill>
            <a:schemeClr val="tx2">
              <a:lumMod val="40000"/>
              <a:lumOff val="60000"/>
            </a:schemeClr>
          </a:solidFill>
        </p:spPr>
        <p:txBody>
          <a:bodyPr wrap="square">
            <a:spAutoFit/>
          </a:bodyPr>
          <a:lstStyle/>
          <a:p>
            <a:pPr algn="r" rtl="1"/>
            <a:r>
              <a:rPr lang="ar-SY" sz="3600" dirty="0" smtClean="0"/>
              <a:t> </a:t>
            </a:r>
            <a:r>
              <a:rPr lang="ar-EG" sz="3600" b="1" dirty="0" smtClean="0">
                <a:solidFill>
                  <a:srgbClr val="002060"/>
                </a:solidFill>
              </a:rPr>
              <a:t>وانا, اليوم</a:t>
            </a:r>
            <a:r>
              <a:rPr lang="ar-SY" sz="3600" b="1" dirty="0" smtClean="0">
                <a:solidFill>
                  <a:srgbClr val="002060"/>
                </a:solidFill>
              </a:rPr>
              <a:t> </a:t>
            </a:r>
            <a:r>
              <a:rPr lang="ar-EG" sz="3600" b="1" dirty="0" smtClean="0">
                <a:solidFill>
                  <a:srgbClr val="002060"/>
                </a:solidFill>
              </a:rPr>
              <a:t>, هل اكتشفته</a:t>
            </a:r>
            <a:r>
              <a:rPr lang="ar-SY" sz="3600" b="1" dirty="0" smtClean="0">
                <a:solidFill>
                  <a:srgbClr val="002060"/>
                </a:solidFill>
              </a:rPr>
              <a:t> </a:t>
            </a:r>
            <a:r>
              <a:rPr lang="ar-EG" sz="3600" b="1" dirty="0" smtClean="0">
                <a:solidFill>
                  <a:srgbClr val="002060"/>
                </a:solidFill>
              </a:rPr>
              <a:t>؟ هل تفجّر نبعه في </a:t>
            </a:r>
            <a:r>
              <a:rPr lang="ar-SY" sz="3600" b="1" dirty="0" smtClean="0">
                <a:solidFill>
                  <a:srgbClr val="002060"/>
                </a:solidFill>
              </a:rPr>
              <a:t>أ</a:t>
            </a:r>
            <a:r>
              <a:rPr lang="ar-EG" sz="3600" b="1" dirty="0" smtClean="0">
                <a:solidFill>
                  <a:srgbClr val="002060"/>
                </a:solidFill>
              </a:rPr>
              <a:t>عماق قلبي؟</a:t>
            </a:r>
            <a:endParaRPr lang="en-GB" sz="3600" b="1" dirty="0">
              <a:solidFill>
                <a:srgbClr val="002060"/>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5.JPG"/>
          <p:cNvPicPr>
            <a:picLocks noChangeAspect="1"/>
          </p:cNvPicPr>
          <p:nvPr/>
        </p:nvPicPr>
        <p:blipFill>
          <a:blip r:embed="rId2" cstate="print"/>
          <a:stretch>
            <a:fillRect/>
          </a:stretch>
        </p:blipFill>
        <p:spPr>
          <a:xfrm>
            <a:off x="0" y="0"/>
            <a:ext cx="9144000" cy="5786454"/>
          </a:xfrm>
          <a:prstGeom prst="rect">
            <a:avLst/>
          </a:prstGeom>
        </p:spPr>
      </p:pic>
      <p:sp>
        <p:nvSpPr>
          <p:cNvPr id="37889" name="Rectangle 1"/>
          <p:cNvSpPr>
            <a:spLocks noChangeArrowheads="1"/>
          </p:cNvSpPr>
          <p:nvPr/>
        </p:nvSpPr>
        <p:spPr bwMode="auto">
          <a:xfrm>
            <a:off x="0" y="5786454"/>
            <a:ext cx="9144000" cy="1077218"/>
          </a:xfrm>
          <a:prstGeom prst="rect">
            <a:avLst/>
          </a:prstGeom>
          <a:solidFill>
            <a:schemeClr val="accent2">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يسوع والتلاميذ مسافرون الى الجليل</a:t>
            </a:r>
            <a:r>
              <a:rPr kumimoji="0" lang="ar-SY"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a:t>
            </a:r>
            <a:r>
              <a:rPr kumimoji="0" lang="ar-SY"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فمرّوا في سيخارة</a:t>
            </a:r>
            <a:r>
              <a:rPr kumimoji="0" lang="ar-SY"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a:t>
            </a:r>
            <a:r>
              <a:rPr kumimoji="0" lang="ar-SY"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ذهب التلاميذ الى القرية لشراء ما يأكلون.</a:t>
            </a:r>
            <a:endParaRPr kumimoji="0" lang="ar-EG" sz="3200" b="1"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7889"/>
                                        </p:tgtEl>
                                        <p:attrNameLst>
                                          <p:attrName>style.visibility</p:attrName>
                                        </p:attrNameLst>
                                      </p:cBhvr>
                                      <p:to>
                                        <p:strVal val="visible"/>
                                      </p:to>
                                    </p:set>
                                    <p:anim calcmode="lin" valueType="num">
                                      <p:cBhvr additive="base">
                                        <p:cTn id="7" dur="3000" fill="hold"/>
                                        <p:tgtEl>
                                          <p:spTgt spid="37889"/>
                                        </p:tgtEl>
                                        <p:attrNameLst>
                                          <p:attrName>ppt_x</p:attrName>
                                        </p:attrNameLst>
                                      </p:cBhvr>
                                      <p:tavLst>
                                        <p:tav tm="0">
                                          <p:val>
                                            <p:strVal val="#ppt_x"/>
                                          </p:val>
                                        </p:tav>
                                        <p:tav tm="100000">
                                          <p:val>
                                            <p:strVal val="#ppt_x"/>
                                          </p:val>
                                        </p:tav>
                                      </p:tavLst>
                                    </p:anim>
                                    <p:anim calcmode="lin" valueType="num">
                                      <p:cBhvr additive="base">
                                        <p:cTn id="8" dur="3000" fill="hold"/>
                                        <p:tgtEl>
                                          <p:spTgt spid="378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6.JPG"/>
          <p:cNvPicPr>
            <a:picLocks noChangeAspect="1"/>
          </p:cNvPicPr>
          <p:nvPr/>
        </p:nvPicPr>
        <p:blipFill>
          <a:blip r:embed="rId2" cstate="print"/>
          <a:stretch>
            <a:fillRect/>
          </a:stretch>
        </p:blipFill>
        <p:spPr>
          <a:xfrm>
            <a:off x="-2468" y="0"/>
            <a:ext cx="9146468" cy="6858000"/>
          </a:xfrm>
          <a:prstGeom prst="rect">
            <a:avLst/>
          </a:prstGeom>
        </p:spPr>
      </p:pic>
      <p:sp>
        <p:nvSpPr>
          <p:cNvPr id="3" name="Rectangle 2"/>
          <p:cNvSpPr/>
          <p:nvPr/>
        </p:nvSpPr>
        <p:spPr>
          <a:xfrm>
            <a:off x="0" y="500042"/>
            <a:ext cx="9144000" cy="707886"/>
          </a:xfrm>
          <a:prstGeom prst="rect">
            <a:avLst/>
          </a:prstGeom>
        </p:spPr>
        <p:txBody>
          <a:bodyPr wrap="square">
            <a:spAutoFit/>
          </a:bodyPr>
          <a:lstStyle/>
          <a:p>
            <a:pPr algn="r" rtl="1"/>
            <a:r>
              <a:rPr lang="ar-EG" sz="4000" b="1" dirty="0" smtClean="0">
                <a:solidFill>
                  <a:schemeClr val="accent2">
                    <a:lumMod val="50000"/>
                  </a:schemeClr>
                </a:solidFill>
              </a:rPr>
              <a:t>تعب يسوع من المسير فجلس على حافة البئر</a:t>
            </a:r>
            <a:r>
              <a:rPr lang="ar-EG" sz="3200" b="1" dirty="0" smtClean="0">
                <a:solidFill>
                  <a:schemeClr val="accent2">
                    <a:lumMod val="50000"/>
                  </a:schemeClr>
                </a:solidFill>
              </a:rPr>
              <a:t>.</a:t>
            </a:r>
            <a:endParaRPr lang="en-GB" sz="3200" b="1" dirty="0">
              <a:solidFill>
                <a:schemeClr val="accent2">
                  <a:lumMod val="50000"/>
                </a:schemeClr>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7.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2"/>
          <p:cNvSpPr/>
          <p:nvPr/>
        </p:nvSpPr>
        <p:spPr>
          <a:xfrm>
            <a:off x="6072198" y="357166"/>
            <a:ext cx="2643205" cy="584775"/>
          </a:xfrm>
          <a:prstGeom prst="rect">
            <a:avLst/>
          </a:prstGeom>
        </p:spPr>
        <p:txBody>
          <a:bodyPr wrap="square">
            <a:spAutoFit/>
          </a:bodyPr>
          <a:lstStyle/>
          <a:p>
            <a:pPr algn="r" rtl="1"/>
            <a:r>
              <a:rPr lang="ar-EG" sz="3200" b="1" dirty="0" smtClean="0">
                <a:solidFill>
                  <a:srgbClr val="FFFF00"/>
                </a:solidFill>
              </a:rPr>
              <a:t>كان الوقت ظهراً</a:t>
            </a:r>
            <a:r>
              <a:rPr lang="ar-EG" dirty="0" smtClean="0"/>
              <a:t>.</a:t>
            </a:r>
            <a:endParaRPr lang="en-GB" dirty="0"/>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8.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السامرية 09.JPG"/>
          <p:cNvPicPr>
            <a:picLocks noChangeAspect="1"/>
          </p:cNvPicPr>
          <p:nvPr/>
        </p:nvPicPr>
        <p:blipFill>
          <a:blip r:embed="rId2" cstate="print"/>
          <a:stretch>
            <a:fillRect/>
          </a:stretch>
        </p:blipFill>
        <p:spPr>
          <a:xfrm>
            <a:off x="0" y="0"/>
            <a:ext cx="9144000" cy="6286520"/>
          </a:xfrm>
          <a:prstGeom prst="rect">
            <a:avLst/>
          </a:prstGeom>
        </p:spPr>
      </p:pic>
      <p:sp>
        <p:nvSpPr>
          <p:cNvPr id="33793" name="Rectangle 1"/>
          <p:cNvSpPr>
            <a:spLocks noChangeArrowheads="1"/>
          </p:cNvSpPr>
          <p:nvPr/>
        </p:nvSpPr>
        <p:spPr bwMode="auto">
          <a:xfrm>
            <a:off x="0" y="6286520"/>
            <a:ext cx="9144000" cy="584775"/>
          </a:xfrm>
          <a:prstGeom prst="rect">
            <a:avLst/>
          </a:prstGeom>
          <a:solidFill>
            <a:schemeClr val="accent6">
              <a:lumMod val="60000"/>
              <a:lumOff val="4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جاءت امرأة سامرية تستقي</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 فهي عطشانة و</a:t>
            </a:r>
            <a:r>
              <a:rPr kumimoji="0" lang="ar-SY"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ع</a:t>
            </a:r>
            <a:r>
              <a:rPr kumimoji="0" lang="ar-EG" sz="3200" b="1" i="0" u="none" strike="noStrike" cap="none" normalizeH="0" baseline="0" dirty="0" smtClean="0">
                <a:ln>
                  <a:noFill/>
                </a:ln>
                <a:solidFill>
                  <a:schemeClr val="accent2">
                    <a:lumMod val="50000"/>
                  </a:schemeClr>
                </a:solidFill>
                <a:effectLst/>
                <a:latin typeface="Calibri" pitchFamily="34" charset="0"/>
                <a:ea typeface="Calibri" pitchFamily="34" charset="0"/>
                <a:cs typeface="Arial" pitchFamily="34" charset="0"/>
              </a:rPr>
              <a:t>طشها مستمر</a:t>
            </a:r>
            <a:r>
              <a:rPr kumimoji="0" lang="en-GB" sz="3200" b="1" i="0" u="none" strike="noStrike" cap="none" normalizeH="0" baseline="0" dirty="0" smtClean="0">
                <a:ln>
                  <a:noFill/>
                </a:ln>
                <a:solidFill>
                  <a:schemeClr val="accent2">
                    <a:lumMod val="50000"/>
                  </a:schemeClr>
                </a:solidFill>
                <a:effectLst/>
                <a:latin typeface="Arial" pitchFamily="34" charset="0"/>
                <a:cs typeface="Arial" pitchFamily="34" charset="0"/>
              </a:rPr>
              <a:t> </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 calcmode="lin" valueType="num">
                                      <p:cBhvr additive="base">
                                        <p:cTn id="7" dur="3000" fill="hold"/>
                                        <p:tgtEl>
                                          <p:spTgt spid="33793"/>
                                        </p:tgtEl>
                                        <p:attrNameLst>
                                          <p:attrName>ppt_x</p:attrName>
                                        </p:attrNameLst>
                                      </p:cBhvr>
                                      <p:tavLst>
                                        <p:tav tm="0">
                                          <p:val>
                                            <p:strVal val="#ppt_x"/>
                                          </p:val>
                                        </p:tav>
                                        <p:tav tm="100000">
                                          <p:val>
                                            <p:strVal val="#ppt_x"/>
                                          </p:val>
                                        </p:tav>
                                      </p:tavLst>
                                    </p:anim>
                                    <p:anim calcmode="lin" valueType="num">
                                      <p:cBhvr additive="base">
                                        <p:cTn id="8" dur="3000" fill="hold"/>
                                        <p:tgtEl>
                                          <p:spTgt spid="337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1252</TotalTime>
  <Words>1122</Words>
  <Application>Microsoft Office PowerPoint</Application>
  <PresentationFormat>On-screen Show (4:3)</PresentationFormat>
  <Paragraphs>61</Paragraphs>
  <Slides>41</Slides>
  <Notes>2</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7</cp:revision>
  <dcterms:created xsi:type="dcterms:W3CDTF">2013-02-25T21:43:18Z</dcterms:created>
  <dcterms:modified xsi:type="dcterms:W3CDTF">2013-05-01T04:39:21Z</dcterms:modified>
</cp:coreProperties>
</file>