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82" r:id="rId3"/>
    <p:sldId id="256"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5" r:id="rId18"/>
    <p:sldId id="274" r:id="rId19"/>
    <p:sldId id="277" r:id="rId20"/>
    <p:sldId id="276" r:id="rId21"/>
    <p:sldId id="279" r:id="rId22"/>
    <p:sldId id="280" r:id="rId23"/>
    <p:sldId id="281" r:id="rId24"/>
    <p:sldId id="271" r:id="rId25"/>
    <p:sldId id="273" r:id="rId26"/>
    <p:sldId id="272" r:id="rId27"/>
    <p:sldId id="278"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489" autoAdjust="0"/>
  </p:normalViewPr>
  <p:slideViewPr>
    <p:cSldViewPr>
      <p:cViewPr>
        <p:scale>
          <a:sx n="60" d="100"/>
          <a:sy n="60" d="100"/>
        </p:scale>
        <p:origin x="-1428" y="-3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39A610D-ED16-4101-886B-EB5197F3C996}" type="datetimeFigureOut">
              <a:rPr lang="en-US" smtClean="0"/>
              <a:pPr/>
              <a:t>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39A610D-ED16-4101-886B-EB5197F3C996}" type="datetimeFigureOut">
              <a:rPr lang="en-US" smtClean="0"/>
              <a:pPr/>
              <a:t>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39A610D-ED16-4101-886B-EB5197F3C996}" type="datetimeFigureOut">
              <a:rPr lang="en-US" smtClean="0"/>
              <a:pPr/>
              <a:t>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39A610D-ED16-4101-886B-EB5197F3C996}" type="datetimeFigureOut">
              <a:rPr lang="en-US" smtClean="0"/>
              <a:pPr/>
              <a:t>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9A610D-ED16-4101-886B-EB5197F3C996}" type="datetimeFigureOut">
              <a:rPr lang="en-US" smtClean="0"/>
              <a:pPr/>
              <a:t>11/1/2013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39A610D-ED16-4101-886B-EB5197F3C996}" type="datetimeFigureOut">
              <a:rPr lang="en-US" smtClean="0"/>
              <a:pPr/>
              <a:t>11/1/2013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39A610D-ED16-4101-886B-EB5197F3C996}" type="datetimeFigureOut">
              <a:rPr lang="en-US" smtClean="0"/>
              <a:pPr/>
              <a:t>11/1/2013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39A610D-ED16-4101-886B-EB5197F3C996}" type="datetimeFigureOut">
              <a:rPr lang="en-US" smtClean="0"/>
              <a:pPr/>
              <a:t>11/1/2013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9A610D-ED16-4101-886B-EB5197F3C996}" type="datetimeFigureOut">
              <a:rPr lang="en-US" smtClean="0"/>
              <a:pPr/>
              <a:t>11/1/2013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9A610D-ED16-4101-886B-EB5197F3C996}" type="datetimeFigureOut">
              <a:rPr lang="en-US" smtClean="0"/>
              <a:pPr/>
              <a:t>11/1/2013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9A610D-ED16-4101-886B-EB5197F3C996}" type="datetimeFigureOut">
              <a:rPr lang="en-US" smtClean="0"/>
              <a:pPr/>
              <a:t>11/1/2013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B0C6C25-5753-4163-9B07-FEEB9A18F7D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9A610D-ED16-4101-886B-EB5197F3C996}" type="datetimeFigureOut">
              <a:rPr lang="en-US" smtClean="0"/>
              <a:pPr/>
              <a:t>11/1/2013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C6C25-5753-4163-9B07-FEEB9A18F7D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ross 1"/>
          <p:cNvSpPr/>
          <p:nvPr/>
        </p:nvSpPr>
        <p:spPr>
          <a:xfrm>
            <a:off x="1285852" y="0"/>
            <a:ext cx="6643734" cy="6858000"/>
          </a:xfrm>
          <a:prstGeom prst="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1285852" y="1643050"/>
            <a:ext cx="6643734" cy="3600986"/>
          </a:xfrm>
          <a:prstGeom prst="rect">
            <a:avLst/>
          </a:prstGeom>
          <a:noFill/>
        </p:spPr>
        <p:txBody>
          <a:bodyPr wrap="square" rtlCol="0">
            <a:spAutoFit/>
          </a:bodyPr>
          <a:lstStyle/>
          <a:p>
            <a:pPr algn="ctr" rtl="1"/>
            <a:r>
              <a:rPr lang="ar-SY" sz="5400" b="1" dirty="0" smtClean="0">
                <a:solidFill>
                  <a:schemeClr val="bg1"/>
                </a:solidFill>
              </a:rPr>
              <a:t>كنيسة المسيح</a:t>
            </a:r>
          </a:p>
          <a:p>
            <a:pPr algn="ctr" rtl="1"/>
            <a:r>
              <a:rPr lang="ar-SY" sz="5400" b="1" dirty="0" smtClean="0">
                <a:solidFill>
                  <a:schemeClr val="bg1"/>
                </a:solidFill>
              </a:rPr>
              <a:t>الصلب القيامة الصعود  والعنصرة</a:t>
            </a:r>
          </a:p>
          <a:p>
            <a:pPr algn="ctr" rtl="1"/>
            <a:r>
              <a:rPr lang="ar-SY" sz="6600" b="1" dirty="0" smtClean="0">
                <a:solidFill>
                  <a:schemeClr val="bg1"/>
                </a:solidFill>
              </a:rPr>
              <a:t> </a:t>
            </a:r>
            <a:r>
              <a:rPr lang="ar-SY" sz="3600" b="1" dirty="0" smtClean="0">
                <a:solidFill>
                  <a:schemeClr val="bg1"/>
                </a:solidFill>
              </a:rPr>
              <a:t>( للكبار)</a:t>
            </a:r>
            <a:endParaRPr lang="en-GB" sz="3600" b="1" dirty="0">
              <a:solidFill>
                <a:schemeClr val="bg1"/>
              </a:solidFill>
            </a:endParaRPr>
          </a:p>
        </p:txBody>
      </p:sp>
    </p:spTree>
    <p:extLst>
      <p:ext uri="{BB962C8B-B14F-4D97-AF65-F5344CB8AC3E}">
        <p14:creationId xmlns:p14="http://schemas.microsoft.com/office/powerpoint/2010/main" xmlns="" val="2604337924"/>
      </p:ext>
    </p:extLst>
  </p:cSld>
  <p:clrMapOvr>
    <a:masterClrMapping/>
  </p:clrMapOvr>
  <p:transition spd="slow">
    <p:plu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6500826" cy="6858000"/>
          </a:xfrm>
          <a:prstGeom prst="rect">
            <a:avLst/>
          </a:prstGeom>
        </p:spPr>
      </p:pic>
      <p:sp>
        <p:nvSpPr>
          <p:cNvPr id="3" name="TextBox 2"/>
          <p:cNvSpPr txBox="1"/>
          <p:nvPr/>
        </p:nvSpPr>
        <p:spPr>
          <a:xfrm>
            <a:off x="6500826" y="0"/>
            <a:ext cx="2643174" cy="6858000"/>
          </a:xfrm>
          <a:prstGeom prst="rect">
            <a:avLst/>
          </a:prstGeom>
          <a:solidFill>
            <a:schemeClr val="accent2">
              <a:lumMod val="50000"/>
            </a:schemeClr>
          </a:solidFill>
        </p:spPr>
        <p:txBody>
          <a:bodyPr wrap="square" rtlCol="0">
            <a:spAutoFit/>
          </a:bodyPr>
          <a:lstStyle/>
          <a:p>
            <a:pPr algn="r" rtl="1"/>
            <a:r>
              <a:rPr lang="ar-SY" sz="3600" b="1" dirty="0" smtClean="0">
                <a:solidFill>
                  <a:srgbClr val="FFFF00"/>
                </a:solidFill>
              </a:rPr>
              <a:t>ثم خاطبهم يسوع ثانية وقال :“ السلام لكم . كما أرسلني الآب أنا أرسلكم“. ثم نفخ فيهم قائلا :“ خذوا الروح القدس من غفرتم خطاياه غفرت له , ومن أمسكتم خطاياه أمسكت“.</a:t>
            </a:r>
            <a:endParaRPr lang="en-GB" sz="36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20965"/>
            <a:ext cx="6143636" cy="6878965"/>
          </a:xfrm>
          <a:prstGeom prst="rect">
            <a:avLst/>
          </a:prstGeom>
        </p:spPr>
      </p:pic>
      <p:sp>
        <p:nvSpPr>
          <p:cNvPr id="3" name="TextBox 2"/>
          <p:cNvSpPr txBox="1"/>
          <p:nvPr/>
        </p:nvSpPr>
        <p:spPr>
          <a:xfrm>
            <a:off x="6143636" y="0"/>
            <a:ext cx="3000364" cy="6986528"/>
          </a:xfrm>
          <a:prstGeom prst="rect">
            <a:avLst/>
          </a:prstGeom>
          <a:solidFill>
            <a:schemeClr val="accent2">
              <a:lumMod val="50000"/>
            </a:schemeClr>
          </a:solidFill>
        </p:spPr>
        <p:txBody>
          <a:bodyPr wrap="square" rtlCol="0">
            <a:spAutoFit/>
          </a:bodyPr>
          <a:lstStyle/>
          <a:p>
            <a:pPr algn="r" rtl="1"/>
            <a:r>
              <a:rPr lang="ar-SY" sz="3200" b="1" dirty="0" smtClean="0">
                <a:solidFill>
                  <a:srgbClr val="FFFF00"/>
                </a:solidFill>
              </a:rPr>
              <a:t>وبعد ثمانية أيام عاد يسوع وظهر لهم وقال لتوما :“ هات أصبعك الى هنا وجس يدي وهات يدك وضعها في جنبي ولا تكن غير مؤمن بل مؤمنا“ فقال توما ليسوع :</a:t>
            </a:r>
          </a:p>
          <a:p>
            <a:pPr algn="r" rtl="1"/>
            <a:r>
              <a:rPr lang="ar-SY" sz="3200" b="1" dirty="0" smtClean="0">
                <a:solidFill>
                  <a:srgbClr val="FFFF00"/>
                </a:solidFill>
              </a:rPr>
              <a:t>“ ربي والهي ”. حينئذ اجابه يسوع :“ لأنك رأيتني يا توما آمنت, طوبى للذين لا يرونني ويؤمنون“.</a:t>
            </a:r>
            <a:endParaRPr lang="en-GB" sz="32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1"/>
            <a:ext cx="5072066" cy="6858000"/>
          </a:xfrm>
          <a:prstGeom prst="rect">
            <a:avLst/>
          </a:prstGeom>
        </p:spPr>
      </p:pic>
      <p:sp>
        <p:nvSpPr>
          <p:cNvPr id="3" name="TextBox 2"/>
          <p:cNvSpPr txBox="1"/>
          <p:nvPr/>
        </p:nvSpPr>
        <p:spPr>
          <a:xfrm>
            <a:off x="5072066" y="0"/>
            <a:ext cx="4071934" cy="6986528"/>
          </a:xfrm>
          <a:prstGeom prst="rect">
            <a:avLst/>
          </a:prstGeom>
          <a:solidFill>
            <a:srgbClr val="FFC000"/>
          </a:solidFill>
        </p:spPr>
        <p:txBody>
          <a:bodyPr wrap="square" rtlCol="0">
            <a:spAutoFit/>
          </a:bodyPr>
          <a:lstStyle/>
          <a:p>
            <a:pPr algn="r"/>
            <a:r>
              <a:rPr lang="ar-SY" sz="3200" b="1" dirty="0" smtClean="0">
                <a:solidFill>
                  <a:srgbClr val="002060"/>
                </a:solidFill>
              </a:rPr>
              <a:t>ثم انطلق الأحد عشر تلميذا الى جبل الجليل كما أمرهم يسوع وهناك رأوه . فتقدم منهم وكلمهم قائلا:“ ان لي السلطان كله في السماء وعلى الأرض . فاذهبوا وتلمذوا الناس جميعهم وعمدوهم باسم الآب والأبن والروح القدس وعلموهم كل ما أوصيتكم به . وها أنا معكم طول الأيام . أني مرسل لكم الروح القدس فأقيموا في اورشليم حتى تأتيكم هذه القوة من السماء</a:t>
            </a:r>
            <a:r>
              <a:rPr lang="ar-SY" dirty="0" smtClean="0"/>
              <a:t>.</a:t>
            </a:r>
            <a:endParaRPr lang="en-GB" dirty="0"/>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25742"/>
            <a:ext cx="6429388" cy="6883742"/>
          </a:xfrm>
          <a:prstGeom prst="rect">
            <a:avLst/>
          </a:prstGeom>
        </p:spPr>
      </p:pic>
      <p:sp>
        <p:nvSpPr>
          <p:cNvPr id="3" name="TextBox 2"/>
          <p:cNvSpPr txBox="1"/>
          <p:nvPr/>
        </p:nvSpPr>
        <p:spPr>
          <a:xfrm>
            <a:off x="6429388" y="0"/>
            <a:ext cx="2714612" cy="6863417"/>
          </a:xfrm>
          <a:prstGeom prst="rect">
            <a:avLst/>
          </a:prstGeom>
          <a:solidFill>
            <a:srgbClr val="FFFF00"/>
          </a:solidFill>
        </p:spPr>
        <p:txBody>
          <a:bodyPr wrap="square" rtlCol="0">
            <a:spAutoFit/>
          </a:bodyPr>
          <a:lstStyle/>
          <a:p>
            <a:pPr algn="r" rtl="1"/>
            <a:r>
              <a:rPr lang="ar-SY" sz="4000" b="1" dirty="0" smtClean="0">
                <a:solidFill>
                  <a:srgbClr val="002060"/>
                </a:solidFill>
              </a:rPr>
              <a:t>بعد هذا خرجوا جميعا الى بيت عنيا . وهناك رفع يسوع يديه وبارك تلاميذه . وفيما هو يباركهم انفرد عنهم وصعد الى السماء وجلس عن يمين الآب . </a:t>
            </a:r>
            <a:endParaRPr lang="en-GB" sz="40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6429388" cy="6858000"/>
          </a:xfrm>
          <a:prstGeom prst="rect">
            <a:avLst/>
          </a:prstGeom>
        </p:spPr>
      </p:pic>
      <p:sp>
        <p:nvSpPr>
          <p:cNvPr id="3" name="Rectangle 2"/>
          <p:cNvSpPr/>
          <p:nvPr/>
        </p:nvSpPr>
        <p:spPr>
          <a:xfrm>
            <a:off x="6429388" y="0"/>
            <a:ext cx="2714612" cy="6863417"/>
          </a:xfrm>
          <a:prstGeom prst="rect">
            <a:avLst/>
          </a:prstGeom>
          <a:solidFill>
            <a:srgbClr val="FFFF00"/>
          </a:solidFill>
        </p:spPr>
        <p:txBody>
          <a:bodyPr wrap="square">
            <a:spAutoFit/>
          </a:bodyPr>
          <a:lstStyle/>
          <a:p>
            <a:pPr algn="r" rtl="1"/>
            <a:r>
              <a:rPr lang="ar-SY" sz="4000" b="1" dirty="0" smtClean="0">
                <a:solidFill>
                  <a:srgbClr val="002060"/>
                </a:solidFill>
              </a:rPr>
              <a:t>فسجدوا له ورجعوا الى اورشليم بفرح عظيم . وكانوا دائما في الهيكل يسبحون الله ويباركونه منتظرين الروح القدس كما وعدهم يسوع.</a:t>
            </a:r>
          </a:p>
          <a:p>
            <a:pPr algn="r" rtl="1"/>
            <a:endParaRPr lang="en-GB" sz="40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5357826"/>
          </a:xfrm>
          <a:prstGeom prst="rect">
            <a:avLst/>
          </a:prstGeom>
        </p:spPr>
      </p:pic>
      <p:sp>
        <p:nvSpPr>
          <p:cNvPr id="3" name="TextBox 2"/>
          <p:cNvSpPr txBox="1"/>
          <p:nvPr/>
        </p:nvSpPr>
        <p:spPr>
          <a:xfrm>
            <a:off x="0" y="5357826"/>
            <a:ext cx="9144000" cy="1569660"/>
          </a:xfrm>
          <a:prstGeom prst="rect">
            <a:avLst/>
          </a:prstGeom>
          <a:solidFill>
            <a:schemeClr val="accent6"/>
          </a:solidFill>
        </p:spPr>
        <p:txBody>
          <a:bodyPr wrap="square" rtlCol="0">
            <a:spAutoFit/>
          </a:bodyPr>
          <a:lstStyle/>
          <a:p>
            <a:pPr algn="r" rtl="1"/>
            <a:r>
              <a:rPr lang="ar-SY" sz="3200" b="1" dirty="0" smtClean="0">
                <a:solidFill>
                  <a:srgbClr val="002060"/>
                </a:solidFill>
              </a:rPr>
              <a:t>بعد صعود يسوع المخلص الى السماء رجع التلاميذ الى اورشليم وكانوا لا ينقطعون عن الصلاة بنفس واحدة وكانت مع التلاميذ مريم أم يسوع وباقي النساء.</a:t>
            </a:r>
            <a:endParaRPr lang="en-GB" sz="32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a:stretch>
            <a:fillRect/>
          </a:stretch>
        </p:blipFill>
        <p:spPr>
          <a:xfrm>
            <a:off x="0" y="0"/>
            <a:ext cx="9144000" cy="4857760"/>
          </a:xfrm>
          <a:prstGeom prst="rect">
            <a:avLst/>
          </a:prstGeom>
        </p:spPr>
      </p:pic>
      <p:sp>
        <p:nvSpPr>
          <p:cNvPr id="3" name="Rectangle 2"/>
          <p:cNvSpPr/>
          <p:nvPr/>
        </p:nvSpPr>
        <p:spPr>
          <a:xfrm>
            <a:off x="0" y="4857760"/>
            <a:ext cx="9144000" cy="2062103"/>
          </a:xfrm>
          <a:prstGeom prst="rect">
            <a:avLst/>
          </a:prstGeom>
          <a:solidFill>
            <a:schemeClr val="accent2">
              <a:lumMod val="20000"/>
              <a:lumOff val="80000"/>
            </a:schemeClr>
          </a:solidFill>
        </p:spPr>
        <p:txBody>
          <a:bodyPr wrap="square">
            <a:spAutoFit/>
          </a:bodyPr>
          <a:lstStyle/>
          <a:p>
            <a:pPr algn="r" rtl="1"/>
            <a:r>
              <a:rPr lang="ar-SY" sz="3200" b="1" dirty="0" smtClean="0">
                <a:solidFill>
                  <a:srgbClr val="C00000"/>
                </a:solidFill>
              </a:rPr>
              <a:t>ولما حل يوم الخمسين بعد الفصح كان التلاميذ كلهم معا في مكان واحد. فحدث بغتة صوت من السماء كصوت ريح شديدة عاصفة, ملأ البيت حيث كانوا جالسين. ظهرت ألسنة من نار واستقرت على كل واحد منهم. فصاروا ينطقون بلغات متعددة.</a:t>
            </a:r>
            <a:endParaRPr lang="en-GB" sz="3200" b="1" dirty="0">
              <a:solidFill>
                <a:srgbClr val="C00000"/>
              </a:solidFill>
            </a:endParaRPr>
          </a:p>
        </p:txBody>
      </p:sp>
    </p:spTree>
  </p:cSld>
  <p:clrMapOvr>
    <a:masterClrMapping/>
  </p:clrMapOvr>
  <p:transition spd="slow">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a:stretch>
            <a:fillRect/>
          </a:stretch>
        </p:blipFill>
        <p:spPr>
          <a:xfrm>
            <a:off x="0" y="0"/>
            <a:ext cx="9144000" cy="5143512"/>
          </a:xfrm>
          <a:prstGeom prst="rect">
            <a:avLst/>
          </a:prstGeom>
        </p:spPr>
      </p:pic>
      <p:sp>
        <p:nvSpPr>
          <p:cNvPr id="4" name="TextBox 3"/>
          <p:cNvSpPr txBox="1"/>
          <p:nvPr/>
        </p:nvSpPr>
        <p:spPr>
          <a:xfrm>
            <a:off x="0" y="5143512"/>
            <a:ext cx="9144000" cy="1754326"/>
          </a:xfrm>
          <a:prstGeom prst="rect">
            <a:avLst/>
          </a:prstGeom>
          <a:solidFill>
            <a:schemeClr val="accent2">
              <a:lumMod val="50000"/>
            </a:schemeClr>
          </a:solidFill>
        </p:spPr>
        <p:txBody>
          <a:bodyPr wrap="square" rtlCol="0">
            <a:spAutoFit/>
          </a:bodyPr>
          <a:lstStyle/>
          <a:p>
            <a:pPr algn="r"/>
            <a:r>
              <a:rPr lang="ar-SY" sz="3600" b="1" dirty="0" smtClean="0">
                <a:solidFill>
                  <a:srgbClr val="FFFF00"/>
                </a:solidFill>
              </a:rPr>
              <a:t>على أثر حصول الصوت اجتمع الناس الذين في اورشليم يسألون ما الخبر؟ ودهشوا عند سماعهم الرسل يتحدثون بلغات مختلفة.</a:t>
            </a:r>
            <a:endParaRPr lang="en-GB" sz="36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jpg"/>
          <p:cNvPicPr>
            <a:picLocks noChangeAspect="1"/>
          </p:cNvPicPr>
          <p:nvPr/>
        </p:nvPicPr>
        <p:blipFill>
          <a:blip r:embed="rId2"/>
          <a:stretch>
            <a:fillRect/>
          </a:stretch>
        </p:blipFill>
        <p:spPr>
          <a:xfrm>
            <a:off x="0" y="0"/>
            <a:ext cx="9144000" cy="6857999"/>
          </a:xfrm>
          <a:prstGeom prst="rect">
            <a:avLst/>
          </a:prstGeom>
        </p:spPr>
      </p:pic>
    </p:spTree>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a:stretch>
            <a:fillRect/>
          </a:stretch>
        </p:blipFill>
        <p:spPr>
          <a:xfrm>
            <a:off x="0" y="0"/>
            <a:ext cx="5286380" cy="6857999"/>
          </a:xfrm>
          <a:prstGeom prst="rect">
            <a:avLst/>
          </a:prstGeom>
        </p:spPr>
      </p:pic>
      <p:sp>
        <p:nvSpPr>
          <p:cNvPr id="4" name="TextBox 3"/>
          <p:cNvSpPr txBox="1"/>
          <p:nvPr/>
        </p:nvSpPr>
        <p:spPr>
          <a:xfrm>
            <a:off x="5286380" y="0"/>
            <a:ext cx="3857620" cy="6858000"/>
          </a:xfrm>
          <a:prstGeom prst="rect">
            <a:avLst/>
          </a:prstGeom>
          <a:solidFill>
            <a:schemeClr val="tx1"/>
          </a:solidFill>
        </p:spPr>
        <p:txBody>
          <a:bodyPr wrap="square" rtlCol="0">
            <a:spAutoFit/>
          </a:bodyPr>
          <a:lstStyle/>
          <a:p>
            <a:pPr algn="r" rtl="1"/>
            <a:r>
              <a:rPr lang="ar-SY" sz="3600" b="1" dirty="0" smtClean="0">
                <a:solidFill>
                  <a:srgbClr val="FFC000"/>
                </a:solidFill>
              </a:rPr>
              <a:t>وقال البعض من الناس : انهم سكارى . فقام بطرس وسأل : ما يدهشكم؟ الساعة الآن التاسعة , هل يسكر أحد في الصباح ؟ أما قال النبي يوئيل في التوراة :“يقول الله اني سأرسل روحي على كل بشر؟ لقد أرسل الله الآن روحه القدوس . توبوا وآمنوا بالرب يسوع </a:t>
            </a:r>
            <a:endParaRPr lang="en-GB" sz="3600" b="1" dirty="0">
              <a:solidFill>
                <a:srgbClr val="FFC000"/>
              </a:solidFill>
            </a:endParaRPr>
          </a:p>
        </p:txBody>
      </p:sp>
    </p:spTree>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jpg"/>
          <p:cNvPicPr>
            <a:picLocks noChangeAspect="1"/>
          </p:cNvPicPr>
          <p:nvPr/>
        </p:nvPicPr>
        <p:blipFill>
          <a:blip r:embed="rId2"/>
          <a:stretch>
            <a:fillRect/>
          </a:stretch>
        </p:blipFill>
        <p:spPr>
          <a:xfrm>
            <a:off x="0" y="1"/>
            <a:ext cx="9144000" cy="5143512"/>
          </a:xfrm>
          <a:prstGeom prst="rect">
            <a:avLst/>
          </a:prstGeom>
        </p:spPr>
      </p:pic>
      <p:sp>
        <p:nvSpPr>
          <p:cNvPr id="4" name="TextBox 3"/>
          <p:cNvSpPr txBox="1"/>
          <p:nvPr/>
        </p:nvSpPr>
        <p:spPr>
          <a:xfrm>
            <a:off x="0" y="5143512"/>
            <a:ext cx="9144000" cy="1754326"/>
          </a:xfrm>
          <a:prstGeom prst="rect">
            <a:avLst/>
          </a:prstGeom>
          <a:solidFill>
            <a:schemeClr val="accent6"/>
          </a:solidFill>
        </p:spPr>
        <p:txBody>
          <a:bodyPr wrap="square" rtlCol="0">
            <a:spAutoFit/>
          </a:bodyPr>
          <a:lstStyle/>
          <a:p>
            <a:pPr algn="r" rtl="1"/>
            <a:r>
              <a:rPr lang="ar-SY" sz="3600" b="1" dirty="0" smtClean="0">
                <a:solidFill>
                  <a:srgbClr val="002060"/>
                </a:solidFill>
              </a:rPr>
              <a:t>بعد خطاب بطرس الرسول انضم الى الكنيسة نحو ثلاثة آلاف نفس. وبقي الجميع مواظبين على تعاليم الرسل والأشتراك في القداس الالهي والصلوات</a:t>
            </a:r>
            <a:endParaRPr lang="en-GB" sz="3600" b="1" dirty="0">
              <a:solidFill>
                <a:srgbClr val="002060"/>
              </a:solidFill>
            </a:endParaRPr>
          </a:p>
        </p:txBody>
      </p:sp>
    </p:spTree>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6.jpg"/>
          <p:cNvPicPr>
            <a:picLocks noChangeAspect="1"/>
          </p:cNvPicPr>
          <p:nvPr/>
        </p:nvPicPr>
        <p:blipFill>
          <a:blip r:embed="rId2"/>
          <a:stretch>
            <a:fillRect/>
          </a:stretch>
        </p:blipFill>
        <p:spPr>
          <a:xfrm>
            <a:off x="0" y="0"/>
            <a:ext cx="5357818" cy="6858000"/>
          </a:xfrm>
          <a:prstGeom prst="rect">
            <a:avLst/>
          </a:prstGeom>
        </p:spPr>
      </p:pic>
      <p:sp>
        <p:nvSpPr>
          <p:cNvPr id="5" name="TextBox 4"/>
          <p:cNvSpPr txBox="1"/>
          <p:nvPr/>
        </p:nvSpPr>
        <p:spPr>
          <a:xfrm>
            <a:off x="5357818" y="0"/>
            <a:ext cx="3786182" cy="6858000"/>
          </a:xfrm>
          <a:prstGeom prst="rect">
            <a:avLst/>
          </a:prstGeom>
          <a:solidFill>
            <a:srgbClr val="FFFF00"/>
          </a:solidFill>
        </p:spPr>
        <p:txBody>
          <a:bodyPr wrap="square" rtlCol="0">
            <a:spAutoFit/>
          </a:bodyPr>
          <a:lstStyle/>
          <a:p>
            <a:pPr algn="r" rtl="1"/>
            <a:r>
              <a:rPr lang="ar-SY" sz="3600" b="1" dirty="0" smtClean="0">
                <a:solidFill>
                  <a:schemeClr val="accent6">
                    <a:lumMod val="50000"/>
                  </a:schemeClr>
                </a:solidFill>
              </a:rPr>
              <a:t>وبعد حلول الروح القدس صار الرسل يعملون العجائب ويبشرون. فبقي الروح القدس معهم كما وعد المخلص ومع الكهنة خلفائهم من بعدهم حتى اليوم </a:t>
            </a:r>
          </a:p>
          <a:p>
            <a:pPr algn="r" rtl="1"/>
            <a:r>
              <a:rPr lang="ar-SY" sz="3600" b="1" dirty="0" smtClean="0">
                <a:solidFill>
                  <a:schemeClr val="accent6">
                    <a:lumMod val="50000"/>
                  </a:schemeClr>
                </a:solidFill>
              </a:rPr>
              <a:t>هكذا ابتدأت الكنيسة وهي تعيش الآن, لأن الروح القدس فيها ولأن رئيسها هو يسوع المسيح له المجد.</a:t>
            </a:r>
            <a:endParaRPr lang="en-GB" sz="3600" b="1" dirty="0">
              <a:solidFill>
                <a:schemeClr val="accent6">
                  <a:lumMod val="50000"/>
                </a:schemeClr>
              </a:solidFill>
            </a:endParaRPr>
          </a:p>
        </p:txBody>
      </p:sp>
    </p:spTree>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0" y="0"/>
            <a:ext cx="6643702" cy="6858000"/>
          </a:xfrm>
          <a:prstGeom prst="rect">
            <a:avLst/>
          </a:prstGeom>
        </p:spPr>
      </p:pic>
      <p:sp>
        <p:nvSpPr>
          <p:cNvPr id="3" name="Rectangle 2"/>
          <p:cNvSpPr/>
          <p:nvPr/>
        </p:nvSpPr>
        <p:spPr>
          <a:xfrm>
            <a:off x="6643702" y="1"/>
            <a:ext cx="2500298" cy="6857999"/>
          </a:xfrm>
          <a:prstGeom prst="rect">
            <a:avLst/>
          </a:prstGeom>
          <a:solidFill>
            <a:schemeClr val="accent6">
              <a:lumMod val="50000"/>
            </a:schemeClr>
          </a:solidFill>
        </p:spPr>
        <p:txBody>
          <a:bodyPr wrap="square">
            <a:spAutoFit/>
          </a:bodyPr>
          <a:lstStyle/>
          <a:p>
            <a:pPr algn="r" rtl="1"/>
            <a:r>
              <a:rPr lang="ar-SY" sz="3600" b="1" dirty="0" smtClean="0">
                <a:solidFill>
                  <a:srgbClr val="FFFF00"/>
                </a:solidFill>
              </a:rPr>
              <a:t>وفي يوم من الأيام قام بطرس وقال:“ أيها الأخوة أنتم تعلمون أننا كنا 12 تلميذا فأصبحنا أحد عشر بعد خيانة يهوذا وموته . فينبغي اذا أن يعين واحد مكانه.</a:t>
            </a:r>
            <a:endParaRPr lang="en-GB" sz="36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chemeClr val="accent6">
              <a:lumMod val="50000"/>
            </a:schemeClr>
          </a:solidFill>
        </p:spPr>
        <p:txBody>
          <a:bodyPr wrap="square" rtlCol="0">
            <a:spAutoFit/>
          </a:bodyPr>
          <a:lstStyle/>
          <a:p>
            <a:pPr algn="r" rtl="1"/>
            <a:r>
              <a:rPr lang="ar-SY" sz="3600" b="1" dirty="0" smtClean="0">
                <a:solidFill>
                  <a:srgbClr val="FFFF00"/>
                </a:solidFill>
              </a:rPr>
              <a:t>فقدم اثنان يوسف ومتيا . فصلى الرسل وهم مجتمعون وقالوا:“ أيها الرب العارف قلوب الجميع , قل من تختار من هذين ”. فوقعت القرعة على متيا وصار من الرسل.</a:t>
            </a:r>
            <a:endParaRPr lang="en-GB" sz="3600" b="1" dirty="0">
              <a:solidFill>
                <a:srgbClr val="FFFF00"/>
              </a:solidFill>
            </a:endParaRPr>
          </a:p>
        </p:txBody>
      </p:sp>
    </p:spTree>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8.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1"/>
            <a:ext cx="6500826" cy="6858000"/>
          </a:xfrm>
          <a:prstGeom prst="rect">
            <a:avLst/>
          </a:prstGeom>
        </p:spPr>
      </p:pic>
      <p:sp>
        <p:nvSpPr>
          <p:cNvPr id="4" name="TextBox 3"/>
          <p:cNvSpPr txBox="1"/>
          <p:nvPr/>
        </p:nvSpPr>
        <p:spPr>
          <a:xfrm>
            <a:off x="6500826" y="0"/>
            <a:ext cx="2643174" cy="6858000"/>
          </a:xfrm>
          <a:prstGeom prst="rect">
            <a:avLst/>
          </a:prstGeom>
          <a:solidFill>
            <a:schemeClr val="accent4">
              <a:lumMod val="50000"/>
            </a:schemeClr>
          </a:solidFill>
        </p:spPr>
        <p:txBody>
          <a:bodyPr wrap="square" rtlCol="0">
            <a:spAutoFit/>
          </a:bodyPr>
          <a:lstStyle/>
          <a:p>
            <a:pPr algn="r" rtl="1"/>
            <a:r>
              <a:rPr lang="ar-SY" sz="3600" b="1" dirty="0" smtClean="0">
                <a:solidFill>
                  <a:srgbClr val="FFFF00"/>
                </a:solidFill>
              </a:rPr>
              <a:t>أخذ العسكر واليهود ربنا يسوع المسيح الى هضبة أسمها الجمجمة. وهناك صلبوه بين لصين وكتبوا فوق رأسه ” يسوع الناصري ملك اليهود“</a:t>
            </a:r>
          </a:p>
          <a:p>
            <a:pPr algn="r" rtl="1"/>
            <a:endParaRPr lang="en-GB" sz="36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1"/>
            <a:ext cx="6500826" cy="6858000"/>
          </a:xfrm>
          <a:prstGeom prst="rect">
            <a:avLst/>
          </a:prstGeom>
        </p:spPr>
      </p:pic>
      <p:sp>
        <p:nvSpPr>
          <p:cNvPr id="3" name="TextBox 2"/>
          <p:cNvSpPr txBox="1"/>
          <p:nvPr/>
        </p:nvSpPr>
        <p:spPr>
          <a:xfrm>
            <a:off x="6500826" y="0"/>
            <a:ext cx="2643174" cy="6986528"/>
          </a:xfrm>
          <a:prstGeom prst="rect">
            <a:avLst/>
          </a:prstGeom>
          <a:solidFill>
            <a:schemeClr val="accent4">
              <a:lumMod val="50000"/>
            </a:schemeClr>
          </a:solidFill>
        </p:spPr>
        <p:txBody>
          <a:bodyPr wrap="square" rtlCol="0">
            <a:spAutoFit/>
          </a:bodyPr>
          <a:lstStyle/>
          <a:p>
            <a:pPr algn="r" rtl="1"/>
            <a:r>
              <a:rPr lang="ar-SY" sz="3200" b="1" dirty="0" smtClean="0">
                <a:solidFill>
                  <a:srgbClr val="FFFF00"/>
                </a:solidFill>
              </a:rPr>
              <a:t>في المساء جاء رجل اسمه يوسف وطلب من بيلاطس الحاكم جسد  يسوع . فسمح بيلاطس به . عندئذ أخذ يوسف ورجل آخر اسمه نيقوديموس جسد يسوع ولفاه بأكفان مع الأطياب ووضعاه في قبر جديد لم يوضع فيه أحد.</a:t>
            </a:r>
            <a:endParaRPr lang="en-GB" sz="28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5357818" y="0"/>
            <a:ext cx="3786182" cy="3970318"/>
          </a:xfrm>
          <a:prstGeom prst="rect">
            <a:avLst/>
          </a:prstGeom>
          <a:noFill/>
        </p:spPr>
        <p:txBody>
          <a:bodyPr wrap="square" rtlCol="0">
            <a:spAutoFit/>
          </a:bodyPr>
          <a:lstStyle/>
          <a:p>
            <a:pPr algn="r" rtl="1"/>
            <a:r>
              <a:rPr lang="ar-SY" sz="3600" b="1" dirty="0" smtClean="0">
                <a:solidFill>
                  <a:srgbClr val="002060"/>
                </a:solidFill>
              </a:rPr>
              <a:t>وفي فجر يوم الأحد جاءت مريم المجدلية ومعها امرأة أخرى لتنظرا القبر وكانتا تقولان فيما بينهما :“ من يدحرج لنا حجر باب القبر.</a:t>
            </a:r>
            <a:endParaRPr lang="en-GB" sz="3600" b="1" dirty="0">
              <a:solidFill>
                <a:srgbClr val="002060"/>
              </a:solidFill>
            </a:endParaRPr>
          </a:p>
        </p:txBody>
      </p:sp>
      <p:sp>
        <p:nvSpPr>
          <p:cNvPr id="6" name="Rectangle 5"/>
          <p:cNvSpPr/>
          <p:nvPr/>
        </p:nvSpPr>
        <p:spPr>
          <a:xfrm>
            <a:off x="5143504" y="4000504"/>
            <a:ext cx="4000496" cy="1200329"/>
          </a:xfrm>
          <a:prstGeom prst="rect">
            <a:avLst/>
          </a:prstGeom>
        </p:spPr>
        <p:txBody>
          <a:bodyPr wrap="square">
            <a:spAutoFit/>
          </a:bodyPr>
          <a:lstStyle/>
          <a:p>
            <a:pPr algn="r"/>
            <a:r>
              <a:rPr lang="ar-SY" sz="3600" b="1" dirty="0" smtClean="0">
                <a:solidFill>
                  <a:srgbClr val="002060"/>
                </a:solidFill>
              </a:rPr>
              <a:t>ولما وصلتا وجدتا الحجر مدحرجا </a:t>
            </a:r>
            <a:r>
              <a:rPr lang="ar-SY" b="1" dirty="0" smtClean="0">
                <a:solidFill>
                  <a:srgbClr val="C00000"/>
                </a:solidFill>
              </a:rPr>
              <a:t>. </a:t>
            </a:r>
            <a:endParaRPr lang="en-GB" dirty="0"/>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0" y="0"/>
            <a:ext cx="3286116" cy="5632311"/>
          </a:xfrm>
          <a:prstGeom prst="rect">
            <a:avLst/>
          </a:prstGeom>
          <a:noFill/>
        </p:spPr>
        <p:txBody>
          <a:bodyPr wrap="square" rtlCol="0">
            <a:spAutoFit/>
          </a:bodyPr>
          <a:lstStyle/>
          <a:p>
            <a:pPr algn="r" rtl="1"/>
            <a:r>
              <a:rPr lang="ar-SY" sz="3600" b="1" dirty="0" smtClean="0">
                <a:solidFill>
                  <a:srgbClr val="002060"/>
                </a:solidFill>
              </a:rPr>
              <a:t>فدخلتا القبر واذا بشاب لابس ثيابا بيضاء جالس من جهة اليمين . دهشت مريم ورفيقتها ولكن الشاب قال لهما :“ لا تندهشا أنتما تطلبن يسوع الناصري المصلوب ؟ انه قام من بين الأموات“.</a:t>
            </a:r>
            <a:endParaRPr lang="en-GB" sz="3600" b="1" dirty="0">
              <a:solidFill>
                <a:srgbClr val="002060"/>
              </a:solidFill>
            </a:endParaRPr>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500826" cy="6858000"/>
          </a:xfrm>
          <a:prstGeom prst="rect">
            <a:avLst/>
          </a:prstGeom>
        </p:spPr>
      </p:pic>
      <p:sp>
        <p:nvSpPr>
          <p:cNvPr id="3" name="TextBox 2"/>
          <p:cNvSpPr txBox="1"/>
          <p:nvPr/>
        </p:nvSpPr>
        <p:spPr>
          <a:xfrm>
            <a:off x="6500826" y="0"/>
            <a:ext cx="2643174" cy="6986528"/>
          </a:xfrm>
          <a:prstGeom prst="rect">
            <a:avLst/>
          </a:prstGeom>
          <a:solidFill>
            <a:srgbClr val="FFC000"/>
          </a:solidFill>
        </p:spPr>
        <p:txBody>
          <a:bodyPr wrap="square" rtlCol="0">
            <a:spAutoFit/>
          </a:bodyPr>
          <a:lstStyle/>
          <a:p>
            <a:pPr algn="r" rtl="1"/>
            <a:r>
              <a:rPr lang="ar-SY" sz="3200" b="1" dirty="0" smtClean="0"/>
              <a:t>فرحت مريم وذهبت لتخبر التلاميذ بالقيامة واذا بيسوع يلاقيها ورفيقتها ويقول لهما :“ السلام لكما . فتقدمتا وأمسكتا بيديه وسجدتا له. فقال لهما يسوع:“ لا تخافا اذهبا وقولا لأخوتي التلاميذ أن يذهبوا الى الجليل وهناك يرونني“</a:t>
            </a:r>
            <a:endParaRPr lang="en-GB" sz="3200" b="1" dirty="0"/>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5715008" cy="6858000"/>
          </a:xfrm>
          <a:prstGeom prst="rect">
            <a:avLst/>
          </a:prstGeom>
        </p:spPr>
      </p:pic>
      <p:sp>
        <p:nvSpPr>
          <p:cNvPr id="3" name="TextBox 2"/>
          <p:cNvSpPr txBox="1"/>
          <p:nvPr/>
        </p:nvSpPr>
        <p:spPr>
          <a:xfrm>
            <a:off x="5715008" y="0"/>
            <a:ext cx="3428992" cy="6986528"/>
          </a:xfrm>
          <a:prstGeom prst="rect">
            <a:avLst/>
          </a:prstGeom>
          <a:solidFill>
            <a:schemeClr val="accent2">
              <a:lumMod val="50000"/>
            </a:schemeClr>
          </a:solidFill>
        </p:spPr>
        <p:txBody>
          <a:bodyPr wrap="square" rtlCol="0">
            <a:spAutoFit/>
          </a:bodyPr>
          <a:lstStyle/>
          <a:p>
            <a:pPr algn="r" rtl="1"/>
            <a:r>
              <a:rPr lang="ar-SY" sz="3200" b="1" dirty="0" smtClean="0">
                <a:solidFill>
                  <a:srgbClr val="FFFF00"/>
                </a:solidFill>
              </a:rPr>
              <a:t>وبعد أيام قليلة بينما كان التلاميذ مجتمعين في غرفة في اورشليم جاء يسوع ووقف في وسطهم وقال لهم:“ السلام لكم ” فخافوا وظنوا انهم يرون شبحا فقال لهم يسوع:“ ما بالكم ؟ انظروا يدي ورجلي اني أنا هو . الشبح لا لحم له ولا عظم كما ترون لي ”. فكان فرح التلاميذ عظيما لأنهم رأوا الرب بعد قيامته. </a:t>
            </a:r>
            <a:endParaRPr lang="en-GB" sz="3200" b="1" dirty="0">
              <a:solidFill>
                <a:srgbClr val="FFFF00"/>
              </a:solidFill>
            </a:endParaRPr>
          </a:p>
        </p:txBody>
      </p:sp>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TotalTime>
  <Words>710</Words>
  <Application>Microsoft Office PowerPoint</Application>
  <PresentationFormat>On-screen Show (4:3)</PresentationFormat>
  <Paragraphs>25</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12</cp:revision>
  <dcterms:created xsi:type="dcterms:W3CDTF">2012-09-28T05:58:56Z</dcterms:created>
  <dcterms:modified xsi:type="dcterms:W3CDTF">2013-11-02T05:33:16Z</dcterms:modified>
</cp:coreProperties>
</file>