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8"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5D3796-88B7-4452-A09D-36D91C11144E}" type="datetimeFigureOut">
              <a:rPr lang="en-US" smtClean="0"/>
              <a:pPr/>
              <a:t>12/21/2012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44474A-7981-4CFB-918D-10B4961306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F44474A-7981-4CFB-918D-10B4961306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F08A-13E0-4C08-9191-F67A1D01CAC0}"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8F08A-13E0-4C08-9191-F67A1D01CAC0}"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D474B-B49E-466F-A0D9-E6464A9AE40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rt 1"/>
          <p:cNvSpPr/>
          <p:nvPr/>
        </p:nvSpPr>
        <p:spPr>
          <a:xfrm>
            <a:off x="1785918" y="1214422"/>
            <a:ext cx="5143536" cy="5143536"/>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8800" b="1" dirty="0" smtClean="0">
                <a:solidFill>
                  <a:srgbClr val="FFFF00"/>
                </a:solidFill>
              </a:rPr>
              <a:t>الله يفكر في</a:t>
            </a:r>
            <a:endParaRPr lang="en-GB" sz="8800" b="1" dirty="0">
              <a:solidFill>
                <a:srgbClr val="FFFF00"/>
              </a:solidFill>
            </a:endParaRPr>
          </a:p>
        </p:txBody>
      </p:sp>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2.2.2.jpg"/>
          <p:cNvPicPr>
            <a:picLocks noChangeAspect="1"/>
          </p:cNvPicPr>
          <p:nvPr/>
        </p:nvPicPr>
        <p:blipFill>
          <a:blip r:embed="rId2"/>
          <a:stretch>
            <a:fillRect/>
          </a:stretch>
        </p:blipFill>
        <p:spPr>
          <a:xfrm>
            <a:off x="0" y="0"/>
            <a:ext cx="9144000" cy="5786454"/>
          </a:xfrm>
          <a:prstGeom prst="rect">
            <a:avLst/>
          </a:prstGeom>
        </p:spPr>
      </p:pic>
      <p:sp>
        <p:nvSpPr>
          <p:cNvPr id="7" name="TextBox 6"/>
          <p:cNvSpPr txBox="1"/>
          <p:nvPr/>
        </p:nvSpPr>
        <p:spPr>
          <a:xfrm>
            <a:off x="0" y="5786454"/>
            <a:ext cx="9144000" cy="107721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كل ولد له بيت وكل واحد يحب بيته فبيتك له سقف يحميك من المطر. أما الحيطان فتمنع الرياح والبرد والشمس القوية.</a:t>
            </a:r>
            <a:r>
              <a:rPr lang="ar-SY" sz="3200" b="1" dirty="0" smtClean="0">
                <a:solidFill>
                  <a:srgbClr val="C00000"/>
                </a:solidFill>
              </a:rPr>
              <a:t> </a:t>
            </a:r>
            <a:endParaRPr lang="en-GB" sz="3200" b="1" dirty="0">
              <a:solidFill>
                <a:srgbClr val="C00000"/>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80">
                                          <p:stCondLst>
                                            <p:cond delay="0"/>
                                          </p:stCondLst>
                                        </p:cTn>
                                        <p:tgtEl>
                                          <p:spTgt spid="7">
                                            <p:txEl>
                                              <p:pRg st="0" end="0"/>
                                            </p:txEl>
                                          </p:spTgt>
                                        </p:tgtEl>
                                      </p:cBhvr>
                                    </p:animEffect>
                                    <p:anim calcmode="lin" valueType="num">
                                      <p:cBhvr>
                                        <p:cTn id="8" dur="1822"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xEl>
                                              <p:pRg st="0" end="0"/>
                                            </p:txEl>
                                          </p:spTgt>
                                        </p:tgtEl>
                                      </p:cBhvr>
                                      <p:to x="100000" y="60000"/>
                                    </p:animScale>
                                    <p:animScale>
                                      <p:cBhvr>
                                        <p:cTn id="14" dur="166" decel="50000">
                                          <p:stCondLst>
                                            <p:cond delay="676"/>
                                          </p:stCondLst>
                                        </p:cTn>
                                        <p:tgtEl>
                                          <p:spTgt spid="7">
                                            <p:txEl>
                                              <p:pRg st="0" end="0"/>
                                            </p:txEl>
                                          </p:spTgt>
                                        </p:tgtEl>
                                      </p:cBhvr>
                                      <p:to x="100000" y="100000"/>
                                    </p:animScale>
                                    <p:animScale>
                                      <p:cBhvr>
                                        <p:cTn id="15" dur="26">
                                          <p:stCondLst>
                                            <p:cond delay="1312"/>
                                          </p:stCondLst>
                                        </p:cTn>
                                        <p:tgtEl>
                                          <p:spTgt spid="7">
                                            <p:txEl>
                                              <p:pRg st="0" end="0"/>
                                            </p:txEl>
                                          </p:spTgt>
                                        </p:tgtEl>
                                      </p:cBhvr>
                                      <p:to x="100000" y="80000"/>
                                    </p:animScale>
                                    <p:animScale>
                                      <p:cBhvr>
                                        <p:cTn id="16" dur="166" decel="50000">
                                          <p:stCondLst>
                                            <p:cond delay="1338"/>
                                          </p:stCondLst>
                                        </p:cTn>
                                        <p:tgtEl>
                                          <p:spTgt spid="7">
                                            <p:txEl>
                                              <p:pRg st="0" end="0"/>
                                            </p:txEl>
                                          </p:spTgt>
                                        </p:tgtEl>
                                      </p:cBhvr>
                                      <p:to x="100000" y="100000"/>
                                    </p:animScale>
                                    <p:animScale>
                                      <p:cBhvr>
                                        <p:cTn id="17" dur="26">
                                          <p:stCondLst>
                                            <p:cond delay="1642"/>
                                          </p:stCondLst>
                                        </p:cTn>
                                        <p:tgtEl>
                                          <p:spTgt spid="7">
                                            <p:txEl>
                                              <p:pRg st="0" end="0"/>
                                            </p:txEl>
                                          </p:spTgt>
                                        </p:tgtEl>
                                      </p:cBhvr>
                                      <p:to x="100000" y="90000"/>
                                    </p:animScale>
                                    <p:animScale>
                                      <p:cBhvr>
                                        <p:cTn id="18" dur="166" decel="50000">
                                          <p:stCondLst>
                                            <p:cond delay="1668"/>
                                          </p:stCondLst>
                                        </p:cTn>
                                        <p:tgtEl>
                                          <p:spTgt spid="7">
                                            <p:txEl>
                                              <p:pRg st="0" end="0"/>
                                            </p:txEl>
                                          </p:spTgt>
                                        </p:tgtEl>
                                      </p:cBhvr>
                                      <p:to x="100000" y="100000"/>
                                    </p:animScale>
                                    <p:animScale>
                                      <p:cBhvr>
                                        <p:cTn id="19" dur="26">
                                          <p:stCondLst>
                                            <p:cond delay="1808"/>
                                          </p:stCondLst>
                                        </p:cTn>
                                        <p:tgtEl>
                                          <p:spTgt spid="7">
                                            <p:txEl>
                                              <p:pRg st="0" end="0"/>
                                            </p:txEl>
                                          </p:spTgt>
                                        </p:tgtEl>
                                      </p:cBhvr>
                                      <p:to x="100000" y="95000"/>
                                    </p:animScale>
                                    <p:animScale>
                                      <p:cBhvr>
                                        <p:cTn id="20" dur="166" decel="50000">
                                          <p:stCondLst>
                                            <p:cond delay="1834"/>
                                          </p:stCondLst>
                                        </p:cTn>
                                        <p:tgtEl>
                                          <p:spTgt spid="7">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1"/>
            <a:ext cx="6715139" cy="6857999"/>
          </a:xfrm>
          <a:prstGeom prst="rect">
            <a:avLst/>
          </a:prstGeom>
        </p:spPr>
      </p:pic>
      <p:sp>
        <p:nvSpPr>
          <p:cNvPr id="4" name="TextBox 3"/>
          <p:cNvSpPr txBox="1"/>
          <p:nvPr/>
        </p:nvSpPr>
        <p:spPr>
          <a:xfrm>
            <a:off x="6715140" y="0"/>
            <a:ext cx="2428860" cy="698652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ان لبيتك باب نغلق الباب حتى لا تدخل الحيوانات والناس الذين لا نعرفهم . اما في الليل فنغلق الباب حتى لا يدخل احد يزعجنا ونحن نائمين في البيت نشعر بالأمان . ولكي نفتح الباب يجب أن يدق الجرس</a:t>
            </a:r>
            <a:r>
              <a:rPr lang="ar-SY" sz="3200" b="1" dirty="0" smtClean="0"/>
              <a:t>.</a:t>
            </a:r>
            <a:endParaRPr lang="en-GB" sz="3200" b="1"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Scale>
                                      <p:cBhvr>
                                        <p:cTn id="7" dur="3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3000" decel="50000" fill="hold">
                                          <p:stCondLst>
                                            <p:cond delay="0"/>
                                          </p:stCondLst>
                                        </p:cTn>
                                        <p:tgtEl>
                                          <p:spTgt spid="4">
                                            <p:txEl>
                                              <p:pRg st="0" end="0"/>
                                            </p:txEl>
                                          </p:spTgt>
                                        </p:tgtEl>
                                        <p:attrNameLst>
                                          <p:attrName>ppt_x</p:attrName>
                                          <p:attrName>ppt_y</p:attrName>
                                        </p:attrNameLst>
                                      </p:cBhvr>
                                    </p:animMotion>
                                    <p:animEffect transition="in" filter="fade">
                                      <p:cBhvr>
                                        <p:cTn id="9" dur="3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1.jpg"/>
          <p:cNvPicPr>
            <a:picLocks noChangeAspect="1"/>
          </p:cNvPicPr>
          <p:nvPr/>
        </p:nvPicPr>
        <p:blipFill>
          <a:blip r:embed="rId2"/>
          <a:stretch>
            <a:fillRect/>
          </a:stretch>
        </p:blipFill>
        <p:spPr>
          <a:xfrm>
            <a:off x="0" y="0"/>
            <a:ext cx="6786578" cy="6858000"/>
          </a:xfrm>
          <a:prstGeom prst="rect">
            <a:avLst/>
          </a:prstGeom>
        </p:spPr>
      </p:pic>
      <p:sp>
        <p:nvSpPr>
          <p:cNvPr id="5" name="TextBox 4"/>
          <p:cNvSpPr txBox="1"/>
          <p:nvPr/>
        </p:nvSpPr>
        <p:spPr>
          <a:xfrm>
            <a:off x="6786578" y="0"/>
            <a:ext cx="2357422" cy="698652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لكي نستطيع أن ندخل البيت يجب أن ندخل من الباب وعندما نستقبل أحدا , نفتح الباب اذا لم تفتح بطيبة خاطر للذين يزوروننا فيسوع يزعل منا لأن يسوع يريد أن نحب كل لناس </a:t>
            </a:r>
            <a:endParaRPr lang="en-US" sz="3200" b="1" dirty="0" smtClean="0">
              <a:solidFill>
                <a:schemeClr val="bg1"/>
              </a:solidFill>
            </a:endParaRPr>
          </a:p>
          <a:p>
            <a:pPr algn="r"/>
            <a:endParaRPr lang="en-US" sz="3200" b="1" dirty="0" smtClean="0">
              <a:solidFill>
                <a:schemeClr val="bg1"/>
              </a:solidFill>
            </a:endParaRPr>
          </a:p>
          <a:p>
            <a:pPr algn="r"/>
            <a:endParaRPr lang="en-GB" sz="3200" b="1"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1" y="0"/>
            <a:ext cx="6786577" cy="6858000"/>
          </a:xfrm>
          <a:prstGeom prst="rect">
            <a:avLst/>
          </a:prstGeom>
        </p:spPr>
      </p:pic>
      <p:sp>
        <p:nvSpPr>
          <p:cNvPr id="6" name="TextBox 5"/>
          <p:cNvSpPr txBox="1"/>
          <p:nvPr/>
        </p:nvSpPr>
        <p:spPr>
          <a:xfrm>
            <a:off x="6786578" y="0"/>
            <a:ext cx="2357422" cy="6986528"/>
          </a:xfrm>
          <a:prstGeom prst="rect">
            <a:avLst/>
          </a:prstGeom>
          <a:solidFill>
            <a:schemeClr val="accent6">
              <a:lumMod val="75000"/>
            </a:schemeClr>
          </a:solidFill>
        </p:spPr>
        <p:txBody>
          <a:bodyPr wrap="square" rtlCol="0">
            <a:spAutoFit/>
          </a:bodyPr>
          <a:lstStyle/>
          <a:p>
            <a:pPr algn="r" rtl="1"/>
            <a:r>
              <a:rPr lang="ar-SY" sz="3200" b="1" dirty="0" smtClean="0">
                <a:solidFill>
                  <a:schemeClr val="bg1"/>
                </a:solidFill>
              </a:rPr>
              <a:t>عندما يدق الباب احد الفقراء ويطلب حسنة . ونحن نفتح الباب , انما نفتح الباب ليسوع بالحقيقة يسوع قال :“ كنت جوعان وأعطيتني شيئا لأكله ... لذلك فما تعملون لأحد الفقراْْْْ  فبي تفعلون“</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6">
              <a:lumMod val="75000"/>
            </a:schemeClr>
          </a:solidFill>
        </p:spPr>
        <p:txBody>
          <a:bodyPr wrap="square" rtlCol="0">
            <a:spAutoFit/>
          </a:bodyPr>
          <a:lstStyle/>
          <a:p>
            <a:pPr algn="r"/>
            <a:r>
              <a:rPr lang="ar-SY" sz="3600" b="1" dirty="0" smtClean="0">
                <a:solidFill>
                  <a:schemeClr val="bg1"/>
                </a:solidFill>
              </a:rPr>
              <a:t>قال يسوع كلمة حلوة جدا ” من يستقبل أحد الصغار محبة بي أنه يستقبلني“.</a:t>
            </a:r>
            <a:endParaRPr lang="en-GB" sz="3600" b="1" dirty="0">
              <a:solidFill>
                <a:schemeClr val="bg1"/>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4">
                                            <p:txEl>
                                              <p:pRg st="0" end="0"/>
                                            </p:txEl>
                                          </p:spTgt>
                                        </p:tgtEl>
                                        <p:attrNameLst>
                                          <p:attrName>ppt_w</p:attrName>
                                        </p:attrNameLst>
                                      </p:cBhvr>
                                    </p:anim>
                                    <p:anim by="(#ppt_w*0.50)" calcmode="lin" valueType="num">
                                      <p:cBhvr>
                                        <p:cTn id="8" dur="500" decel="50000" autoRev="1" fill="hold">
                                          <p:stCondLst>
                                            <p:cond delay="0"/>
                                          </p:stCondLst>
                                        </p:cTn>
                                        <p:tgtEl>
                                          <p:spTgt spid="4">
                                            <p:txEl>
                                              <p:pRg st="0" end="0"/>
                                            </p:txEl>
                                          </p:spTgt>
                                        </p:tgtEl>
                                        <p:attrNameLst>
                                          <p:attrName>ppt_x</p:attrName>
                                        </p:attrNameLst>
                                      </p:cBhvr>
                                    </p:anim>
                                    <p:anim from="(-#ppt_h/2)" to="(#ppt_y)" calcmode="lin" valueType="num">
                                      <p:cBhvr>
                                        <p:cTn id="9" dur="1000" fill="hold">
                                          <p:stCondLst>
                                            <p:cond delay="0"/>
                                          </p:stCondLst>
                                        </p:cTn>
                                        <p:tgtEl>
                                          <p:spTgt spid="4">
                                            <p:txEl>
                                              <p:pRg st="0" end="0"/>
                                            </p:txEl>
                                          </p:spTgt>
                                        </p:tgtEl>
                                        <p:attrNameLst>
                                          <p:attrName>ppt_y</p:attrName>
                                        </p:attrNameLst>
                                      </p:cBhvr>
                                    </p:anim>
                                    <p:animRot by="21600000">
                                      <p:cBhvr>
                                        <p:cTn id="10" dur="100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1" y="0"/>
            <a:ext cx="5500693" cy="6858000"/>
          </a:xfrm>
          <a:prstGeom prst="rect">
            <a:avLst/>
          </a:prstGeom>
        </p:spPr>
      </p:pic>
      <p:sp>
        <p:nvSpPr>
          <p:cNvPr id="4" name="TextBox 3"/>
          <p:cNvSpPr txBox="1"/>
          <p:nvPr/>
        </p:nvSpPr>
        <p:spPr>
          <a:xfrm>
            <a:off x="5500694" y="0"/>
            <a:ext cx="3643306" cy="6986528"/>
          </a:xfrm>
          <a:prstGeom prst="rect">
            <a:avLst/>
          </a:prstGeom>
          <a:solidFill>
            <a:schemeClr val="accent6">
              <a:lumMod val="75000"/>
            </a:schemeClr>
          </a:solidFill>
        </p:spPr>
        <p:txBody>
          <a:bodyPr wrap="square" rtlCol="0">
            <a:spAutoFit/>
          </a:bodyPr>
          <a:lstStyle/>
          <a:p>
            <a:pPr algn="r" rtl="1"/>
            <a:r>
              <a:rPr lang="ar-SY" sz="3200" b="1" dirty="0" smtClean="0"/>
              <a:t>كان رجل اسمه زكا شريرا فقال له يسوع ” أريد أن أذهب الى بيتك ” كان يسوع يريد أن يتكلم معه حتى يصير زكا رجلا صالحا . واستقبل زكا يسوع في بيته بكل فرح وبعد أن تكلم معه وعد يسوع بأن يصبح رجلا   صالحا , وبالحقيقة وفى زكا بوعده (لو9- 4 ) كل مرة تستقبل فيها صديقا استقبالا حسنا يسوع يحبك كثيرا.</a:t>
            </a:r>
            <a:endParaRPr lang="en-GB" sz="3200" b="1" dirty="0"/>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5143512"/>
          </a:xfrm>
          <a:prstGeom prst="rect">
            <a:avLst/>
          </a:prstGeom>
        </p:spPr>
      </p:pic>
      <p:sp>
        <p:nvSpPr>
          <p:cNvPr id="4" name="TextBox 3"/>
          <p:cNvSpPr txBox="1"/>
          <p:nvPr/>
        </p:nvSpPr>
        <p:spPr>
          <a:xfrm>
            <a:off x="0" y="5143512"/>
            <a:ext cx="9144000" cy="1754326"/>
          </a:xfrm>
          <a:prstGeom prst="rect">
            <a:avLst/>
          </a:prstGeom>
          <a:solidFill>
            <a:srgbClr val="FFFF00"/>
          </a:solidFill>
        </p:spPr>
        <p:txBody>
          <a:bodyPr wrap="square" rtlCol="0">
            <a:spAutoFit/>
          </a:bodyPr>
          <a:lstStyle/>
          <a:p>
            <a:pPr algn="r"/>
            <a:r>
              <a:rPr lang="ar-SY" sz="3600" b="1" dirty="0" smtClean="0">
                <a:solidFill>
                  <a:srgbClr val="FF0000"/>
                </a:solidFill>
              </a:rPr>
              <a:t>في بيتك كنز كبير جدا وضعه المسيح خصوصا لك وهذا الكنز هو أبوك وأمك . أن الأب والأم يحبان ولدهما لأن الله وضع فيهما الحب</a:t>
            </a:r>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572264" y="0"/>
            <a:ext cx="2571736" cy="6858000"/>
          </a:xfrm>
          <a:prstGeom prst="rect">
            <a:avLst/>
          </a:prstGeom>
          <a:solidFill>
            <a:srgbClr val="7030A0"/>
          </a:solidFill>
        </p:spPr>
        <p:txBody>
          <a:bodyPr wrap="square" rtlCol="0">
            <a:spAutoFit/>
          </a:bodyPr>
          <a:lstStyle/>
          <a:p>
            <a:pPr algn="r"/>
            <a:r>
              <a:rPr lang="ar-SY" sz="3600" b="1" dirty="0" smtClean="0">
                <a:solidFill>
                  <a:srgbClr val="FFFF00"/>
                </a:solidFill>
              </a:rPr>
              <a:t>عندما يكون الليل خارج البيت </a:t>
            </a:r>
          </a:p>
          <a:p>
            <a:pPr algn="r"/>
            <a:r>
              <a:rPr lang="ar-SY" sz="3600" b="1" dirty="0" smtClean="0">
                <a:solidFill>
                  <a:srgbClr val="FFFF00"/>
                </a:solidFill>
              </a:rPr>
              <a:t>عندما يكون البرد خارج البيت </a:t>
            </a:r>
          </a:p>
          <a:p>
            <a:pPr algn="r"/>
            <a:r>
              <a:rPr lang="ar-SY" sz="3600" b="1" dirty="0" smtClean="0">
                <a:solidFill>
                  <a:srgbClr val="FFFF00"/>
                </a:solidFill>
              </a:rPr>
              <a:t>في بيتك يوجد الضؤ والنور والدفء والفرح</a:t>
            </a:r>
          </a:p>
          <a:p>
            <a:pPr algn="r"/>
            <a:r>
              <a:rPr lang="ar-SY" sz="3600" b="1" dirty="0" smtClean="0">
                <a:solidFill>
                  <a:srgbClr val="FFFF00"/>
                </a:solidFill>
              </a:rPr>
              <a:t>لأنكم جميعا مجتمعين معا في البيت</a:t>
            </a:r>
            <a:r>
              <a:rPr lang="ar-SY" b="1" dirty="0" smtClean="0"/>
              <a:t>.</a:t>
            </a:r>
            <a:endParaRPr lang="en-GB" b="1" dirty="0"/>
          </a:p>
        </p:txBody>
      </p:sp>
    </p:spTree>
  </p:cSld>
  <p:clrMapOvr>
    <a:masterClrMapping/>
  </p:clrMapOvr>
  <p:transition spd="slow">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3999" cy="5072074"/>
          </a:xfrm>
          <a:prstGeom prst="rect">
            <a:avLst/>
          </a:prstGeom>
        </p:spPr>
      </p:pic>
      <p:sp>
        <p:nvSpPr>
          <p:cNvPr id="5" name="TextBox 4"/>
          <p:cNvSpPr txBox="1"/>
          <p:nvPr/>
        </p:nvSpPr>
        <p:spPr>
          <a:xfrm>
            <a:off x="0" y="5072074"/>
            <a:ext cx="9144000" cy="1815882"/>
          </a:xfrm>
          <a:prstGeom prst="rect">
            <a:avLst/>
          </a:prstGeom>
          <a:solidFill>
            <a:srgbClr val="7030A0"/>
          </a:solidFill>
        </p:spPr>
        <p:txBody>
          <a:bodyPr wrap="square" rtlCol="0">
            <a:spAutoFit/>
          </a:bodyPr>
          <a:lstStyle/>
          <a:p>
            <a:pPr algn="r"/>
            <a:r>
              <a:rPr lang="ar-SY" sz="2800" b="1" dirty="0" smtClean="0">
                <a:solidFill>
                  <a:schemeClr val="bg1"/>
                </a:solidFill>
              </a:rPr>
              <a:t>الولد الصالح قبل أن ينام يصلي ويشكر الله قائلا:“ يا رب أشكرك لأنك أعطيتني البابا والماما أشكرك لأنك أعطيتني هذا البيت ونحن كلنا نحبك أشكرك على كل الأشياء الجميلة التي في بيتي يا رب أحرس كل الأولاد الذين عندهم أب وأم وكل الذين ليس عندهم بيتا جميلا مثل بيتي </a:t>
            </a:r>
            <a:r>
              <a:rPr lang="ar-SY" sz="2800" b="1" dirty="0" smtClean="0"/>
              <a:t>. </a:t>
            </a:r>
            <a:r>
              <a:rPr lang="ar-SY" sz="2800" dirty="0" smtClean="0"/>
              <a:t> </a:t>
            </a:r>
            <a:endParaRPr lang="en-GB" sz="2800" dirty="0"/>
          </a:p>
        </p:txBody>
      </p:sp>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1" y="0"/>
            <a:ext cx="9143999" cy="5643578"/>
          </a:xfrm>
          <a:prstGeom prst="rect">
            <a:avLst/>
          </a:prstGeom>
        </p:spPr>
      </p:pic>
      <p:sp>
        <p:nvSpPr>
          <p:cNvPr id="5" name="TextBox 4"/>
          <p:cNvSpPr txBox="1"/>
          <p:nvPr/>
        </p:nvSpPr>
        <p:spPr>
          <a:xfrm>
            <a:off x="0" y="5643578"/>
            <a:ext cx="9144000" cy="1200329"/>
          </a:xfrm>
          <a:prstGeom prst="rect">
            <a:avLst/>
          </a:prstGeom>
          <a:solidFill>
            <a:srgbClr val="FFFF00"/>
          </a:solidFill>
        </p:spPr>
        <p:txBody>
          <a:bodyPr wrap="square" rtlCol="0">
            <a:spAutoFit/>
          </a:bodyPr>
          <a:lstStyle/>
          <a:p>
            <a:pPr algn="r"/>
            <a:r>
              <a:rPr lang="ar-SY" sz="3600" b="1" dirty="0" smtClean="0">
                <a:solidFill>
                  <a:srgbClr val="FF0000"/>
                </a:solidFill>
              </a:rPr>
              <a:t>وسط بيوتنا هناك بيت كبير , له قبة عالية وفيها جرس يدعو الناس ذاك البيت الكبير اسمه ”الكنيسة“ انها بيت الجميع.</a:t>
            </a:r>
            <a:endParaRPr lang="en-GB" sz="3600" b="1" dirty="0">
              <a:solidFill>
                <a:srgbClr val="FF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2.1.1.jpg"/>
          <p:cNvPicPr>
            <a:picLocks noChangeAspect="1"/>
          </p:cNvPicPr>
          <p:nvPr/>
        </p:nvPicPr>
        <p:blipFill>
          <a:blip r:embed="rId2"/>
          <a:stretch>
            <a:fillRect/>
          </a:stretch>
        </p:blipFill>
        <p:spPr>
          <a:xfrm>
            <a:off x="1" y="0"/>
            <a:ext cx="9143999" cy="6857999"/>
          </a:xfrm>
          <a:prstGeom prst="rect">
            <a:avLst/>
          </a:prstGeom>
        </p:spPr>
      </p:pic>
      <p:sp>
        <p:nvSpPr>
          <p:cNvPr id="4" name="TextBox 3"/>
          <p:cNvSpPr txBox="1"/>
          <p:nvPr/>
        </p:nvSpPr>
        <p:spPr>
          <a:xfrm>
            <a:off x="0" y="428604"/>
            <a:ext cx="9144000" cy="2062103"/>
          </a:xfrm>
          <a:prstGeom prst="rect">
            <a:avLst/>
          </a:prstGeom>
          <a:solidFill>
            <a:schemeClr val="accent6"/>
          </a:solidFill>
        </p:spPr>
        <p:txBody>
          <a:bodyPr wrap="square" rtlCol="0">
            <a:spAutoFit/>
          </a:bodyPr>
          <a:lstStyle/>
          <a:p>
            <a:pPr algn="ctr"/>
            <a:r>
              <a:rPr lang="ar-SY" sz="9600" b="1" dirty="0" smtClean="0">
                <a:solidFill>
                  <a:srgbClr val="7030A0"/>
                </a:solidFill>
                <a:latin typeface="Arial" pitchFamily="34" charset="0"/>
                <a:cs typeface="Arial" pitchFamily="34" charset="0"/>
              </a:rPr>
              <a:t>البيت</a:t>
            </a:r>
            <a:endParaRPr lang="en-US" sz="9600" b="1" dirty="0" smtClean="0">
              <a:solidFill>
                <a:srgbClr val="7030A0"/>
              </a:solidFill>
              <a:latin typeface="Arial" pitchFamily="34" charset="0"/>
              <a:cs typeface="Arial" pitchFamily="34" charset="0"/>
            </a:endParaRPr>
          </a:p>
          <a:p>
            <a:pPr algn="ctr"/>
            <a:r>
              <a:rPr lang="en-US" sz="3200" dirty="0" smtClean="0">
                <a:solidFill>
                  <a:srgbClr val="7030A0"/>
                </a:solidFill>
                <a:latin typeface="Arial" pitchFamily="34" charset="0"/>
                <a:cs typeface="Arial" pitchFamily="34" charset="0"/>
              </a:rPr>
              <a:t>!</a:t>
            </a:r>
            <a:endParaRPr lang="en-GB" sz="3200" dirty="0">
              <a:solidFill>
                <a:srgbClr val="7030A0"/>
              </a:solidFill>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60000"/>
              <a:lumOff val="40000"/>
            </a:schemeClr>
          </a:solidFill>
        </p:spPr>
        <p:txBody>
          <a:bodyPr wrap="square" rtlCol="0">
            <a:spAutoFit/>
          </a:bodyPr>
          <a:lstStyle/>
          <a:p>
            <a:pPr algn="r"/>
            <a:r>
              <a:rPr lang="ar-SY" sz="3600" b="1" dirty="0" smtClean="0">
                <a:solidFill>
                  <a:srgbClr val="C00000"/>
                </a:solidFill>
              </a:rPr>
              <a:t>في الكنيسة باب كبير وواسع وليس له جرس صغير لندقه حتى يفتحوا لنا , الباب دوما مفتوح</a:t>
            </a:r>
            <a:endParaRPr lang="en-GB" sz="3600" b="1" dirty="0">
              <a:solidFill>
                <a:srgbClr val="C00000"/>
              </a:solidFill>
            </a:endParaRPr>
          </a:p>
        </p:txBody>
      </p:sp>
    </p:spTree>
  </p:cSld>
  <p:clrMapOvr>
    <a:masterClrMapping/>
  </p:clrMapOvr>
  <p:transition spd="slow">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00760" y="0"/>
            <a:ext cx="3143240" cy="698652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هناك حارس لهذا البيت الكبير الكنيسة وهو الكاهن انه صديق يسوع انه يستقبل الجميع في الكنيسة ويتكلم مع الجميع عن الله الكاهن الراعي والناس كلهم مثل الخراف لأننا نحن قطيع ليسوع المسيح ان الكاهن يعلم الجميع ان يحبوا بعضهم  لأن المسيح علمه ان يقول لنا هذا.</a:t>
            </a:r>
            <a:endParaRPr lang="en-GB" sz="3200" b="1" dirty="0">
              <a:solidFill>
                <a:schemeClr val="bg1"/>
              </a:solidFill>
            </a:endParaRPr>
          </a:p>
        </p:txBody>
      </p:sp>
    </p:spTree>
  </p:cSld>
  <p:clrMapOvr>
    <a:masterClrMapping/>
  </p:clrMapOvr>
  <p:transition spd="slow">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214338"/>
            <a:ext cx="9144000" cy="5929354"/>
          </a:xfrm>
          <a:prstGeom prst="rect">
            <a:avLst/>
          </a:prstGeom>
        </p:spPr>
      </p:pic>
      <p:sp>
        <p:nvSpPr>
          <p:cNvPr id="4" name="TextBox 3"/>
          <p:cNvSpPr txBox="1"/>
          <p:nvPr/>
        </p:nvSpPr>
        <p:spPr>
          <a:xfrm>
            <a:off x="0" y="5715016"/>
            <a:ext cx="9144000" cy="1200329"/>
          </a:xfrm>
          <a:prstGeom prst="rect">
            <a:avLst/>
          </a:prstGeom>
          <a:solidFill>
            <a:schemeClr val="accent6">
              <a:lumMod val="50000"/>
            </a:schemeClr>
          </a:solidFill>
        </p:spPr>
        <p:txBody>
          <a:bodyPr wrap="square" rtlCol="0">
            <a:spAutoFit/>
          </a:bodyPr>
          <a:lstStyle/>
          <a:p>
            <a:pPr algn="r"/>
            <a:r>
              <a:rPr lang="ar-SY" sz="3600" b="1" dirty="0" smtClean="0">
                <a:solidFill>
                  <a:schemeClr val="bg1"/>
                </a:solidFill>
              </a:rPr>
              <a:t>ان الكاهن يتكلم باسم يسوع ” ابانا الذي في السماوات ” لأننا كلنا اخوة ونحن عائلة كبيرة ولنا أب في السماء يحبنا كلنا</a:t>
            </a:r>
            <a:endParaRPr lang="en-GB" sz="3600" b="1" dirty="0">
              <a:solidFill>
                <a:schemeClr val="bg1"/>
              </a:solidFill>
            </a:endParaRPr>
          </a:p>
        </p:txBody>
      </p:sp>
    </p:spTree>
  </p:cSld>
  <p:clrMapOvr>
    <a:masterClrMapping/>
  </p:clrMapOvr>
  <p:transition spd="slow">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1.jpg"/>
          <p:cNvPicPr>
            <a:picLocks noChangeAspect="1"/>
          </p:cNvPicPr>
          <p:nvPr/>
        </p:nvPicPr>
        <p:blipFill>
          <a:blip r:embed="rId2" cstate="print"/>
          <a:stretch>
            <a:fillRect/>
          </a:stretch>
        </p:blipFill>
        <p:spPr>
          <a:xfrm>
            <a:off x="3966972" y="3031236"/>
            <a:ext cx="1210056" cy="795528"/>
          </a:xfrm>
          <a:prstGeom prst="rect">
            <a:avLst/>
          </a:prstGeom>
        </p:spPr>
      </p:pic>
      <p:pic>
        <p:nvPicPr>
          <p:cNvPr id="3" name="Picture 2" descr="A2.1.2.jpg"/>
          <p:cNvPicPr>
            <a:picLocks noChangeAspect="1"/>
          </p:cNvPicPr>
          <p:nvPr/>
        </p:nvPicPr>
        <p:blipFill>
          <a:blip r:embed="rId3"/>
          <a:stretch>
            <a:fillRect/>
          </a:stretch>
        </p:blipFill>
        <p:spPr>
          <a:xfrm>
            <a:off x="0" y="0"/>
            <a:ext cx="9144000" cy="6215082"/>
          </a:xfrm>
          <a:prstGeom prst="rect">
            <a:avLst/>
          </a:prstGeom>
        </p:spPr>
      </p:pic>
      <p:sp>
        <p:nvSpPr>
          <p:cNvPr id="7" name="TextBox 6"/>
          <p:cNvSpPr txBox="1"/>
          <p:nvPr/>
        </p:nvSpPr>
        <p:spPr>
          <a:xfrm>
            <a:off x="0" y="6150114"/>
            <a:ext cx="9144000" cy="707886"/>
          </a:xfrm>
          <a:prstGeom prst="rect">
            <a:avLst/>
          </a:prstGeom>
          <a:solidFill>
            <a:schemeClr val="accent2">
              <a:lumMod val="60000"/>
              <a:lumOff val="40000"/>
            </a:schemeClr>
          </a:solidFill>
        </p:spPr>
        <p:txBody>
          <a:bodyPr wrap="square" rtlCol="0">
            <a:spAutoFit/>
          </a:bodyPr>
          <a:lstStyle/>
          <a:p>
            <a:pPr algn="ctr"/>
            <a:r>
              <a:rPr lang="ar-SY" sz="4000" b="1" dirty="0" smtClean="0"/>
              <a:t>تعالوا نلتجئ في هذه المغارة  لنحتمي من العاصفة</a:t>
            </a:r>
            <a:endParaRPr lang="en-GB" sz="4000" b="1"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2.1.3.jpg"/>
          <p:cNvPicPr>
            <a:picLocks noChangeAspect="1"/>
          </p:cNvPicPr>
          <p:nvPr/>
        </p:nvPicPr>
        <p:blipFill>
          <a:blip r:embed="rId2"/>
          <a:stretch>
            <a:fillRect/>
          </a:stretch>
        </p:blipFill>
        <p:spPr>
          <a:xfrm>
            <a:off x="0" y="1"/>
            <a:ext cx="9144000" cy="5715015"/>
          </a:xfrm>
          <a:prstGeom prst="rect">
            <a:avLst/>
          </a:prstGeom>
        </p:spPr>
      </p:pic>
      <p:sp>
        <p:nvSpPr>
          <p:cNvPr id="7" name="TextBox 6"/>
          <p:cNvSpPr txBox="1"/>
          <p:nvPr/>
        </p:nvSpPr>
        <p:spPr>
          <a:xfrm>
            <a:off x="0" y="5715016"/>
            <a:ext cx="9144000" cy="1200329"/>
          </a:xfrm>
          <a:prstGeom prst="rect">
            <a:avLst/>
          </a:prstGeom>
          <a:solidFill>
            <a:schemeClr val="accent2">
              <a:lumMod val="60000"/>
              <a:lumOff val="40000"/>
            </a:schemeClr>
          </a:solidFill>
        </p:spPr>
        <p:txBody>
          <a:bodyPr wrap="square" rtlCol="0">
            <a:spAutoFit/>
          </a:bodyPr>
          <a:lstStyle/>
          <a:p>
            <a:pPr algn="r"/>
            <a:r>
              <a:rPr lang="ar-SY" sz="3600" dirty="0" smtClean="0"/>
              <a:t>أ</a:t>
            </a:r>
            <a:r>
              <a:rPr lang="ar-SY" sz="3600" b="1" dirty="0" smtClean="0"/>
              <a:t>هربوا... أهربوا ... لقد جاءت الدببة . اصعدوا فوق هذه الصخرة ... لا تخافوا</a:t>
            </a:r>
            <a:r>
              <a:rPr lang="ar-SY" sz="3600" dirty="0" smtClean="0"/>
              <a:t>.</a:t>
            </a:r>
            <a:endParaRPr lang="en-GB" sz="3600"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0" decel="100000"/>
                                        <p:tgtEl>
                                          <p:spTgt spid="7">
                                            <p:txEl>
                                              <p:pRg st="0" end="0"/>
                                            </p:txEl>
                                          </p:spTgt>
                                        </p:tgtEl>
                                      </p:cBhvr>
                                    </p:animEffect>
                                    <p:anim calcmode="lin" valueType="num">
                                      <p:cBhvr>
                                        <p:cTn id="8" dur="4000" decel="100000" fill="hold"/>
                                        <p:tgtEl>
                                          <p:spTgt spid="7">
                                            <p:txEl>
                                              <p:pRg st="0" end="0"/>
                                            </p:txEl>
                                          </p:spTgt>
                                        </p:tgtEl>
                                        <p:attrNameLst>
                                          <p:attrName>style.rotation</p:attrName>
                                        </p:attrNameLst>
                                      </p:cBhvr>
                                      <p:tavLst>
                                        <p:tav tm="0">
                                          <p:val>
                                            <p:fltVal val="-90"/>
                                          </p:val>
                                        </p:tav>
                                        <p:tav tm="100000">
                                          <p:val>
                                            <p:fltVal val="0"/>
                                          </p:val>
                                        </p:tav>
                                      </p:tavLst>
                                    </p:anim>
                                    <p:anim calcmode="lin" valueType="num">
                                      <p:cBhvr>
                                        <p:cTn id="9" dur="4000" decel="100000" fill="hold"/>
                                        <p:tgtEl>
                                          <p:spTgt spid="7">
                                            <p:txEl>
                                              <p:pRg st="0" end="0"/>
                                            </p:txEl>
                                          </p:spTgt>
                                        </p:tgtEl>
                                        <p:attrNameLst>
                                          <p:attrName>ppt_x</p:attrName>
                                        </p:attrNameLst>
                                      </p:cBhvr>
                                      <p:tavLst>
                                        <p:tav tm="0">
                                          <p:val>
                                            <p:strVal val="#ppt_x+0.4"/>
                                          </p:val>
                                        </p:tav>
                                        <p:tav tm="100000">
                                          <p:val>
                                            <p:strVal val="#ppt_x-0.05"/>
                                          </p:val>
                                        </p:tav>
                                      </p:tavLst>
                                    </p:anim>
                                    <p:anim calcmode="lin" valueType="num">
                                      <p:cBhvr>
                                        <p:cTn id="10" dur="4000" decel="100000" fill="hold"/>
                                        <p:tgtEl>
                                          <p:spTgt spid="7">
                                            <p:txEl>
                                              <p:pRg st="0" end="0"/>
                                            </p:txEl>
                                          </p:spTgt>
                                        </p:tgtEl>
                                        <p:attrNameLst>
                                          <p:attrName>ppt_y</p:attrName>
                                        </p:attrNameLst>
                                      </p:cBhvr>
                                      <p:tavLst>
                                        <p:tav tm="0">
                                          <p:val>
                                            <p:strVal val="#ppt_y-0.4"/>
                                          </p:val>
                                        </p:tav>
                                        <p:tav tm="100000">
                                          <p:val>
                                            <p:strVal val="#ppt_y+0.1"/>
                                          </p:val>
                                        </p:tav>
                                      </p:tavLst>
                                    </p:anim>
                                    <p:anim calcmode="lin" valueType="num">
                                      <p:cBhvr>
                                        <p:cTn id="11" dur="1000" accel="100000" fill="hold">
                                          <p:stCondLst>
                                            <p:cond delay="4000"/>
                                          </p:stCondLst>
                                        </p:cTn>
                                        <p:tgtEl>
                                          <p:spTgt spid="7">
                                            <p:txEl>
                                              <p:pRg st="0" end="0"/>
                                            </p:txEl>
                                          </p:spTgt>
                                        </p:tgtEl>
                                        <p:attrNameLst>
                                          <p:attrName>ppt_x</p:attrName>
                                        </p:attrNameLst>
                                      </p:cBhvr>
                                      <p:tavLst>
                                        <p:tav tm="0">
                                          <p:val>
                                            <p:strVal val="#ppt_x-0.05"/>
                                          </p:val>
                                        </p:tav>
                                        <p:tav tm="100000">
                                          <p:val>
                                            <p:strVal val="#ppt_x"/>
                                          </p:val>
                                        </p:tav>
                                      </p:tavLst>
                                    </p:anim>
                                    <p:anim calcmode="lin" valueType="num">
                                      <p:cBhvr>
                                        <p:cTn id="12" dur="1000" accel="100000" fill="hold">
                                          <p:stCondLst>
                                            <p:cond delay="4000"/>
                                          </p:stCondLst>
                                        </p:cTn>
                                        <p:tgtEl>
                                          <p:spTgt spid="7">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4.jpg"/>
          <p:cNvPicPr>
            <a:picLocks noChangeAspect="1"/>
          </p:cNvPicPr>
          <p:nvPr/>
        </p:nvPicPr>
        <p:blipFill>
          <a:blip r:embed="rId2"/>
          <a:stretch>
            <a:fillRect/>
          </a:stretch>
        </p:blipFill>
        <p:spPr>
          <a:xfrm>
            <a:off x="0" y="0"/>
            <a:ext cx="9143999" cy="6215082"/>
          </a:xfrm>
          <a:prstGeom prst="rect">
            <a:avLst/>
          </a:prstGeom>
        </p:spPr>
      </p:pic>
      <p:sp>
        <p:nvSpPr>
          <p:cNvPr id="4" name="TextBox 3"/>
          <p:cNvSpPr txBox="1"/>
          <p:nvPr/>
        </p:nvSpPr>
        <p:spPr>
          <a:xfrm>
            <a:off x="0" y="6215082"/>
            <a:ext cx="9144000" cy="707886"/>
          </a:xfrm>
          <a:prstGeom prst="rect">
            <a:avLst/>
          </a:prstGeom>
          <a:solidFill>
            <a:schemeClr val="accent6">
              <a:lumMod val="75000"/>
            </a:schemeClr>
          </a:solidFill>
        </p:spPr>
        <p:txBody>
          <a:bodyPr wrap="square" rtlCol="0">
            <a:spAutoFit/>
          </a:bodyPr>
          <a:lstStyle/>
          <a:p>
            <a:pPr algn="r"/>
            <a:r>
              <a:rPr lang="ar-SY" sz="4000" b="1" dirty="0" smtClean="0"/>
              <a:t>لكي نحتمي من الوحوش , فلنبني كوخا في وسط الماء.</a:t>
            </a:r>
            <a:endParaRPr lang="en-GB" sz="4000" b="1" dirty="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by="(-#ppt_w*2)" calcmode="lin" valueType="num">
                                      <p:cBhvr rctx="PPT">
                                        <p:cTn id="7" dur="1000" autoRev="1" fill="hold">
                                          <p:stCondLst>
                                            <p:cond delay="0"/>
                                          </p:stCondLst>
                                        </p:cTn>
                                        <p:tgtEl>
                                          <p:spTgt spid="4">
                                            <p:txEl>
                                              <p:pRg st="0" end="0"/>
                                            </p:txEl>
                                          </p:spTgt>
                                        </p:tgtEl>
                                        <p:attrNameLst>
                                          <p:attrName>ppt_w</p:attrName>
                                        </p:attrNameLst>
                                      </p:cBhvr>
                                    </p:anim>
                                    <p:anim by="(#ppt_w*0.50)" calcmode="lin" valueType="num">
                                      <p:cBhvr>
                                        <p:cTn id="8" dur="1000" decel="50000" autoRev="1" fill="hold">
                                          <p:stCondLst>
                                            <p:cond delay="0"/>
                                          </p:stCondLst>
                                        </p:cTn>
                                        <p:tgtEl>
                                          <p:spTgt spid="4">
                                            <p:txEl>
                                              <p:pRg st="0" end="0"/>
                                            </p:txEl>
                                          </p:spTgt>
                                        </p:tgtEl>
                                        <p:attrNameLst>
                                          <p:attrName>ppt_x</p:attrName>
                                        </p:attrNameLst>
                                      </p:cBhvr>
                                    </p:anim>
                                    <p:anim from="(-#ppt_h/2)" to="(#ppt_y)" calcmode="lin" valueType="num">
                                      <p:cBhvr>
                                        <p:cTn id="9" dur="2000" fill="hold">
                                          <p:stCondLst>
                                            <p:cond delay="0"/>
                                          </p:stCondLst>
                                        </p:cTn>
                                        <p:tgtEl>
                                          <p:spTgt spid="4">
                                            <p:txEl>
                                              <p:pRg st="0" end="0"/>
                                            </p:txEl>
                                          </p:spTgt>
                                        </p:tgtEl>
                                        <p:attrNameLst>
                                          <p:attrName>ppt_y</p:attrName>
                                        </p:attrNameLst>
                                      </p:cBhvr>
                                    </p:anim>
                                    <p:animRot by="21600000">
                                      <p:cBhvr>
                                        <p:cTn id="10" dur="200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5.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a:r>
              <a:rPr lang="ar-SY" sz="3200" b="1" dirty="0" smtClean="0"/>
              <a:t>عيشتنا هنا ايضا ليست مرتاحة , فالجو رطب جدا, ولسنا في حماية كافية... فلنهرب قبل أن يسحبنا الماء معه</a:t>
            </a:r>
            <a:r>
              <a:rPr lang="ar-SY" dirty="0" smtClean="0"/>
              <a:t>.</a:t>
            </a:r>
            <a:endParaRPr lang="en-GB"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6.jpg"/>
          <p:cNvPicPr>
            <a:picLocks noChangeAspect="1"/>
          </p:cNvPicPr>
          <p:nvPr/>
        </p:nvPicPr>
        <p:blipFill>
          <a:blip r:embed="rId3"/>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6">
              <a:lumMod val="75000"/>
            </a:schemeClr>
          </a:solidFill>
        </p:spPr>
        <p:txBody>
          <a:bodyPr wrap="square" rtlCol="0">
            <a:spAutoFit/>
          </a:bodyPr>
          <a:lstStyle/>
          <a:p>
            <a:pPr algn="r"/>
            <a:r>
              <a:rPr lang="ar-SY" sz="3200" b="1" dirty="0" smtClean="0"/>
              <a:t>الله أعطى الأنسان العقل ... والأنسان يفكر ليبني له بيتا أمينا ضد الوحوش والأمطار والبرد والحر.</a:t>
            </a:r>
            <a:endParaRPr lang="en-GB" sz="3200" b="1"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7.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0782"/>
            <a:ext cx="9144000" cy="1077218"/>
          </a:xfrm>
          <a:prstGeom prst="rect">
            <a:avLst/>
          </a:prstGeom>
          <a:solidFill>
            <a:srgbClr val="7030A0"/>
          </a:solidFill>
        </p:spPr>
        <p:txBody>
          <a:bodyPr wrap="square" rtlCol="0">
            <a:spAutoFit/>
          </a:bodyPr>
          <a:lstStyle/>
          <a:p>
            <a:pPr algn="r"/>
            <a:r>
              <a:rPr lang="ar-SY" sz="3200" b="1" dirty="0" smtClean="0">
                <a:solidFill>
                  <a:srgbClr val="FFFF00"/>
                </a:solidFill>
              </a:rPr>
              <a:t>ان العقل الذي أعطانا الرب جعل الأنسان يكتشف النار فأخذ الأنسان يعمل قرميدا وبنى بيته به</a:t>
            </a:r>
            <a:endParaRPr lang="en-GB" sz="3200" b="1" dirty="0">
              <a:solidFill>
                <a:srgbClr val="FFFF00"/>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3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3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8.jpg"/>
          <p:cNvPicPr>
            <a:picLocks noChangeAspect="1"/>
          </p:cNvPicPr>
          <p:nvPr/>
        </p:nvPicPr>
        <p:blipFill>
          <a:blip r:embed="rId2"/>
          <a:stretch>
            <a:fillRect/>
          </a:stretch>
        </p:blipFill>
        <p:spPr>
          <a:xfrm>
            <a:off x="0" y="0"/>
            <a:ext cx="9144000" cy="5857892"/>
          </a:xfrm>
          <a:prstGeom prst="rect">
            <a:avLst/>
          </a:prstGeom>
        </p:spPr>
      </p:pic>
      <p:sp>
        <p:nvSpPr>
          <p:cNvPr id="18" name="TextBox 17"/>
          <p:cNvSpPr txBox="1"/>
          <p:nvPr/>
        </p:nvSpPr>
        <p:spPr>
          <a:xfrm>
            <a:off x="0" y="5857892"/>
            <a:ext cx="9144000" cy="1077218"/>
          </a:xfrm>
          <a:prstGeom prst="rect">
            <a:avLst/>
          </a:prstGeom>
          <a:solidFill>
            <a:schemeClr val="accent4">
              <a:lumMod val="60000"/>
              <a:lumOff val="40000"/>
            </a:schemeClr>
          </a:solidFill>
        </p:spPr>
        <p:txBody>
          <a:bodyPr wrap="square" rtlCol="0">
            <a:spAutoFit/>
          </a:bodyPr>
          <a:lstStyle/>
          <a:p>
            <a:pPr algn="r" rtl="1"/>
            <a:r>
              <a:rPr lang="ar-SY" sz="3200" b="1" dirty="0" smtClean="0">
                <a:solidFill>
                  <a:schemeClr val="accent2">
                    <a:lumMod val="50000"/>
                  </a:schemeClr>
                </a:solidFill>
              </a:rPr>
              <a:t>لقد وضع الله في الأرض الشمينتو والكلس والحديد واكتشف الأنسان هذه الأشياء وبنى بواسطتها بيوتا كبيرة وقوية أكثر من القرميد.</a:t>
            </a:r>
            <a:endParaRPr lang="en-GB" sz="3200" b="1" dirty="0">
              <a:solidFill>
                <a:schemeClr val="accent2">
                  <a:lumMod val="50000"/>
                </a:schemeClr>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1500" decel="50000" fill="hold">
                                          <p:stCondLst>
                                            <p:cond delay="0"/>
                                          </p:stCondLst>
                                        </p:cTn>
                                        <p:tgtEl>
                                          <p:spTgt spid="18">
                                            <p:txEl>
                                              <p:pRg st="0" end="0"/>
                                            </p:txEl>
                                          </p:spTgt>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18">
                                            <p:txEl>
                                              <p:pRg st="0" end="0"/>
                                            </p:txEl>
                                          </p:spTgt>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18">
                                            <p:txEl>
                                              <p:pRg st="0" end="0"/>
                                            </p:txEl>
                                          </p:spTgt>
                                        </p:tgtEl>
                                        <p:attrNameLst>
                                          <p:attrName>ppt_w</p:attrName>
                                        </p:attrNameLst>
                                      </p:cBhvr>
                                      <p:tavLst>
                                        <p:tav tm="0">
                                          <p:val>
                                            <p:strVal val="#ppt_w*.05"/>
                                          </p:val>
                                        </p:tav>
                                        <p:tav tm="100000">
                                          <p:val>
                                            <p:strVal val="#ppt_w"/>
                                          </p:val>
                                        </p:tav>
                                      </p:tavLst>
                                    </p:anim>
                                    <p:anim calcmode="lin" valueType="num">
                                      <p:cBhvr>
                                        <p:cTn id="10" dur="3000" fill="hold"/>
                                        <p:tgtEl>
                                          <p:spTgt spid="18">
                                            <p:txEl>
                                              <p:pRg st="0" end="0"/>
                                            </p:txEl>
                                          </p:spTgt>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18">
                                            <p:txEl>
                                              <p:pRg st="0" end="0"/>
                                            </p:txEl>
                                          </p:spTgt>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18">
                                            <p:txEl>
                                              <p:pRg st="0" end="0"/>
                                            </p:txEl>
                                          </p:spTgt>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18">
                                            <p:txEl>
                                              <p:pRg st="0" end="0"/>
                                            </p:txEl>
                                          </p:spTgt>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537</Words>
  <Application>Microsoft Office PowerPoint</Application>
  <PresentationFormat>On-screen Show (4:3)</PresentationFormat>
  <Paragraphs>27</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9</cp:revision>
  <dcterms:created xsi:type="dcterms:W3CDTF">2012-06-06T00:05:03Z</dcterms:created>
  <dcterms:modified xsi:type="dcterms:W3CDTF">2012-12-22T06:10:37Z</dcterms:modified>
</cp:coreProperties>
</file>