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70"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5" d="100"/>
          <a:sy n="65" d="100"/>
        </p:scale>
        <p:origin x="-93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BC675F3A-1C53-42E0-9EE8-F8D1BFEE261A}" type="datetimeFigureOut">
              <a:rPr lang="ar-EG" smtClean="0"/>
              <a:t>16/12/1436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D902E598-5FC8-430A-A06A-E87AA5781754}" type="slidenum">
              <a:rPr lang="ar-EG" smtClean="0"/>
              <a:t>‹#›</a:t>
            </a:fld>
            <a:endParaRPr lang="ar-EG"/>
          </a:p>
        </p:txBody>
      </p:sp>
    </p:spTree>
    <p:extLst>
      <p:ext uri="{BB962C8B-B14F-4D97-AF65-F5344CB8AC3E}">
        <p14:creationId xmlns:p14="http://schemas.microsoft.com/office/powerpoint/2010/main" val="4070235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BC675F3A-1C53-42E0-9EE8-F8D1BFEE261A}" type="datetimeFigureOut">
              <a:rPr lang="ar-EG" smtClean="0"/>
              <a:t>16/12/1436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D902E598-5FC8-430A-A06A-E87AA5781754}" type="slidenum">
              <a:rPr lang="ar-EG" smtClean="0"/>
              <a:t>‹#›</a:t>
            </a:fld>
            <a:endParaRPr lang="ar-EG"/>
          </a:p>
        </p:txBody>
      </p:sp>
    </p:spTree>
    <p:extLst>
      <p:ext uri="{BB962C8B-B14F-4D97-AF65-F5344CB8AC3E}">
        <p14:creationId xmlns:p14="http://schemas.microsoft.com/office/powerpoint/2010/main" val="2742600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BC675F3A-1C53-42E0-9EE8-F8D1BFEE261A}" type="datetimeFigureOut">
              <a:rPr lang="ar-EG" smtClean="0"/>
              <a:t>16/12/1436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D902E598-5FC8-430A-A06A-E87AA5781754}" type="slidenum">
              <a:rPr lang="ar-EG" smtClean="0"/>
              <a:t>‹#›</a:t>
            </a:fld>
            <a:endParaRPr lang="ar-EG"/>
          </a:p>
        </p:txBody>
      </p:sp>
    </p:spTree>
    <p:extLst>
      <p:ext uri="{BB962C8B-B14F-4D97-AF65-F5344CB8AC3E}">
        <p14:creationId xmlns:p14="http://schemas.microsoft.com/office/powerpoint/2010/main" val="195928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BC675F3A-1C53-42E0-9EE8-F8D1BFEE261A}" type="datetimeFigureOut">
              <a:rPr lang="ar-EG" smtClean="0"/>
              <a:t>16/12/1436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D902E598-5FC8-430A-A06A-E87AA5781754}" type="slidenum">
              <a:rPr lang="ar-EG" smtClean="0"/>
              <a:t>‹#›</a:t>
            </a:fld>
            <a:endParaRPr lang="ar-EG"/>
          </a:p>
        </p:txBody>
      </p:sp>
    </p:spTree>
    <p:extLst>
      <p:ext uri="{BB962C8B-B14F-4D97-AF65-F5344CB8AC3E}">
        <p14:creationId xmlns:p14="http://schemas.microsoft.com/office/powerpoint/2010/main" val="4068696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675F3A-1C53-42E0-9EE8-F8D1BFEE261A}" type="datetimeFigureOut">
              <a:rPr lang="ar-EG" smtClean="0"/>
              <a:t>16/12/1436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D902E598-5FC8-430A-A06A-E87AA5781754}" type="slidenum">
              <a:rPr lang="ar-EG" smtClean="0"/>
              <a:t>‹#›</a:t>
            </a:fld>
            <a:endParaRPr lang="ar-EG"/>
          </a:p>
        </p:txBody>
      </p:sp>
    </p:spTree>
    <p:extLst>
      <p:ext uri="{BB962C8B-B14F-4D97-AF65-F5344CB8AC3E}">
        <p14:creationId xmlns:p14="http://schemas.microsoft.com/office/powerpoint/2010/main" val="1270243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BC675F3A-1C53-42E0-9EE8-F8D1BFEE261A}" type="datetimeFigureOut">
              <a:rPr lang="ar-EG" smtClean="0"/>
              <a:t>16/12/1436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D902E598-5FC8-430A-A06A-E87AA5781754}" type="slidenum">
              <a:rPr lang="ar-EG" smtClean="0"/>
              <a:t>‹#›</a:t>
            </a:fld>
            <a:endParaRPr lang="ar-EG"/>
          </a:p>
        </p:txBody>
      </p:sp>
    </p:spTree>
    <p:extLst>
      <p:ext uri="{BB962C8B-B14F-4D97-AF65-F5344CB8AC3E}">
        <p14:creationId xmlns:p14="http://schemas.microsoft.com/office/powerpoint/2010/main" val="2299099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BC675F3A-1C53-42E0-9EE8-F8D1BFEE261A}" type="datetimeFigureOut">
              <a:rPr lang="ar-EG" smtClean="0"/>
              <a:t>16/12/1436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D902E598-5FC8-430A-A06A-E87AA5781754}" type="slidenum">
              <a:rPr lang="ar-EG" smtClean="0"/>
              <a:t>‹#›</a:t>
            </a:fld>
            <a:endParaRPr lang="ar-EG"/>
          </a:p>
        </p:txBody>
      </p:sp>
    </p:spTree>
    <p:extLst>
      <p:ext uri="{BB962C8B-B14F-4D97-AF65-F5344CB8AC3E}">
        <p14:creationId xmlns:p14="http://schemas.microsoft.com/office/powerpoint/2010/main" val="3738714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BC675F3A-1C53-42E0-9EE8-F8D1BFEE261A}" type="datetimeFigureOut">
              <a:rPr lang="ar-EG" smtClean="0"/>
              <a:t>16/12/1436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D902E598-5FC8-430A-A06A-E87AA5781754}" type="slidenum">
              <a:rPr lang="ar-EG" smtClean="0"/>
              <a:t>‹#›</a:t>
            </a:fld>
            <a:endParaRPr lang="ar-EG"/>
          </a:p>
        </p:txBody>
      </p:sp>
    </p:spTree>
    <p:extLst>
      <p:ext uri="{BB962C8B-B14F-4D97-AF65-F5344CB8AC3E}">
        <p14:creationId xmlns:p14="http://schemas.microsoft.com/office/powerpoint/2010/main" val="395960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675F3A-1C53-42E0-9EE8-F8D1BFEE261A}" type="datetimeFigureOut">
              <a:rPr lang="ar-EG" smtClean="0"/>
              <a:t>16/12/1436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D902E598-5FC8-430A-A06A-E87AA5781754}" type="slidenum">
              <a:rPr lang="ar-EG" smtClean="0"/>
              <a:t>‹#›</a:t>
            </a:fld>
            <a:endParaRPr lang="ar-EG"/>
          </a:p>
        </p:txBody>
      </p:sp>
    </p:spTree>
    <p:extLst>
      <p:ext uri="{BB962C8B-B14F-4D97-AF65-F5344CB8AC3E}">
        <p14:creationId xmlns:p14="http://schemas.microsoft.com/office/powerpoint/2010/main" val="4199297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675F3A-1C53-42E0-9EE8-F8D1BFEE261A}" type="datetimeFigureOut">
              <a:rPr lang="ar-EG" smtClean="0"/>
              <a:t>16/12/1436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D902E598-5FC8-430A-A06A-E87AA5781754}" type="slidenum">
              <a:rPr lang="ar-EG" smtClean="0"/>
              <a:t>‹#›</a:t>
            </a:fld>
            <a:endParaRPr lang="ar-EG"/>
          </a:p>
        </p:txBody>
      </p:sp>
    </p:spTree>
    <p:extLst>
      <p:ext uri="{BB962C8B-B14F-4D97-AF65-F5344CB8AC3E}">
        <p14:creationId xmlns:p14="http://schemas.microsoft.com/office/powerpoint/2010/main" val="2395385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675F3A-1C53-42E0-9EE8-F8D1BFEE261A}" type="datetimeFigureOut">
              <a:rPr lang="ar-EG" smtClean="0"/>
              <a:t>16/12/1436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D902E598-5FC8-430A-A06A-E87AA5781754}" type="slidenum">
              <a:rPr lang="ar-EG" smtClean="0"/>
              <a:t>‹#›</a:t>
            </a:fld>
            <a:endParaRPr lang="ar-EG"/>
          </a:p>
        </p:txBody>
      </p:sp>
    </p:spTree>
    <p:extLst>
      <p:ext uri="{BB962C8B-B14F-4D97-AF65-F5344CB8AC3E}">
        <p14:creationId xmlns:p14="http://schemas.microsoft.com/office/powerpoint/2010/main" val="4021638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C675F3A-1C53-42E0-9EE8-F8D1BFEE261A}" type="datetimeFigureOut">
              <a:rPr lang="ar-EG" smtClean="0"/>
              <a:t>16/12/1436</a:t>
            </a:fld>
            <a:endParaRPr lang="ar-E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902E598-5FC8-430A-A06A-E87AA5781754}" type="slidenum">
              <a:rPr lang="ar-EG" smtClean="0"/>
              <a:t>‹#›</a:t>
            </a:fld>
            <a:endParaRPr lang="ar-EG"/>
          </a:p>
        </p:txBody>
      </p:sp>
    </p:spTree>
    <p:extLst>
      <p:ext uri="{BB962C8B-B14F-4D97-AF65-F5344CB8AC3E}">
        <p14:creationId xmlns:p14="http://schemas.microsoft.com/office/powerpoint/2010/main" val="467586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1328710"/>
            <a:ext cx="5412658" cy="5412658"/>
          </a:xfrm>
          <a:prstGeom prst="rect">
            <a:avLst/>
          </a:prstGeom>
        </p:spPr>
      </p:pic>
      <p:sp>
        <p:nvSpPr>
          <p:cNvPr id="6" name="TextBox 5"/>
          <p:cNvSpPr txBox="1"/>
          <p:nvPr/>
        </p:nvSpPr>
        <p:spPr>
          <a:xfrm>
            <a:off x="2555776" y="-74424"/>
            <a:ext cx="5292080" cy="1631216"/>
          </a:xfrm>
          <a:prstGeom prst="rect">
            <a:avLst/>
          </a:prstGeom>
          <a:noFill/>
        </p:spPr>
        <p:txBody>
          <a:bodyPr wrap="square" rtlCol="1">
            <a:spAutoFit/>
          </a:bodyPr>
          <a:lstStyle/>
          <a:p>
            <a:r>
              <a:rPr lang="ar-EG" sz="10000" dirty="0" smtClean="0">
                <a:solidFill>
                  <a:schemeClr val="bg1"/>
                </a:solidFill>
                <a:latin typeface="Adobe Arabic" pitchFamily="18" charset="-78"/>
                <a:cs typeface="+mj-cs"/>
              </a:rPr>
              <a:t>خوري </a:t>
            </a:r>
            <a:r>
              <a:rPr lang="ar-EG" sz="10000" dirty="0" err="1" smtClean="0">
                <a:solidFill>
                  <a:schemeClr val="bg1"/>
                </a:solidFill>
                <a:latin typeface="Adobe Arabic" pitchFamily="18" charset="-78"/>
                <a:cs typeface="+mj-cs"/>
              </a:rPr>
              <a:t>آرس</a:t>
            </a:r>
            <a:endParaRPr lang="ar-EG" sz="10000" dirty="0">
              <a:solidFill>
                <a:schemeClr val="bg1"/>
              </a:solidFill>
              <a:latin typeface="Adobe Arabic" pitchFamily="18" charset="-78"/>
              <a:cs typeface="+mj-cs"/>
            </a:endParaRPr>
          </a:p>
        </p:txBody>
      </p:sp>
      <p:sp>
        <p:nvSpPr>
          <p:cNvPr id="10" name="TextBox 9"/>
          <p:cNvSpPr txBox="1"/>
          <p:nvPr/>
        </p:nvSpPr>
        <p:spPr>
          <a:xfrm>
            <a:off x="5940152" y="2001029"/>
            <a:ext cx="2808312" cy="4524315"/>
          </a:xfrm>
          <a:prstGeom prst="rect">
            <a:avLst/>
          </a:prstGeom>
          <a:noFill/>
          <a:ln>
            <a:noFill/>
          </a:ln>
        </p:spPr>
        <p:txBody>
          <a:bodyPr wrap="square" rtlCol="1">
            <a:spAutoFit/>
          </a:bodyPr>
          <a:lstStyle/>
          <a:p>
            <a:r>
              <a:rPr lang="ar-EG" sz="3200" b="1" dirty="0">
                <a:solidFill>
                  <a:srgbClr val="002060"/>
                </a:solidFill>
              </a:rPr>
              <a:t>لماذا هناك حج </a:t>
            </a:r>
            <a:endParaRPr lang="ar-EG" sz="3200" b="1" dirty="0" smtClean="0">
              <a:solidFill>
                <a:srgbClr val="002060"/>
              </a:solidFill>
            </a:endParaRPr>
          </a:p>
          <a:p>
            <a:r>
              <a:rPr lang="ar-EG" sz="3200" b="1" dirty="0" smtClean="0">
                <a:solidFill>
                  <a:srgbClr val="002060"/>
                </a:solidFill>
              </a:rPr>
              <a:t>كل </a:t>
            </a:r>
            <a:r>
              <a:rPr lang="ar-EG" sz="3200" b="1" dirty="0">
                <a:solidFill>
                  <a:srgbClr val="002060"/>
                </a:solidFill>
              </a:rPr>
              <a:t>عام إلى </a:t>
            </a:r>
            <a:r>
              <a:rPr lang="ar-EG" sz="3200" b="1" dirty="0" err="1">
                <a:solidFill>
                  <a:srgbClr val="002060"/>
                </a:solidFill>
              </a:rPr>
              <a:t>آرس</a:t>
            </a:r>
            <a:r>
              <a:rPr lang="ar-EG" sz="3200" b="1" dirty="0">
                <a:solidFill>
                  <a:srgbClr val="002060"/>
                </a:solidFill>
              </a:rPr>
              <a:t>؟ </a:t>
            </a:r>
            <a:endParaRPr lang="ar-EG" sz="3200" b="1" dirty="0" smtClean="0">
              <a:solidFill>
                <a:srgbClr val="002060"/>
              </a:solidFill>
            </a:endParaRPr>
          </a:p>
          <a:p>
            <a:r>
              <a:rPr lang="ar-EG" sz="3200" b="1" dirty="0" smtClean="0">
                <a:solidFill>
                  <a:srgbClr val="002060"/>
                </a:solidFill>
              </a:rPr>
              <a:t>من </a:t>
            </a:r>
            <a:r>
              <a:rPr lang="ar-EG" sz="3200" b="1" dirty="0">
                <a:solidFill>
                  <a:srgbClr val="002060"/>
                </a:solidFill>
              </a:rPr>
              <a:t>هو ذلك الخورى الفقير المتواضع الذى </a:t>
            </a:r>
            <a:r>
              <a:rPr lang="ar-EG" sz="3200" b="1" dirty="0" smtClean="0">
                <a:solidFill>
                  <a:srgbClr val="002060"/>
                </a:solidFill>
              </a:rPr>
              <a:t>يأتي </a:t>
            </a:r>
            <a:r>
              <a:rPr lang="ar-EG" sz="3200" b="1" dirty="0">
                <a:solidFill>
                  <a:srgbClr val="002060"/>
                </a:solidFill>
              </a:rPr>
              <a:t>إليه الجموع من مكان بعيد من أجل </a:t>
            </a:r>
            <a:endParaRPr lang="ar-EG" sz="3200" b="1" dirty="0" smtClean="0">
              <a:solidFill>
                <a:srgbClr val="002060"/>
              </a:solidFill>
            </a:endParaRPr>
          </a:p>
          <a:p>
            <a:r>
              <a:rPr lang="ar-EG" sz="3200" b="1" dirty="0" smtClean="0">
                <a:solidFill>
                  <a:srgbClr val="002060"/>
                </a:solidFill>
              </a:rPr>
              <a:t>أن تراه، </a:t>
            </a:r>
            <a:r>
              <a:rPr lang="ar-EG" sz="3200" b="1" dirty="0">
                <a:solidFill>
                  <a:srgbClr val="002060"/>
                </a:solidFill>
              </a:rPr>
              <a:t>تسمعه وتعترف </a:t>
            </a:r>
            <a:r>
              <a:rPr lang="ar-EG" sz="3200" b="1" dirty="0" smtClean="0">
                <a:solidFill>
                  <a:srgbClr val="002060"/>
                </a:solidFill>
              </a:rPr>
              <a:t>له؟</a:t>
            </a:r>
            <a:endParaRPr lang="ar-EG" sz="3200" dirty="0">
              <a:solidFill>
                <a:srgbClr val="002060"/>
              </a:solidFill>
            </a:endParaRPr>
          </a:p>
        </p:txBody>
      </p:sp>
    </p:spTree>
    <p:extLst>
      <p:ext uri="{BB962C8B-B14F-4D97-AF65-F5344CB8AC3E}">
        <p14:creationId xmlns:p14="http://schemas.microsoft.com/office/powerpoint/2010/main" val="1283655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1" y="0"/>
            <a:ext cx="6157940" cy="6858000"/>
          </a:xfrm>
          <a:prstGeom prst="rect">
            <a:avLst/>
          </a:prstGeom>
        </p:spPr>
      </p:pic>
      <p:sp>
        <p:nvSpPr>
          <p:cNvPr id="3" name="Rectangle 2"/>
          <p:cNvSpPr/>
          <p:nvPr/>
        </p:nvSpPr>
        <p:spPr>
          <a:xfrm>
            <a:off x="6160551" y="0"/>
            <a:ext cx="3091969" cy="68580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TextBox 3"/>
          <p:cNvSpPr txBox="1"/>
          <p:nvPr/>
        </p:nvSpPr>
        <p:spPr>
          <a:xfrm>
            <a:off x="6300192" y="44624"/>
            <a:ext cx="2843808" cy="6555641"/>
          </a:xfrm>
          <a:prstGeom prst="rect">
            <a:avLst/>
          </a:prstGeom>
          <a:noFill/>
        </p:spPr>
        <p:txBody>
          <a:bodyPr wrap="square" rtlCol="1">
            <a:spAutoFit/>
          </a:bodyPr>
          <a:lstStyle/>
          <a:p>
            <a:r>
              <a:rPr lang="ar-EG" sz="2800" b="1" dirty="0">
                <a:solidFill>
                  <a:schemeClr val="bg1"/>
                </a:solidFill>
              </a:rPr>
              <a:t>كان يصلى ويتضرع إلى الله طوال الوقت </a:t>
            </a:r>
            <a:r>
              <a:rPr lang="ar-EG" sz="2800" b="1" dirty="0" smtClean="0">
                <a:solidFill>
                  <a:schemeClr val="bg1"/>
                </a:solidFill>
              </a:rPr>
              <a:t>من </a:t>
            </a:r>
            <a:r>
              <a:rPr lang="ar-EG" sz="2800" b="1" dirty="0">
                <a:solidFill>
                  <a:schemeClr val="bg1"/>
                </a:solidFill>
              </a:rPr>
              <a:t>أجل رعيته، فيمضى الساعات الطوال </a:t>
            </a:r>
            <a:r>
              <a:rPr lang="ar-EG" sz="2800" b="1" dirty="0" smtClean="0">
                <a:solidFill>
                  <a:schemeClr val="bg1"/>
                </a:solidFill>
              </a:rPr>
              <a:t>في </a:t>
            </a:r>
            <a:r>
              <a:rPr lang="ar-EG" sz="2800" b="1" dirty="0">
                <a:solidFill>
                  <a:schemeClr val="bg1"/>
                </a:solidFill>
              </a:rPr>
              <a:t>الكنيسة يصلى و يطلب المغفرة، لقد أعطى كل أثاثه وما يملك لفقراء الرعية وأخذ ينام على الأرض واضعا تحت رأسه خشبة، أما عن أكله فقد كان يكتفى بالقليل من الخبز والبطاطا المسلوقة، وبذلك كانت حياته </a:t>
            </a:r>
            <a:r>
              <a:rPr lang="ar-EG" sz="2800" b="1" dirty="0" smtClean="0">
                <a:solidFill>
                  <a:schemeClr val="bg1"/>
                </a:solidFill>
              </a:rPr>
              <a:t>في </a:t>
            </a:r>
            <a:r>
              <a:rPr lang="ar-EG" sz="2800" b="1" dirty="0">
                <a:solidFill>
                  <a:schemeClr val="bg1"/>
                </a:solidFill>
              </a:rPr>
              <a:t>غاية التقشف والقسوة.</a:t>
            </a:r>
            <a:endParaRPr lang="ar-EG" sz="2700" dirty="0">
              <a:solidFill>
                <a:schemeClr val="bg1"/>
              </a:solidFill>
              <a:cs typeface="+mj-cs"/>
            </a:endParaRPr>
          </a:p>
        </p:txBody>
      </p:sp>
    </p:spTree>
    <p:extLst>
      <p:ext uri="{BB962C8B-B14F-4D97-AF65-F5344CB8AC3E}">
        <p14:creationId xmlns:p14="http://schemas.microsoft.com/office/powerpoint/2010/main" val="17275277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9250" y="-14747"/>
            <a:ext cx="6284750" cy="6900132"/>
          </a:xfrm>
          <a:prstGeom prst="rect">
            <a:avLst/>
          </a:prstGeom>
        </p:spPr>
      </p:pic>
      <p:sp>
        <p:nvSpPr>
          <p:cNvPr id="3" name="Rectangle 2"/>
          <p:cNvSpPr/>
          <p:nvPr/>
        </p:nvSpPr>
        <p:spPr>
          <a:xfrm>
            <a:off x="0" y="-3667"/>
            <a:ext cx="2934928" cy="686166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5" name="TextBox 4"/>
          <p:cNvSpPr txBox="1"/>
          <p:nvPr/>
        </p:nvSpPr>
        <p:spPr>
          <a:xfrm>
            <a:off x="179512" y="548680"/>
            <a:ext cx="2520280" cy="5863144"/>
          </a:xfrm>
          <a:prstGeom prst="rect">
            <a:avLst/>
          </a:prstGeom>
          <a:noFill/>
        </p:spPr>
        <p:txBody>
          <a:bodyPr wrap="square" rtlCol="1">
            <a:spAutoFit/>
          </a:bodyPr>
          <a:lstStyle/>
          <a:p>
            <a:r>
              <a:rPr lang="ar-EG" sz="2500" b="1" dirty="0">
                <a:solidFill>
                  <a:schemeClr val="bg1"/>
                </a:solidFill>
                <a:cs typeface="+mj-cs"/>
              </a:rPr>
              <a:t>وهكذا شيئا فشيئا عادت </a:t>
            </a:r>
            <a:r>
              <a:rPr lang="ar-EG" sz="2500" b="1" dirty="0" err="1" smtClean="0">
                <a:solidFill>
                  <a:schemeClr val="bg1"/>
                </a:solidFill>
                <a:cs typeface="+mj-cs"/>
              </a:rPr>
              <a:t>آرس</a:t>
            </a:r>
            <a:r>
              <a:rPr lang="ar-EG" sz="2500" b="1" dirty="0" smtClean="0">
                <a:solidFill>
                  <a:schemeClr val="bg1"/>
                </a:solidFill>
                <a:cs typeface="+mj-cs"/>
              </a:rPr>
              <a:t> </a:t>
            </a:r>
          </a:p>
          <a:p>
            <a:r>
              <a:rPr lang="ar-EG" sz="2500" b="1" dirty="0" smtClean="0">
                <a:solidFill>
                  <a:schemeClr val="bg1"/>
                </a:solidFill>
                <a:cs typeface="+mj-cs"/>
              </a:rPr>
              <a:t>إلى </a:t>
            </a:r>
            <a:r>
              <a:rPr lang="ar-EG" sz="2500" b="1" dirty="0">
                <a:solidFill>
                  <a:schemeClr val="bg1"/>
                </a:solidFill>
                <a:cs typeface="+mj-cs"/>
              </a:rPr>
              <a:t>حظيرة الكنيسة نساء ثم رجال حتى المراهقين أتوا لمتابعة دروس التعليم </a:t>
            </a:r>
            <a:r>
              <a:rPr lang="ar-EG" sz="2500" b="1" dirty="0" smtClean="0">
                <a:solidFill>
                  <a:schemeClr val="bg1"/>
                </a:solidFill>
                <a:cs typeface="+mj-cs"/>
              </a:rPr>
              <a:t>المسيحي التي </a:t>
            </a:r>
            <a:r>
              <a:rPr lang="ar-EG" sz="2500" b="1" dirty="0">
                <a:solidFill>
                  <a:schemeClr val="bg1"/>
                </a:solidFill>
                <a:cs typeface="+mj-cs"/>
              </a:rPr>
              <a:t>ينظمها </a:t>
            </a:r>
            <a:r>
              <a:rPr lang="ar-EG" sz="2500" b="1" dirty="0" smtClean="0">
                <a:solidFill>
                  <a:schemeClr val="bg1"/>
                </a:solidFill>
                <a:cs typeface="+mj-cs"/>
              </a:rPr>
              <a:t>الخوري حيث </a:t>
            </a:r>
            <a:r>
              <a:rPr lang="ar-EG" sz="2500" b="1" dirty="0">
                <a:solidFill>
                  <a:schemeClr val="bg1"/>
                </a:solidFill>
                <a:cs typeface="+mj-cs"/>
              </a:rPr>
              <a:t>كان يتكلم بحرارة عن الحب </a:t>
            </a:r>
            <a:r>
              <a:rPr lang="ar-EG" sz="2500" b="1" dirty="0" smtClean="0">
                <a:solidFill>
                  <a:schemeClr val="bg1"/>
                </a:solidFill>
                <a:cs typeface="+mj-cs"/>
              </a:rPr>
              <a:t>الإلهي، </a:t>
            </a:r>
            <a:r>
              <a:rPr lang="ar-EG" sz="2500" b="1" dirty="0">
                <a:solidFill>
                  <a:schemeClr val="bg1"/>
                </a:solidFill>
                <a:cs typeface="+mj-cs"/>
              </a:rPr>
              <a:t>وقد كانوا يقولون بأنه يقيم العجائب بحيث أن سقيفة الداخلية تبقى ممتلئة بالقمح </a:t>
            </a:r>
            <a:endParaRPr lang="ar-EG" sz="2500" b="1" dirty="0" smtClean="0">
              <a:solidFill>
                <a:schemeClr val="bg1"/>
              </a:solidFill>
              <a:cs typeface="+mj-cs"/>
            </a:endParaRPr>
          </a:p>
          <a:p>
            <a:r>
              <a:rPr lang="ar-EG" sz="2500" b="1" dirty="0" smtClean="0">
                <a:solidFill>
                  <a:schemeClr val="bg1"/>
                </a:solidFill>
                <a:cs typeface="+mj-cs"/>
              </a:rPr>
              <a:t>والمعجن </a:t>
            </a:r>
            <a:r>
              <a:rPr lang="ar-EG" sz="2500" b="1" dirty="0">
                <a:solidFill>
                  <a:schemeClr val="bg1"/>
                </a:solidFill>
                <a:cs typeface="+mj-cs"/>
              </a:rPr>
              <a:t>بالطحين.</a:t>
            </a:r>
            <a:endParaRPr lang="ar-EG" sz="2500" dirty="0">
              <a:solidFill>
                <a:schemeClr val="bg1"/>
              </a:solidFill>
              <a:cs typeface="+mj-cs"/>
            </a:endParaRPr>
          </a:p>
        </p:txBody>
      </p:sp>
    </p:spTree>
    <p:extLst>
      <p:ext uri="{BB962C8B-B14F-4D97-AF65-F5344CB8AC3E}">
        <p14:creationId xmlns:p14="http://schemas.microsoft.com/office/powerpoint/2010/main" val="10860003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0" y="-1"/>
            <a:ext cx="6260173" cy="6887497"/>
          </a:xfrm>
          <a:prstGeom prst="rect">
            <a:avLst/>
          </a:prstGeom>
        </p:spPr>
      </p:pic>
      <p:sp>
        <p:nvSpPr>
          <p:cNvPr id="3" name="Rectangle 2"/>
          <p:cNvSpPr/>
          <p:nvPr/>
        </p:nvSpPr>
        <p:spPr>
          <a:xfrm>
            <a:off x="6254093" y="0"/>
            <a:ext cx="2889907" cy="6858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TextBox 3"/>
          <p:cNvSpPr txBox="1"/>
          <p:nvPr/>
        </p:nvSpPr>
        <p:spPr>
          <a:xfrm>
            <a:off x="6444208" y="116632"/>
            <a:ext cx="2520280" cy="6740307"/>
          </a:xfrm>
          <a:prstGeom prst="rect">
            <a:avLst/>
          </a:prstGeom>
          <a:noFill/>
        </p:spPr>
        <p:txBody>
          <a:bodyPr wrap="square" rtlCol="1">
            <a:spAutoFit/>
          </a:bodyPr>
          <a:lstStyle/>
          <a:p>
            <a:r>
              <a:rPr lang="ar-EG" sz="2300" b="1" dirty="0">
                <a:solidFill>
                  <a:schemeClr val="accent3">
                    <a:lumMod val="50000"/>
                  </a:schemeClr>
                </a:solidFill>
                <a:cs typeface="+mj-cs"/>
              </a:rPr>
              <a:t>وفى القرى المجاورة، كانوا يتكلمون عن عجائبه أيضا. فيأتون </a:t>
            </a:r>
            <a:r>
              <a:rPr lang="ar-EG" sz="2300" b="1" dirty="0" smtClean="0">
                <a:solidFill>
                  <a:schemeClr val="accent3">
                    <a:lumMod val="50000"/>
                  </a:schemeClr>
                </a:solidFill>
                <a:cs typeface="+mj-cs"/>
              </a:rPr>
              <a:t>للاستماع </a:t>
            </a:r>
            <a:r>
              <a:rPr lang="ar-EG" sz="2300" b="1" dirty="0">
                <a:solidFill>
                  <a:schemeClr val="accent3">
                    <a:lumMod val="50000"/>
                  </a:schemeClr>
                </a:solidFill>
                <a:cs typeface="+mj-cs"/>
              </a:rPr>
              <a:t>الى أحاديثه وطلب النصيحة منه. فمن هو هذا الكاهن الذى </a:t>
            </a:r>
            <a:r>
              <a:rPr lang="ar-EG" sz="2300" b="1" dirty="0" smtClean="0">
                <a:solidFill>
                  <a:schemeClr val="accent3">
                    <a:lumMod val="50000"/>
                  </a:schemeClr>
                </a:solidFill>
                <a:cs typeface="+mj-cs"/>
              </a:rPr>
              <a:t>على </a:t>
            </a:r>
            <a:r>
              <a:rPr lang="ar-EG" sz="2300" b="1" dirty="0">
                <a:solidFill>
                  <a:schemeClr val="accent3">
                    <a:lumMod val="50000"/>
                  </a:schemeClr>
                </a:solidFill>
                <a:cs typeface="+mj-cs"/>
              </a:rPr>
              <a:t>ما يبدو أنه قريب من الله وكذلك للاعتراف </a:t>
            </a:r>
            <a:r>
              <a:rPr lang="ar-EG" sz="2300" b="1" dirty="0" smtClean="0">
                <a:solidFill>
                  <a:schemeClr val="accent3">
                    <a:lumMod val="50000"/>
                  </a:schemeClr>
                </a:solidFill>
                <a:cs typeface="+mj-cs"/>
              </a:rPr>
              <a:t>في </a:t>
            </a:r>
            <a:r>
              <a:rPr lang="ar-EG" sz="2300" b="1" dirty="0">
                <a:solidFill>
                  <a:schemeClr val="accent3">
                    <a:lumMod val="50000"/>
                  </a:schemeClr>
                </a:solidFill>
                <a:cs typeface="+mj-cs"/>
              </a:rPr>
              <a:t>حضرته. فكان الناس ينتظرون ساعات طوال حتى تفرغ </a:t>
            </a:r>
            <a:r>
              <a:rPr lang="ar-EG" sz="2300" b="1" dirty="0" smtClean="0">
                <a:solidFill>
                  <a:schemeClr val="accent3">
                    <a:lumMod val="50000"/>
                  </a:schemeClr>
                </a:solidFill>
                <a:cs typeface="+mj-cs"/>
              </a:rPr>
              <a:t>كرسي </a:t>
            </a:r>
            <a:r>
              <a:rPr lang="ar-EG" sz="2300" b="1" dirty="0">
                <a:solidFill>
                  <a:schemeClr val="accent3">
                    <a:lumMod val="50000"/>
                  </a:schemeClr>
                </a:solidFill>
                <a:cs typeface="+mj-cs"/>
              </a:rPr>
              <a:t>الاعتراف </a:t>
            </a:r>
            <a:r>
              <a:rPr lang="ar-EG" sz="2300" b="1" dirty="0" smtClean="0">
                <a:solidFill>
                  <a:schemeClr val="accent3">
                    <a:lumMod val="50000"/>
                  </a:schemeClr>
                </a:solidFill>
                <a:cs typeface="+mj-cs"/>
              </a:rPr>
              <a:t>وفي بعض </a:t>
            </a:r>
            <a:r>
              <a:rPr lang="ar-EG" sz="2300" b="1" dirty="0">
                <a:solidFill>
                  <a:schemeClr val="accent3">
                    <a:lumMod val="50000"/>
                  </a:schemeClr>
                </a:solidFill>
                <a:cs typeface="+mj-cs"/>
              </a:rPr>
              <a:t>الأحيان فإنهم كانوا ينتظرون ربما عدة أيام. وعلى هذا فقد كانوا يقولون بان الشيطان كان يدخل ويعذب هذا القديس </a:t>
            </a:r>
            <a:r>
              <a:rPr lang="ar-EG" sz="2300" b="1" dirty="0" smtClean="0">
                <a:solidFill>
                  <a:schemeClr val="accent3">
                    <a:lumMod val="50000"/>
                  </a:schemeClr>
                </a:solidFill>
                <a:cs typeface="+mj-cs"/>
              </a:rPr>
              <a:t>الذي </a:t>
            </a:r>
            <a:r>
              <a:rPr lang="ar-EG" sz="2300" b="1" dirty="0">
                <a:solidFill>
                  <a:schemeClr val="accent3">
                    <a:lumMod val="50000"/>
                  </a:schemeClr>
                </a:solidFill>
                <a:cs typeface="+mj-cs"/>
              </a:rPr>
              <a:t>يضايقه.</a:t>
            </a:r>
            <a:endParaRPr lang="en-US" sz="2300" dirty="0">
              <a:solidFill>
                <a:schemeClr val="accent3">
                  <a:lumMod val="50000"/>
                </a:schemeClr>
              </a:solidFill>
              <a:cs typeface="+mj-cs"/>
            </a:endParaRPr>
          </a:p>
          <a:p>
            <a:endParaRPr lang="ar-EG" dirty="0"/>
          </a:p>
        </p:txBody>
      </p:sp>
    </p:spTree>
    <p:extLst>
      <p:ext uri="{BB962C8B-B14F-4D97-AF65-F5344CB8AC3E}">
        <p14:creationId xmlns:p14="http://schemas.microsoft.com/office/powerpoint/2010/main" val="32083665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0221" y="4782"/>
            <a:ext cx="6190291" cy="6867965"/>
          </a:xfrm>
          <a:prstGeom prst="rect">
            <a:avLst/>
          </a:prstGeom>
        </p:spPr>
      </p:pic>
      <p:sp>
        <p:nvSpPr>
          <p:cNvPr id="3" name="Rectangle 2"/>
          <p:cNvSpPr/>
          <p:nvPr/>
        </p:nvSpPr>
        <p:spPr>
          <a:xfrm>
            <a:off x="0" y="0"/>
            <a:ext cx="2990221"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TextBox 3"/>
          <p:cNvSpPr txBox="1"/>
          <p:nvPr/>
        </p:nvSpPr>
        <p:spPr>
          <a:xfrm>
            <a:off x="107504" y="620688"/>
            <a:ext cx="2736304" cy="5970865"/>
          </a:xfrm>
          <a:prstGeom prst="rect">
            <a:avLst/>
          </a:prstGeom>
          <a:noFill/>
        </p:spPr>
        <p:txBody>
          <a:bodyPr wrap="square" rtlCol="1">
            <a:spAutoFit/>
          </a:bodyPr>
          <a:lstStyle/>
          <a:p>
            <a:r>
              <a:rPr lang="ar-EG" sz="2800" b="1" dirty="0">
                <a:solidFill>
                  <a:schemeClr val="accent1">
                    <a:lumMod val="50000"/>
                  </a:schemeClr>
                </a:solidFill>
                <a:cs typeface="+mj-cs"/>
              </a:rPr>
              <a:t>كانت له موهبة قراءة القلوب ومعرفة </a:t>
            </a:r>
            <a:r>
              <a:rPr lang="ar-EG" sz="2800" b="1" dirty="0" smtClean="0">
                <a:solidFill>
                  <a:schemeClr val="accent1">
                    <a:lumMod val="50000"/>
                  </a:schemeClr>
                </a:solidFill>
                <a:cs typeface="+mj-cs"/>
              </a:rPr>
              <a:t>الخطأة </a:t>
            </a:r>
            <a:r>
              <a:rPr lang="ar-EG" sz="2800" b="1" dirty="0">
                <a:solidFill>
                  <a:schemeClr val="accent1">
                    <a:lumMod val="50000"/>
                  </a:schemeClr>
                </a:solidFill>
                <a:cs typeface="+mj-cs"/>
              </a:rPr>
              <a:t>قساة القلوب وتحريرهم. </a:t>
            </a:r>
            <a:endParaRPr lang="ar-EG" sz="2800" b="1" dirty="0" smtClean="0">
              <a:solidFill>
                <a:schemeClr val="accent1">
                  <a:lumMod val="50000"/>
                </a:schemeClr>
              </a:solidFill>
              <a:cs typeface="+mj-cs"/>
            </a:endParaRPr>
          </a:p>
          <a:p>
            <a:r>
              <a:rPr lang="ar-EG" sz="2800" b="1" dirty="0" smtClean="0">
                <a:solidFill>
                  <a:schemeClr val="accent1">
                    <a:lumMod val="50000"/>
                  </a:schemeClr>
                </a:solidFill>
                <a:cs typeface="+mj-cs"/>
              </a:rPr>
              <a:t>فتكاثرت </a:t>
            </a:r>
            <a:r>
              <a:rPr lang="ar-EG" sz="2800" b="1" dirty="0">
                <a:solidFill>
                  <a:schemeClr val="accent1">
                    <a:lumMod val="50000"/>
                  </a:schemeClr>
                </a:solidFill>
                <a:cs typeface="+mj-cs"/>
              </a:rPr>
              <a:t>الأعاجيب </a:t>
            </a:r>
            <a:endParaRPr lang="ar-EG" sz="2800" b="1" dirty="0" smtClean="0">
              <a:solidFill>
                <a:schemeClr val="accent1">
                  <a:lumMod val="50000"/>
                </a:schemeClr>
              </a:solidFill>
              <a:cs typeface="+mj-cs"/>
            </a:endParaRPr>
          </a:p>
          <a:p>
            <a:r>
              <a:rPr lang="ar-EG" sz="2800" b="1" dirty="0" smtClean="0">
                <a:solidFill>
                  <a:schemeClr val="accent1">
                    <a:lumMod val="50000"/>
                  </a:schemeClr>
                </a:solidFill>
                <a:cs typeface="+mj-cs"/>
              </a:rPr>
              <a:t>أما </a:t>
            </a:r>
            <a:r>
              <a:rPr lang="ar-EG" sz="2800" b="1" dirty="0">
                <a:solidFill>
                  <a:schemeClr val="accent1">
                    <a:lumMod val="50000"/>
                  </a:schemeClr>
                </a:solidFill>
                <a:cs typeface="+mj-cs"/>
              </a:rPr>
              <a:t>هو فكان يردها </a:t>
            </a:r>
            <a:endParaRPr lang="ar-EG" sz="2800" b="1" dirty="0" smtClean="0">
              <a:solidFill>
                <a:schemeClr val="accent1">
                  <a:lumMod val="50000"/>
                </a:schemeClr>
              </a:solidFill>
              <a:cs typeface="+mj-cs"/>
            </a:endParaRPr>
          </a:p>
          <a:p>
            <a:r>
              <a:rPr lang="ar-EG" sz="2800" b="1" dirty="0" smtClean="0">
                <a:solidFill>
                  <a:schemeClr val="accent1">
                    <a:lumMod val="50000"/>
                  </a:schemeClr>
                </a:solidFill>
                <a:cs typeface="+mj-cs"/>
              </a:rPr>
              <a:t>إلى </a:t>
            </a:r>
            <a:r>
              <a:rPr lang="ar-EG" sz="2800" b="1" dirty="0">
                <a:solidFill>
                  <a:schemeClr val="accent1">
                    <a:lumMod val="50000"/>
                  </a:schemeClr>
                </a:solidFill>
                <a:cs typeface="+mj-cs"/>
              </a:rPr>
              <a:t>القديس فليمون </a:t>
            </a:r>
            <a:r>
              <a:rPr lang="ar-EG" sz="2800" b="1" dirty="0" err="1">
                <a:solidFill>
                  <a:schemeClr val="accent1">
                    <a:lumMod val="50000"/>
                  </a:schemeClr>
                </a:solidFill>
                <a:cs typeface="+mj-cs"/>
              </a:rPr>
              <a:t>قديسه</a:t>
            </a:r>
            <a:r>
              <a:rPr lang="ar-EG" sz="2800" b="1" dirty="0">
                <a:solidFill>
                  <a:schemeClr val="accent1">
                    <a:lumMod val="50000"/>
                  </a:schemeClr>
                </a:solidFill>
                <a:cs typeface="+mj-cs"/>
              </a:rPr>
              <a:t> المفضل. </a:t>
            </a:r>
            <a:endParaRPr lang="ar-EG" sz="2800" b="1" dirty="0" smtClean="0">
              <a:solidFill>
                <a:schemeClr val="accent1">
                  <a:lumMod val="50000"/>
                </a:schemeClr>
              </a:solidFill>
              <a:cs typeface="+mj-cs"/>
            </a:endParaRPr>
          </a:p>
          <a:p>
            <a:r>
              <a:rPr lang="ar-EG" sz="2800" b="1" dirty="0" smtClean="0">
                <a:solidFill>
                  <a:schemeClr val="accent1">
                    <a:lumMod val="50000"/>
                  </a:schemeClr>
                </a:solidFill>
                <a:cs typeface="+mj-cs"/>
              </a:rPr>
              <a:t>ويقول </a:t>
            </a:r>
            <a:r>
              <a:rPr lang="ar-EG" sz="2800" b="1" dirty="0">
                <a:solidFill>
                  <a:schemeClr val="accent1">
                    <a:lumMod val="50000"/>
                  </a:schemeClr>
                </a:solidFill>
                <a:cs typeface="+mj-cs"/>
              </a:rPr>
              <a:t>عن نفسه </a:t>
            </a:r>
            <a:endParaRPr lang="ar-EG" sz="2800" b="1" dirty="0" smtClean="0">
              <a:solidFill>
                <a:schemeClr val="accent1">
                  <a:lumMod val="50000"/>
                </a:schemeClr>
              </a:solidFill>
              <a:cs typeface="+mj-cs"/>
            </a:endParaRPr>
          </a:p>
          <a:p>
            <a:r>
              <a:rPr lang="ar-EG" sz="2800" b="1" dirty="0" smtClean="0">
                <a:solidFill>
                  <a:schemeClr val="accent1">
                    <a:lumMod val="50000"/>
                  </a:schemeClr>
                </a:solidFill>
                <a:cs typeface="+mj-cs"/>
              </a:rPr>
              <a:t>"</a:t>
            </a:r>
            <a:r>
              <a:rPr lang="ar-EG" sz="2800" b="1" dirty="0">
                <a:solidFill>
                  <a:schemeClr val="accent1">
                    <a:lumMod val="50000"/>
                  </a:schemeClr>
                </a:solidFill>
                <a:cs typeface="+mj-cs"/>
              </a:rPr>
              <a:t>لو أن الله قد وجد كاهن أكثر بؤسا </a:t>
            </a:r>
            <a:r>
              <a:rPr lang="ar-EG" sz="2800" b="1" dirty="0" smtClean="0">
                <a:solidFill>
                  <a:schemeClr val="accent1">
                    <a:lumMod val="50000"/>
                  </a:schemeClr>
                </a:solidFill>
                <a:cs typeface="+mj-cs"/>
              </a:rPr>
              <a:t>مني </a:t>
            </a:r>
            <a:r>
              <a:rPr lang="ar-EG" sz="2800" b="1" dirty="0">
                <a:solidFill>
                  <a:schemeClr val="accent1">
                    <a:lumMod val="50000"/>
                  </a:schemeClr>
                </a:solidFill>
                <a:cs typeface="+mj-cs"/>
              </a:rPr>
              <a:t>لاختاره هو ليقوم هذه الأعاجيب".</a:t>
            </a:r>
            <a:endParaRPr lang="en-US" sz="2800" dirty="0">
              <a:solidFill>
                <a:schemeClr val="accent1">
                  <a:lumMod val="50000"/>
                </a:schemeClr>
              </a:solidFill>
              <a:cs typeface="+mj-cs"/>
            </a:endParaRPr>
          </a:p>
          <a:p>
            <a:endParaRPr lang="ar-EG" dirty="0"/>
          </a:p>
        </p:txBody>
      </p:sp>
    </p:spTree>
    <p:extLst>
      <p:ext uri="{BB962C8B-B14F-4D97-AF65-F5344CB8AC3E}">
        <p14:creationId xmlns:p14="http://schemas.microsoft.com/office/powerpoint/2010/main" val="4780913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1" y="-438"/>
            <a:ext cx="6258651" cy="6858438"/>
          </a:xfrm>
          <a:prstGeom prst="rect">
            <a:avLst/>
          </a:prstGeom>
        </p:spPr>
      </p:pic>
      <p:sp>
        <p:nvSpPr>
          <p:cNvPr id="3" name="Rectangle 2"/>
          <p:cNvSpPr/>
          <p:nvPr/>
        </p:nvSpPr>
        <p:spPr>
          <a:xfrm>
            <a:off x="6263872" y="-438"/>
            <a:ext cx="2880128" cy="6858438"/>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TextBox 3"/>
          <p:cNvSpPr txBox="1"/>
          <p:nvPr/>
        </p:nvSpPr>
        <p:spPr>
          <a:xfrm>
            <a:off x="6335880" y="390718"/>
            <a:ext cx="2772624" cy="6278642"/>
          </a:xfrm>
          <a:prstGeom prst="rect">
            <a:avLst/>
          </a:prstGeom>
          <a:noFill/>
        </p:spPr>
        <p:txBody>
          <a:bodyPr wrap="square" rtlCol="1">
            <a:spAutoFit/>
          </a:bodyPr>
          <a:lstStyle/>
          <a:p>
            <a:r>
              <a:rPr lang="ar-EG" sz="2400" b="1" dirty="0">
                <a:solidFill>
                  <a:schemeClr val="bg1"/>
                </a:solidFill>
                <a:cs typeface="+mj-cs"/>
              </a:rPr>
              <a:t>حتى نهاية حياته كان يعتقد نفسه غير أهل ليكون كاهن، وقد حاول عدة مرات الذهاب للبكاء </a:t>
            </a:r>
            <a:endParaRPr lang="ar-EG" sz="2400" b="1" dirty="0" smtClean="0">
              <a:solidFill>
                <a:schemeClr val="bg1"/>
              </a:solidFill>
              <a:cs typeface="+mj-cs"/>
            </a:endParaRPr>
          </a:p>
          <a:p>
            <a:r>
              <a:rPr lang="ar-EG" sz="2400" b="1" dirty="0" smtClean="0">
                <a:solidFill>
                  <a:schemeClr val="bg1"/>
                </a:solidFill>
                <a:cs typeface="+mj-cs"/>
              </a:rPr>
              <a:t>في </a:t>
            </a:r>
            <a:r>
              <a:rPr lang="ar-EG" sz="2400" b="1" dirty="0">
                <a:solidFill>
                  <a:schemeClr val="bg1"/>
                </a:solidFill>
                <a:cs typeface="+mj-cs"/>
              </a:rPr>
              <a:t>وحدته وفقره لكن الشعب كان يمنعه من ذلك ويتمسك به. </a:t>
            </a:r>
            <a:endParaRPr lang="ar-EG" sz="2400" b="1" dirty="0" smtClean="0">
              <a:solidFill>
                <a:schemeClr val="bg1"/>
              </a:solidFill>
              <a:cs typeface="+mj-cs"/>
            </a:endParaRPr>
          </a:p>
          <a:p>
            <a:r>
              <a:rPr lang="ar-EG" sz="2400" b="1" dirty="0" smtClean="0">
                <a:solidFill>
                  <a:schemeClr val="bg1"/>
                </a:solidFill>
                <a:cs typeface="+mj-cs"/>
              </a:rPr>
              <a:t>مات </a:t>
            </a:r>
            <a:r>
              <a:rPr lang="ar-EG" sz="2400" b="1" dirty="0">
                <a:solidFill>
                  <a:schemeClr val="bg1"/>
                </a:solidFill>
                <a:cs typeface="+mj-cs"/>
              </a:rPr>
              <a:t>وهو يقوم بعمله </a:t>
            </a:r>
            <a:endParaRPr lang="ar-EG" sz="2400" b="1" dirty="0" smtClean="0">
              <a:solidFill>
                <a:schemeClr val="bg1"/>
              </a:solidFill>
              <a:cs typeface="+mj-cs"/>
            </a:endParaRPr>
          </a:p>
          <a:p>
            <a:r>
              <a:rPr lang="ar-EG" sz="2400" b="1" dirty="0" smtClean="0">
                <a:solidFill>
                  <a:schemeClr val="bg1"/>
                </a:solidFill>
                <a:cs typeface="+mj-cs"/>
              </a:rPr>
              <a:t>عن </a:t>
            </a:r>
            <a:r>
              <a:rPr lang="ar-EG" sz="2400" b="1" dirty="0">
                <a:solidFill>
                  <a:schemeClr val="bg1"/>
                </a:solidFill>
                <a:cs typeface="+mj-cs"/>
              </a:rPr>
              <a:t>عمر تجاوز الثالثة والسبعين. </a:t>
            </a:r>
            <a:endParaRPr lang="ar-EG" sz="2400" b="1" dirty="0" smtClean="0">
              <a:solidFill>
                <a:schemeClr val="bg1"/>
              </a:solidFill>
              <a:cs typeface="+mj-cs"/>
            </a:endParaRPr>
          </a:p>
          <a:p>
            <a:r>
              <a:rPr lang="ar-EG" sz="2400" b="1" dirty="0" smtClean="0">
                <a:solidFill>
                  <a:schemeClr val="bg1"/>
                </a:solidFill>
                <a:cs typeface="+mj-cs"/>
              </a:rPr>
              <a:t>لقد </a:t>
            </a:r>
            <a:r>
              <a:rPr lang="ar-EG" sz="2400" b="1" dirty="0">
                <a:solidFill>
                  <a:schemeClr val="bg1"/>
                </a:solidFill>
                <a:cs typeface="+mj-cs"/>
              </a:rPr>
              <a:t>قدسته الكنيسة </a:t>
            </a:r>
            <a:endParaRPr lang="ar-EG" sz="2400" b="1" dirty="0" smtClean="0">
              <a:solidFill>
                <a:schemeClr val="bg1"/>
              </a:solidFill>
              <a:cs typeface="+mj-cs"/>
            </a:endParaRPr>
          </a:p>
          <a:p>
            <a:r>
              <a:rPr lang="ar-EG" sz="2400" b="1" dirty="0" smtClean="0">
                <a:solidFill>
                  <a:schemeClr val="bg1"/>
                </a:solidFill>
                <a:cs typeface="+mj-cs"/>
              </a:rPr>
              <a:t>وجعلته </a:t>
            </a:r>
            <a:r>
              <a:rPr lang="ar-EG" sz="2400" b="1" dirty="0">
                <a:solidFill>
                  <a:schemeClr val="bg1"/>
                </a:solidFill>
                <a:cs typeface="+mj-cs"/>
              </a:rPr>
              <a:t>شفيعا لكل كهنتها، وفى </a:t>
            </a:r>
            <a:r>
              <a:rPr lang="ar-EG" sz="2400" b="1" dirty="0" err="1" smtClean="0">
                <a:solidFill>
                  <a:schemeClr val="bg1"/>
                </a:solidFill>
                <a:cs typeface="+mj-cs"/>
              </a:rPr>
              <a:t>آرس</a:t>
            </a:r>
            <a:r>
              <a:rPr lang="ar-EG" sz="2400" b="1" dirty="0" smtClean="0">
                <a:solidFill>
                  <a:schemeClr val="bg1"/>
                </a:solidFill>
                <a:cs typeface="+mj-cs"/>
              </a:rPr>
              <a:t> </a:t>
            </a:r>
            <a:r>
              <a:rPr lang="ar-EG" sz="2400" b="1" dirty="0">
                <a:solidFill>
                  <a:schemeClr val="bg1"/>
                </a:solidFill>
                <a:cs typeface="+mj-cs"/>
              </a:rPr>
              <a:t>اليوم </a:t>
            </a:r>
            <a:endParaRPr lang="ar-EG" sz="2400" b="1" dirty="0" smtClean="0">
              <a:solidFill>
                <a:schemeClr val="bg1"/>
              </a:solidFill>
              <a:cs typeface="+mj-cs"/>
            </a:endParaRPr>
          </a:p>
          <a:p>
            <a:r>
              <a:rPr lang="ar-EG" sz="2400" b="1" dirty="0" smtClean="0">
                <a:solidFill>
                  <a:schemeClr val="bg1"/>
                </a:solidFill>
                <a:cs typeface="+mj-cs"/>
              </a:rPr>
              <a:t>ورغم </a:t>
            </a:r>
            <a:r>
              <a:rPr lang="ar-EG" sz="2400" b="1" dirty="0">
                <a:solidFill>
                  <a:schemeClr val="bg1"/>
                </a:solidFill>
                <a:cs typeface="+mj-cs"/>
              </a:rPr>
              <a:t>أنه غير </a:t>
            </a:r>
            <a:r>
              <a:rPr lang="ar-EG" sz="2400" b="1" dirty="0" smtClean="0">
                <a:solidFill>
                  <a:schemeClr val="bg1"/>
                </a:solidFill>
                <a:cs typeface="+mj-cs"/>
              </a:rPr>
              <a:t>مرئي </a:t>
            </a:r>
          </a:p>
          <a:p>
            <a:r>
              <a:rPr lang="ar-EG" sz="2400" b="1" dirty="0" smtClean="0">
                <a:solidFill>
                  <a:schemeClr val="bg1"/>
                </a:solidFill>
                <a:cs typeface="+mj-cs"/>
              </a:rPr>
              <a:t>ولكنه </a:t>
            </a:r>
            <a:r>
              <a:rPr lang="ar-EG" sz="2400" b="1" dirty="0">
                <a:solidFill>
                  <a:schemeClr val="bg1"/>
                </a:solidFill>
                <a:cs typeface="+mj-cs"/>
              </a:rPr>
              <a:t>موجود يتابع </a:t>
            </a:r>
            <a:endParaRPr lang="ar-EG" sz="2400" b="1" dirty="0" smtClean="0">
              <a:solidFill>
                <a:schemeClr val="bg1"/>
              </a:solidFill>
              <a:cs typeface="+mj-cs"/>
            </a:endParaRPr>
          </a:p>
          <a:p>
            <a:r>
              <a:rPr lang="ar-EG" sz="2400" b="1" dirty="0" smtClean="0">
                <a:solidFill>
                  <a:schemeClr val="bg1"/>
                </a:solidFill>
                <a:cs typeface="+mj-cs"/>
              </a:rPr>
              <a:t>أعمال </a:t>
            </a:r>
            <a:r>
              <a:rPr lang="ar-EG" sz="2400" b="1" dirty="0">
                <a:solidFill>
                  <a:schemeClr val="bg1"/>
                </a:solidFill>
                <a:cs typeface="+mj-cs"/>
              </a:rPr>
              <a:t>إهدائه.</a:t>
            </a:r>
            <a:endParaRPr lang="en-US" sz="2400" dirty="0">
              <a:solidFill>
                <a:schemeClr val="bg1"/>
              </a:solidFill>
              <a:cs typeface="+mj-cs"/>
            </a:endParaRPr>
          </a:p>
          <a:p>
            <a:endParaRPr lang="ar-EG" dirty="0"/>
          </a:p>
        </p:txBody>
      </p:sp>
    </p:spTree>
    <p:extLst>
      <p:ext uri="{BB962C8B-B14F-4D97-AF65-F5344CB8AC3E}">
        <p14:creationId xmlns:p14="http://schemas.microsoft.com/office/powerpoint/2010/main" val="14462193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28184" y="9549"/>
            <a:ext cx="2915816" cy="6848451"/>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12" y="9549"/>
            <a:ext cx="6289828" cy="6875836"/>
          </a:xfrm>
          <a:prstGeom prst="rect">
            <a:avLst/>
          </a:prstGeom>
        </p:spPr>
      </p:pic>
      <p:sp>
        <p:nvSpPr>
          <p:cNvPr id="3" name="TextBox 2"/>
          <p:cNvSpPr txBox="1"/>
          <p:nvPr/>
        </p:nvSpPr>
        <p:spPr>
          <a:xfrm>
            <a:off x="6253316" y="565512"/>
            <a:ext cx="2721536" cy="6247864"/>
          </a:xfrm>
          <a:prstGeom prst="rect">
            <a:avLst/>
          </a:prstGeom>
          <a:noFill/>
          <a:ln>
            <a:noFill/>
          </a:ln>
        </p:spPr>
        <p:txBody>
          <a:bodyPr wrap="square" rtlCol="1">
            <a:spAutoFit/>
          </a:bodyPr>
          <a:lstStyle/>
          <a:p>
            <a:r>
              <a:rPr lang="ar-EG" sz="2800" b="1" dirty="0"/>
              <a:t>ولد جان </a:t>
            </a:r>
            <a:r>
              <a:rPr lang="ar-EG" sz="2800" b="1" dirty="0" smtClean="0"/>
              <a:t>ماري </a:t>
            </a:r>
            <a:r>
              <a:rPr lang="ar-EG" sz="2800" b="1" dirty="0" err="1" smtClean="0"/>
              <a:t>فياني</a:t>
            </a:r>
            <a:r>
              <a:rPr lang="ar-EG" sz="2800" b="1" dirty="0" smtClean="0"/>
              <a:t>، </a:t>
            </a:r>
            <a:r>
              <a:rPr lang="ar-EG" sz="2800" b="1" dirty="0"/>
              <a:t>خورى </a:t>
            </a:r>
            <a:r>
              <a:rPr lang="ar-EG" sz="2800" b="1" dirty="0" err="1"/>
              <a:t>آرس</a:t>
            </a:r>
            <a:r>
              <a:rPr lang="ar-EG" sz="2800" b="1" dirty="0"/>
              <a:t> </a:t>
            </a:r>
            <a:endParaRPr lang="ar-EG" sz="2800" b="1" dirty="0" smtClean="0"/>
          </a:p>
          <a:p>
            <a:r>
              <a:rPr lang="ar-EG" sz="2800" b="1" dirty="0" smtClean="0"/>
              <a:t>منذ </a:t>
            </a:r>
            <a:r>
              <a:rPr lang="ar-EG" sz="2800" b="1" dirty="0" smtClean="0"/>
              <a:t>مائتي </a:t>
            </a:r>
            <a:r>
              <a:rPr lang="ar-EG" sz="2800" b="1" dirty="0"/>
              <a:t>عام تقريبا </a:t>
            </a:r>
            <a:r>
              <a:rPr lang="ar-EG" sz="2800" b="1" dirty="0" err="1"/>
              <a:t>فى</a:t>
            </a:r>
            <a:r>
              <a:rPr lang="ar-EG" sz="2800" b="1" dirty="0"/>
              <a:t> </a:t>
            </a:r>
            <a:r>
              <a:rPr lang="ar-EG" sz="2800" b="1" dirty="0" err="1"/>
              <a:t>دارديلي</a:t>
            </a:r>
            <a:r>
              <a:rPr lang="ar-EG" sz="2800" b="1" dirty="0"/>
              <a:t> بالقرب من ليون من عائلة فلاحين عندهم ستة أطفال علموهم طعم العمل </a:t>
            </a:r>
            <a:r>
              <a:rPr lang="ar-EG" sz="2800" b="1" dirty="0" smtClean="0"/>
              <a:t>والصلاة</a:t>
            </a:r>
            <a:r>
              <a:rPr lang="ar-EG" sz="2800" b="1" dirty="0"/>
              <a:t>، </a:t>
            </a:r>
            <a:endParaRPr lang="ar-EG" sz="2800" b="1" dirty="0" smtClean="0"/>
          </a:p>
          <a:p>
            <a:r>
              <a:rPr lang="ar-EG" sz="2800" b="1" dirty="0" smtClean="0"/>
              <a:t>فكان </a:t>
            </a:r>
            <a:r>
              <a:rPr lang="ar-EG" sz="2800" b="1" dirty="0"/>
              <a:t>باب بيتهم </a:t>
            </a:r>
            <a:r>
              <a:rPr lang="ar-EG" sz="2800" b="1" dirty="0" smtClean="0"/>
              <a:t>وطاولتهم </a:t>
            </a:r>
            <a:r>
              <a:rPr lang="ar-EG" sz="2800" b="1" dirty="0"/>
              <a:t>مفتوحين للفقراء </a:t>
            </a:r>
            <a:r>
              <a:rPr lang="ar-EG" sz="2800" b="1" dirty="0" smtClean="0"/>
              <a:t>والذين </a:t>
            </a:r>
            <a:r>
              <a:rPr lang="ar-EG" sz="2800" b="1" dirty="0"/>
              <a:t>كانوا كثيرين </a:t>
            </a:r>
            <a:r>
              <a:rPr lang="ar-EG" sz="2800" b="1" dirty="0" smtClean="0"/>
              <a:t>في </a:t>
            </a:r>
            <a:r>
              <a:rPr lang="ar-EG" sz="2800" b="1" dirty="0"/>
              <a:t>تلك الحقبة من التاريخ.</a:t>
            </a:r>
            <a:endParaRPr lang="en-US" sz="2800" dirty="0"/>
          </a:p>
          <a:p>
            <a:endParaRPr lang="ar-EG" sz="3600" dirty="0"/>
          </a:p>
        </p:txBody>
      </p:sp>
    </p:spTree>
    <p:extLst>
      <p:ext uri="{BB962C8B-B14F-4D97-AF65-F5344CB8AC3E}">
        <p14:creationId xmlns:p14="http://schemas.microsoft.com/office/powerpoint/2010/main" val="21267687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68720" y="5620"/>
            <a:ext cx="6175280" cy="6852380"/>
          </a:xfrm>
          <a:prstGeom prst="rect">
            <a:avLst/>
          </a:prstGeom>
        </p:spPr>
      </p:pic>
      <p:sp>
        <p:nvSpPr>
          <p:cNvPr id="3" name="Rectangle 2"/>
          <p:cNvSpPr/>
          <p:nvPr/>
        </p:nvSpPr>
        <p:spPr>
          <a:xfrm>
            <a:off x="0" y="0"/>
            <a:ext cx="2968720" cy="6858000"/>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TextBox 3"/>
          <p:cNvSpPr txBox="1"/>
          <p:nvPr/>
        </p:nvSpPr>
        <p:spPr>
          <a:xfrm>
            <a:off x="-52904" y="260648"/>
            <a:ext cx="2968720" cy="6124754"/>
          </a:xfrm>
          <a:prstGeom prst="rect">
            <a:avLst/>
          </a:prstGeom>
          <a:noFill/>
          <a:ln>
            <a:noFill/>
          </a:ln>
        </p:spPr>
        <p:txBody>
          <a:bodyPr wrap="square" rtlCol="1">
            <a:spAutoFit/>
          </a:bodyPr>
          <a:lstStyle/>
          <a:p>
            <a:r>
              <a:rPr lang="ar-EG" sz="2800" b="1" dirty="0"/>
              <a:t>كان جان </a:t>
            </a:r>
            <a:r>
              <a:rPr lang="ar-EG" sz="2800" b="1" dirty="0" smtClean="0"/>
              <a:t>ماري </a:t>
            </a:r>
          </a:p>
          <a:p>
            <a:r>
              <a:rPr lang="ar-EG" sz="2800" b="1" dirty="0" smtClean="0"/>
              <a:t>يعيش </a:t>
            </a:r>
            <a:r>
              <a:rPr lang="ar-EG" sz="2800" b="1" dirty="0"/>
              <a:t>كفلاح صغير </a:t>
            </a:r>
            <a:endParaRPr lang="ar-EG" sz="2800" b="1" dirty="0" smtClean="0"/>
          </a:p>
          <a:p>
            <a:r>
              <a:rPr lang="ar-EG" sz="2800" b="1" dirty="0" smtClean="0"/>
              <a:t>فتعلم </a:t>
            </a:r>
            <a:r>
              <a:rPr lang="ar-EG" sz="2800" b="1" dirty="0"/>
              <a:t>رعى القطيع </a:t>
            </a:r>
            <a:endParaRPr lang="ar-EG" sz="2800" b="1" dirty="0" smtClean="0"/>
          </a:p>
          <a:p>
            <a:r>
              <a:rPr lang="ar-EG" sz="2800" b="1" dirty="0" smtClean="0"/>
              <a:t>وكان </a:t>
            </a:r>
            <a:r>
              <a:rPr lang="ar-EG" sz="2800" b="1" dirty="0"/>
              <a:t>يحب الصلاة </a:t>
            </a:r>
            <a:r>
              <a:rPr lang="ar-EG" sz="2800" b="1" dirty="0" smtClean="0"/>
              <a:t>كثيرا. </a:t>
            </a:r>
            <a:r>
              <a:rPr lang="ar-EG" sz="2800" b="1" dirty="0" smtClean="0"/>
              <a:t>في </a:t>
            </a:r>
            <a:r>
              <a:rPr lang="ar-EG" sz="2800" b="1" dirty="0" smtClean="0"/>
              <a:t>ليلة، </a:t>
            </a:r>
            <a:r>
              <a:rPr lang="ar-EG" sz="2800" b="1" dirty="0"/>
              <a:t>وكان لم يتجاوز الرابعة بعد، </a:t>
            </a:r>
            <a:endParaRPr lang="ar-EG" sz="2800" b="1" dirty="0" smtClean="0"/>
          </a:p>
          <a:p>
            <a:r>
              <a:rPr lang="ar-EG" sz="2800" b="1" dirty="0" smtClean="0"/>
              <a:t>لم </a:t>
            </a:r>
            <a:r>
              <a:rPr lang="ar-EG" sz="2800" b="1" dirty="0"/>
              <a:t>تجده أمه </a:t>
            </a:r>
            <a:endParaRPr lang="ar-EG" sz="2800" b="1" dirty="0" smtClean="0"/>
          </a:p>
          <a:p>
            <a:r>
              <a:rPr lang="ar-EG" sz="2800" b="1" dirty="0" smtClean="0"/>
              <a:t>فقلقت </a:t>
            </a:r>
            <a:r>
              <a:rPr lang="ar-EG" sz="2800" b="1" dirty="0"/>
              <a:t>عليه كثيرا </a:t>
            </a:r>
            <a:endParaRPr lang="ar-EG" sz="2800" b="1" dirty="0" smtClean="0"/>
          </a:p>
          <a:p>
            <a:r>
              <a:rPr lang="ar-EG" sz="2800" b="1" dirty="0" smtClean="0"/>
              <a:t>وبعد </a:t>
            </a:r>
            <a:r>
              <a:rPr lang="ar-EG" sz="2800" b="1" dirty="0"/>
              <a:t>بحث طويل </a:t>
            </a:r>
            <a:endParaRPr lang="ar-EG" sz="2800" b="1" dirty="0" smtClean="0"/>
          </a:p>
          <a:p>
            <a:r>
              <a:rPr lang="ar-EG" sz="2800" b="1" dirty="0" smtClean="0"/>
              <a:t>وجدته </a:t>
            </a:r>
            <a:r>
              <a:rPr lang="ar-EG" sz="2800" b="1" dirty="0"/>
              <a:t>جاثيا على ركبتيه يصلى بعمق </a:t>
            </a:r>
            <a:r>
              <a:rPr lang="ar-EG" sz="2800" b="1" dirty="0" smtClean="0"/>
              <a:t>في </a:t>
            </a:r>
            <a:r>
              <a:rPr lang="ar-EG" sz="2800" b="1" dirty="0"/>
              <a:t>إحدى زوايا الاسطبل </a:t>
            </a:r>
            <a:endParaRPr lang="ar-EG" sz="2800" b="1" dirty="0" smtClean="0"/>
          </a:p>
          <a:p>
            <a:r>
              <a:rPr lang="ar-EG" sz="2800" b="1" dirty="0" smtClean="0"/>
              <a:t>وهو </a:t>
            </a:r>
            <a:r>
              <a:rPr lang="ar-EG" sz="2800" b="1" dirty="0"/>
              <a:t>يحمل بيده تمثالا صغيرا للعذراء مريم.</a:t>
            </a:r>
            <a:endParaRPr lang="ar-EG" sz="2800" dirty="0"/>
          </a:p>
        </p:txBody>
      </p:sp>
    </p:spTree>
    <p:extLst>
      <p:ext uri="{BB962C8B-B14F-4D97-AF65-F5344CB8AC3E}">
        <p14:creationId xmlns:p14="http://schemas.microsoft.com/office/powerpoint/2010/main" val="148641769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6620" y="0"/>
            <a:ext cx="6206099" cy="6858000"/>
          </a:xfrm>
          <a:prstGeom prst="rect">
            <a:avLst/>
          </a:prstGeom>
        </p:spPr>
      </p:pic>
      <p:sp>
        <p:nvSpPr>
          <p:cNvPr id="3" name="Rectangle 2"/>
          <p:cNvSpPr/>
          <p:nvPr/>
        </p:nvSpPr>
        <p:spPr>
          <a:xfrm>
            <a:off x="0" y="0"/>
            <a:ext cx="2926620" cy="6858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TextBox 3"/>
          <p:cNvSpPr txBox="1"/>
          <p:nvPr/>
        </p:nvSpPr>
        <p:spPr>
          <a:xfrm>
            <a:off x="107504" y="620688"/>
            <a:ext cx="2664296" cy="5970865"/>
          </a:xfrm>
          <a:prstGeom prst="rect">
            <a:avLst/>
          </a:prstGeom>
          <a:noFill/>
        </p:spPr>
        <p:txBody>
          <a:bodyPr wrap="square" rtlCol="1">
            <a:spAutoFit/>
          </a:bodyPr>
          <a:lstStyle/>
          <a:p>
            <a:r>
              <a:rPr lang="ar-EG" sz="2800" b="1" dirty="0">
                <a:cs typeface="+mj-cs"/>
              </a:rPr>
              <a:t>كانت العذراء مريم حبه الكبير، </a:t>
            </a:r>
            <a:endParaRPr lang="ar-EG" sz="2800" b="1" dirty="0" smtClean="0">
              <a:cs typeface="+mj-cs"/>
            </a:endParaRPr>
          </a:p>
          <a:p>
            <a:r>
              <a:rPr lang="ar-EG" sz="2800" b="1" dirty="0" smtClean="0">
                <a:cs typeface="+mj-cs"/>
              </a:rPr>
              <a:t>وقد </a:t>
            </a:r>
            <a:r>
              <a:rPr lang="ar-EG" sz="2800" b="1" dirty="0">
                <a:cs typeface="+mj-cs"/>
              </a:rPr>
              <a:t>قال فيما بعد </a:t>
            </a:r>
            <a:r>
              <a:rPr lang="ar-EG" sz="2800" b="1" dirty="0" smtClean="0">
                <a:cs typeface="+mj-cs"/>
              </a:rPr>
              <a:t>في </a:t>
            </a:r>
            <a:r>
              <a:rPr lang="ar-EG" sz="2800" b="1" dirty="0">
                <a:cs typeface="+mj-cs"/>
              </a:rPr>
              <a:t>إحدى عظاته </a:t>
            </a:r>
            <a:endParaRPr lang="ar-EG" sz="2800" b="1" dirty="0" smtClean="0">
              <a:cs typeface="+mj-cs"/>
            </a:endParaRPr>
          </a:p>
          <a:p>
            <a:r>
              <a:rPr lang="ar-EG" sz="2800" b="1" dirty="0" smtClean="0">
                <a:cs typeface="+mj-cs"/>
              </a:rPr>
              <a:t>"لقد </a:t>
            </a:r>
            <a:r>
              <a:rPr lang="ar-EG" sz="2800" b="1" dirty="0">
                <a:cs typeface="+mj-cs"/>
              </a:rPr>
              <a:t>كانت العذراء حبى الكبير فقد أحببتها من كل </a:t>
            </a:r>
            <a:r>
              <a:rPr lang="ar-EG" sz="2800" b="1" dirty="0" smtClean="0">
                <a:cs typeface="+mj-cs"/>
              </a:rPr>
              <a:t>قلبي </a:t>
            </a:r>
            <a:r>
              <a:rPr lang="ar-EG" sz="2800" b="1" dirty="0">
                <a:cs typeface="+mj-cs"/>
              </a:rPr>
              <a:t>حتى قبل أن أعرفها، فطوبى لمن يعيش ويحيى تحت حماية مريم، </a:t>
            </a:r>
            <a:r>
              <a:rPr lang="ar-EG" sz="2800" b="1" dirty="0" smtClean="0">
                <a:cs typeface="+mj-cs"/>
              </a:rPr>
              <a:t>فهي </a:t>
            </a:r>
            <a:r>
              <a:rPr lang="ar-EG" sz="2800" b="1" dirty="0">
                <a:cs typeface="+mj-cs"/>
              </a:rPr>
              <a:t>من سيضمنه </a:t>
            </a:r>
            <a:r>
              <a:rPr lang="ar-EG" sz="2800" b="1" dirty="0" smtClean="0">
                <a:cs typeface="+mj-cs"/>
              </a:rPr>
              <a:t>في </a:t>
            </a:r>
            <a:r>
              <a:rPr lang="ar-EG" sz="2800" b="1" dirty="0">
                <a:cs typeface="+mj-cs"/>
              </a:rPr>
              <a:t>السماء".</a:t>
            </a:r>
            <a:endParaRPr lang="en-US" sz="2800" dirty="0">
              <a:cs typeface="+mj-cs"/>
            </a:endParaRPr>
          </a:p>
          <a:p>
            <a:endParaRPr lang="ar-EG" dirty="0"/>
          </a:p>
        </p:txBody>
      </p:sp>
    </p:spTree>
    <p:extLst>
      <p:ext uri="{BB962C8B-B14F-4D97-AF65-F5344CB8AC3E}">
        <p14:creationId xmlns:p14="http://schemas.microsoft.com/office/powerpoint/2010/main" val="105006409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748"/>
            <a:ext cx="6229550" cy="6872748"/>
          </a:xfrm>
          <a:prstGeom prst="rect">
            <a:avLst/>
          </a:prstGeom>
        </p:spPr>
      </p:pic>
      <p:sp>
        <p:nvSpPr>
          <p:cNvPr id="3" name="Rectangle 2"/>
          <p:cNvSpPr/>
          <p:nvPr/>
        </p:nvSpPr>
        <p:spPr>
          <a:xfrm>
            <a:off x="6229550" y="0"/>
            <a:ext cx="2914450" cy="6858000"/>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TextBox 3"/>
          <p:cNvSpPr txBox="1"/>
          <p:nvPr/>
        </p:nvSpPr>
        <p:spPr>
          <a:xfrm>
            <a:off x="6372200" y="476672"/>
            <a:ext cx="2592288" cy="5786199"/>
          </a:xfrm>
          <a:prstGeom prst="rect">
            <a:avLst/>
          </a:prstGeom>
          <a:noFill/>
          <a:ln>
            <a:noFill/>
          </a:ln>
        </p:spPr>
        <p:txBody>
          <a:bodyPr wrap="square" rtlCol="1">
            <a:spAutoFit/>
          </a:bodyPr>
          <a:lstStyle/>
          <a:p>
            <a:r>
              <a:rPr lang="ar-EG" sz="3200" b="1" dirty="0">
                <a:solidFill>
                  <a:schemeClr val="accent2">
                    <a:lumMod val="50000"/>
                  </a:schemeClr>
                </a:solidFill>
                <a:cs typeface="+mj-cs"/>
              </a:rPr>
              <a:t>عندما بلغ الحادية عشر من العمر، </a:t>
            </a:r>
            <a:endParaRPr lang="ar-EG" sz="3200" b="1" dirty="0" smtClean="0">
              <a:solidFill>
                <a:schemeClr val="accent2">
                  <a:lumMod val="50000"/>
                </a:schemeClr>
              </a:solidFill>
              <a:cs typeface="+mj-cs"/>
            </a:endParaRPr>
          </a:p>
          <a:p>
            <a:r>
              <a:rPr lang="ar-EG" sz="3200" b="1" dirty="0" smtClean="0">
                <a:solidFill>
                  <a:schemeClr val="accent2">
                    <a:lumMod val="50000"/>
                  </a:schemeClr>
                </a:solidFill>
                <a:cs typeface="+mj-cs"/>
              </a:rPr>
              <a:t>لم </a:t>
            </a:r>
            <a:r>
              <a:rPr lang="ar-EG" sz="3200" b="1" dirty="0">
                <a:solidFill>
                  <a:schemeClr val="accent2">
                    <a:lumMod val="50000"/>
                  </a:schemeClr>
                </a:solidFill>
                <a:cs typeface="+mj-cs"/>
              </a:rPr>
              <a:t>يكن قد اعترف بعد لان الثورة الفرنسية كانت قائمة </a:t>
            </a:r>
            <a:r>
              <a:rPr lang="ar-EG" sz="3200" b="1" dirty="0" smtClean="0">
                <a:solidFill>
                  <a:schemeClr val="accent2">
                    <a:lumMod val="50000"/>
                  </a:schemeClr>
                </a:solidFill>
                <a:cs typeface="+mj-cs"/>
              </a:rPr>
              <a:t> واللذين </a:t>
            </a:r>
            <a:r>
              <a:rPr lang="ar-EG" sz="3200" b="1" dirty="0">
                <a:solidFill>
                  <a:schemeClr val="accent2">
                    <a:lumMod val="50000"/>
                  </a:schemeClr>
                </a:solidFill>
                <a:cs typeface="+mj-cs"/>
              </a:rPr>
              <a:t>استطاعوا الهرب مختبئين </a:t>
            </a:r>
            <a:r>
              <a:rPr lang="ar-EG" sz="3200" b="1" dirty="0" smtClean="0">
                <a:solidFill>
                  <a:schemeClr val="accent2">
                    <a:lumMod val="50000"/>
                  </a:schemeClr>
                </a:solidFill>
                <a:cs typeface="+mj-cs"/>
              </a:rPr>
              <a:t> في </a:t>
            </a:r>
            <a:r>
              <a:rPr lang="ar-EG" sz="3200" b="1" dirty="0">
                <a:solidFill>
                  <a:schemeClr val="accent2">
                    <a:lumMod val="50000"/>
                  </a:schemeClr>
                </a:solidFill>
                <a:cs typeface="+mj-cs"/>
              </a:rPr>
              <a:t>المزارع المنعزلة يقيمون </a:t>
            </a:r>
            <a:endParaRPr lang="ar-EG" sz="3200" b="1" dirty="0" smtClean="0">
              <a:solidFill>
                <a:schemeClr val="accent2">
                  <a:lumMod val="50000"/>
                </a:schemeClr>
              </a:solidFill>
              <a:cs typeface="+mj-cs"/>
            </a:endParaRPr>
          </a:p>
          <a:p>
            <a:r>
              <a:rPr lang="ar-EG" sz="3200" b="1" dirty="0" smtClean="0">
                <a:solidFill>
                  <a:schemeClr val="accent2">
                    <a:lumMod val="50000"/>
                  </a:schemeClr>
                </a:solidFill>
                <a:cs typeface="+mj-cs"/>
              </a:rPr>
              <a:t>القداديس </a:t>
            </a:r>
            <a:r>
              <a:rPr lang="ar-EG" sz="3200" b="1" dirty="0">
                <a:solidFill>
                  <a:schemeClr val="accent2">
                    <a:lumMod val="50000"/>
                  </a:schemeClr>
                </a:solidFill>
                <a:cs typeface="+mj-cs"/>
              </a:rPr>
              <a:t>فيها.</a:t>
            </a:r>
            <a:endParaRPr lang="en-US" sz="3200" dirty="0">
              <a:solidFill>
                <a:schemeClr val="accent2">
                  <a:lumMod val="50000"/>
                </a:schemeClr>
              </a:solidFill>
              <a:cs typeface="+mj-cs"/>
            </a:endParaRPr>
          </a:p>
          <a:p>
            <a:endParaRPr lang="ar-EG" dirty="0"/>
          </a:p>
        </p:txBody>
      </p:sp>
    </p:spTree>
    <p:extLst>
      <p:ext uri="{BB962C8B-B14F-4D97-AF65-F5344CB8AC3E}">
        <p14:creationId xmlns:p14="http://schemas.microsoft.com/office/powerpoint/2010/main" val="1183035057"/>
      </p:ext>
    </p:extLst>
  </p:cSld>
  <p:clrMapOvr>
    <a:masterClrMapping/>
  </p:clrMapOvr>
  <mc:AlternateContent xmlns:mc="http://schemas.openxmlformats.org/markup-compatibility/2006">
    <mc:Choice xmlns:p14="http://schemas.microsoft.com/office/powerpoint/2010/main"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61187" y="0"/>
            <a:ext cx="6282813" cy="6871827"/>
          </a:xfrm>
          <a:prstGeom prst="rect">
            <a:avLst/>
          </a:prstGeom>
        </p:spPr>
      </p:pic>
      <p:sp>
        <p:nvSpPr>
          <p:cNvPr id="3" name="Rectangle 2"/>
          <p:cNvSpPr/>
          <p:nvPr/>
        </p:nvSpPr>
        <p:spPr>
          <a:xfrm>
            <a:off x="0" y="0"/>
            <a:ext cx="2861187" cy="687182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TextBox 3"/>
          <p:cNvSpPr txBox="1"/>
          <p:nvPr/>
        </p:nvSpPr>
        <p:spPr>
          <a:xfrm>
            <a:off x="0" y="548680"/>
            <a:ext cx="2771800" cy="5693866"/>
          </a:xfrm>
          <a:prstGeom prst="rect">
            <a:avLst/>
          </a:prstGeom>
          <a:noFill/>
        </p:spPr>
        <p:txBody>
          <a:bodyPr wrap="square" rtlCol="1">
            <a:spAutoFit/>
          </a:bodyPr>
          <a:lstStyle/>
          <a:p>
            <a:r>
              <a:rPr lang="ar-EG" sz="2600" b="1" dirty="0">
                <a:cs typeface="+mj-cs"/>
              </a:rPr>
              <a:t>في يوم، حضر كاهن </a:t>
            </a:r>
            <a:endParaRPr lang="ar-EG" sz="2600" b="1" dirty="0" smtClean="0">
              <a:cs typeface="+mj-cs"/>
            </a:endParaRPr>
          </a:p>
          <a:p>
            <a:r>
              <a:rPr lang="ar-EG" sz="2600" b="1" dirty="0" smtClean="0">
                <a:cs typeface="+mj-cs"/>
              </a:rPr>
              <a:t>في </a:t>
            </a:r>
            <a:r>
              <a:rPr lang="ar-EG" sz="2600" b="1" dirty="0">
                <a:cs typeface="+mj-cs"/>
              </a:rPr>
              <a:t>المزرعة وهو بهيئة طباخ، وعلى يديه اعترف جان </a:t>
            </a:r>
            <a:r>
              <a:rPr lang="ar-EG" sz="2600" b="1" dirty="0" smtClean="0">
                <a:cs typeface="+mj-cs"/>
              </a:rPr>
              <a:t>ماري ل</a:t>
            </a:r>
          </a:p>
          <a:p>
            <a:r>
              <a:rPr lang="ar-EG" sz="2600" b="1" dirty="0" smtClean="0">
                <a:cs typeface="+mj-cs"/>
              </a:rPr>
              <a:t>أول </a:t>
            </a:r>
            <a:r>
              <a:rPr lang="ar-EG" sz="2600" b="1" dirty="0">
                <a:cs typeface="+mj-cs"/>
              </a:rPr>
              <a:t>مرة </a:t>
            </a:r>
            <a:r>
              <a:rPr lang="ar-EG" sz="2600" b="1" dirty="0" smtClean="0">
                <a:cs typeface="+mj-cs"/>
              </a:rPr>
              <a:t>في حياته، </a:t>
            </a:r>
          </a:p>
          <a:p>
            <a:r>
              <a:rPr lang="ar-EG" sz="2600" b="1" dirty="0" smtClean="0">
                <a:cs typeface="+mj-cs"/>
              </a:rPr>
              <a:t>ثم </a:t>
            </a:r>
            <a:r>
              <a:rPr lang="ar-EG" sz="2600" b="1" dirty="0">
                <a:cs typeface="+mj-cs"/>
              </a:rPr>
              <a:t>احتفل بمناولته الاحتفالية </a:t>
            </a:r>
            <a:endParaRPr lang="ar-EG" sz="2600" b="1" dirty="0" smtClean="0">
              <a:cs typeface="+mj-cs"/>
            </a:endParaRPr>
          </a:p>
          <a:p>
            <a:r>
              <a:rPr lang="ar-EG" sz="2600" b="1" dirty="0" smtClean="0">
                <a:cs typeface="+mj-cs"/>
              </a:rPr>
              <a:t>في </a:t>
            </a:r>
            <a:r>
              <a:rPr lang="ar-EG" sz="2600" b="1" dirty="0">
                <a:cs typeface="+mj-cs"/>
              </a:rPr>
              <a:t>المزرعة والنوافذ مغلقة ولتضليل المراقبين والشرطة فإن النوافذ سدت عبر كتل من </a:t>
            </a:r>
            <a:r>
              <a:rPr lang="ar-EG" sz="2600" b="1" dirty="0" smtClean="0">
                <a:cs typeface="+mj-cs"/>
              </a:rPr>
              <a:t>التبن. </a:t>
            </a:r>
          </a:p>
          <a:p>
            <a:r>
              <a:rPr lang="ar-EG" sz="2600" b="1" dirty="0" smtClean="0">
                <a:cs typeface="+mj-cs"/>
              </a:rPr>
              <a:t>ومنذ </a:t>
            </a:r>
            <a:r>
              <a:rPr lang="ar-EG" sz="2600" b="1" dirty="0">
                <a:cs typeface="+mj-cs"/>
              </a:rPr>
              <a:t>ذلك اليوم </a:t>
            </a:r>
            <a:endParaRPr lang="ar-EG" sz="2600" b="1" dirty="0" smtClean="0">
              <a:cs typeface="+mj-cs"/>
            </a:endParaRPr>
          </a:p>
          <a:p>
            <a:r>
              <a:rPr lang="ar-EG" sz="2600" b="1" dirty="0" smtClean="0">
                <a:cs typeface="+mj-cs"/>
              </a:rPr>
              <a:t>فكر </a:t>
            </a:r>
            <a:r>
              <a:rPr lang="ar-EG" sz="2600" b="1" dirty="0">
                <a:cs typeface="+mj-cs"/>
              </a:rPr>
              <a:t>جان </a:t>
            </a:r>
            <a:r>
              <a:rPr lang="ar-EG" sz="2600" b="1" dirty="0" smtClean="0">
                <a:cs typeface="+mj-cs"/>
              </a:rPr>
              <a:t>ماري </a:t>
            </a:r>
            <a:r>
              <a:rPr lang="ar-EG" sz="2600" b="1" dirty="0">
                <a:cs typeface="+mj-cs"/>
              </a:rPr>
              <a:t>بأنه سيصبح كاهن يوما ما.</a:t>
            </a:r>
            <a:endParaRPr lang="ar-EG" sz="2600" dirty="0">
              <a:cs typeface="+mj-cs"/>
            </a:endParaRPr>
          </a:p>
        </p:txBody>
      </p:sp>
    </p:spTree>
    <p:extLst>
      <p:ext uri="{BB962C8B-B14F-4D97-AF65-F5344CB8AC3E}">
        <p14:creationId xmlns:p14="http://schemas.microsoft.com/office/powerpoint/2010/main" val="2438385231"/>
      </p:ext>
    </p:extLst>
  </p:cSld>
  <p:clrMapOvr>
    <a:masterClrMapping/>
  </p:clrMapOvr>
  <mc:AlternateContent xmlns:mc="http://schemas.openxmlformats.org/markup-compatibility/2006">
    <mc:Choice xmlns:p14="http://schemas.microsoft.com/office/powerpoint/2010/main" Requires="p14">
      <p:transition spd="slow" p14:dur="3400">
        <p14:reveal thruBlk="1"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9993"/>
            <a:ext cx="6253316" cy="6877993"/>
          </a:xfrm>
          <a:prstGeom prst="rect">
            <a:avLst/>
          </a:prstGeom>
        </p:spPr>
      </p:pic>
      <p:sp>
        <p:nvSpPr>
          <p:cNvPr id="3" name="Rectangle 2"/>
          <p:cNvSpPr/>
          <p:nvPr/>
        </p:nvSpPr>
        <p:spPr>
          <a:xfrm>
            <a:off x="6253316" y="-19993"/>
            <a:ext cx="2890684" cy="687799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TextBox 3"/>
          <p:cNvSpPr txBox="1"/>
          <p:nvPr/>
        </p:nvSpPr>
        <p:spPr>
          <a:xfrm>
            <a:off x="6372200" y="548680"/>
            <a:ext cx="2664296" cy="5262979"/>
          </a:xfrm>
          <a:prstGeom prst="rect">
            <a:avLst/>
          </a:prstGeom>
          <a:noFill/>
        </p:spPr>
        <p:txBody>
          <a:bodyPr wrap="square" rtlCol="1">
            <a:spAutoFit/>
          </a:bodyPr>
          <a:lstStyle/>
          <a:p>
            <a:r>
              <a:rPr lang="ar-EG" sz="2400" b="1" dirty="0" smtClean="0">
                <a:cs typeface="+mj-cs"/>
              </a:rPr>
              <a:t>وسيبقى </a:t>
            </a:r>
            <a:r>
              <a:rPr lang="ar-EG" sz="2400" b="1" dirty="0">
                <a:cs typeface="+mj-cs"/>
              </a:rPr>
              <a:t>لفترة طويلة مرتبط بحلمه هذا. </a:t>
            </a:r>
            <a:endParaRPr lang="ar-EG" sz="2400" b="1" dirty="0" smtClean="0">
              <a:cs typeface="+mj-cs"/>
            </a:endParaRPr>
          </a:p>
          <a:p>
            <a:r>
              <a:rPr lang="ar-EG" sz="2400" b="1" dirty="0" smtClean="0">
                <a:cs typeface="+mj-cs"/>
              </a:rPr>
              <a:t>بعد </a:t>
            </a:r>
            <a:r>
              <a:rPr lang="ar-EG" sz="2400" b="1" dirty="0">
                <a:cs typeface="+mj-cs"/>
              </a:rPr>
              <a:t>انتهاء الثورة كان عليه العمل </a:t>
            </a:r>
            <a:r>
              <a:rPr lang="ar-EG" sz="2400" b="1" dirty="0" smtClean="0">
                <a:cs typeface="+mj-cs"/>
              </a:rPr>
              <a:t>في </a:t>
            </a:r>
            <a:r>
              <a:rPr lang="ar-EG" sz="2400" b="1" dirty="0">
                <a:cs typeface="+mj-cs"/>
              </a:rPr>
              <a:t>المزرعة، فكيف يقوم بدراسته للغة اللاتينية وهو لم يذهب للمدرسة </a:t>
            </a:r>
            <a:r>
              <a:rPr lang="ar-EG" sz="2400" b="1" dirty="0" smtClean="0">
                <a:cs typeface="+mj-cs"/>
              </a:rPr>
              <a:t>في </a:t>
            </a:r>
            <a:r>
              <a:rPr lang="ar-EG" sz="2400" b="1" dirty="0">
                <a:cs typeface="+mj-cs"/>
              </a:rPr>
              <a:t>حياته أبدا؟ فكان عليه النضال </a:t>
            </a:r>
            <a:endParaRPr lang="ar-EG" sz="2400" b="1" dirty="0" smtClean="0">
              <a:cs typeface="+mj-cs"/>
            </a:endParaRPr>
          </a:p>
          <a:p>
            <a:r>
              <a:rPr lang="ar-EG" sz="2400" b="1" dirty="0" smtClean="0">
                <a:cs typeface="+mj-cs"/>
              </a:rPr>
              <a:t>ولوقت </a:t>
            </a:r>
            <a:r>
              <a:rPr lang="ar-EG" sz="2400" b="1" dirty="0">
                <a:cs typeface="+mj-cs"/>
              </a:rPr>
              <a:t>طويل والتعرض لصعوبات وسقطات جمة، إلى أن ساعده الكاهن خوسيه كاهن الرعية </a:t>
            </a:r>
            <a:endParaRPr lang="ar-EG" sz="2400" b="1" dirty="0" smtClean="0">
              <a:cs typeface="+mj-cs"/>
            </a:endParaRPr>
          </a:p>
          <a:p>
            <a:r>
              <a:rPr lang="ar-EG" sz="2400" b="1" dirty="0" smtClean="0">
                <a:cs typeface="+mj-cs"/>
              </a:rPr>
              <a:t>على </a:t>
            </a:r>
            <a:r>
              <a:rPr lang="ar-EG" sz="2400" b="1" dirty="0">
                <a:cs typeface="+mj-cs"/>
              </a:rPr>
              <a:t>النضال ومجابهة الصعوبات.</a:t>
            </a:r>
            <a:endParaRPr lang="ar-EG" sz="2400" dirty="0">
              <a:cs typeface="+mj-cs"/>
            </a:endParaRPr>
          </a:p>
        </p:txBody>
      </p:sp>
    </p:spTree>
    <p:extLst>
      <p:ext uri="{BB962C8B-B14F-4D97-AF65-F5344CB8AC3E}">
        <p14:creationId xmlns:p14="http://schemas.microsoft.com/office/powerpoint/2010/main" val="22212634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29497"/>
            <a:ext cx="6125995" cy="6828503"/>
          </a:xfrm>
          <a:prstGeom prst="rect">
            <a:avLst/>
          </a:prstGeom>
        </p:spPr>
      </p:pic>
      <p:sp>
        <p:nvSpPr>
          <p:cNvPr id="3" name="Rectangle 2"/>
          <p:cNvSpPr/>
          <p:nvPr/>
        </p:nvSpPr>
        <p:spPr>
          <a:xfrm>
            <a:off x="6125994" y="1"/>
            <a:ext cx="3018006"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TextBox 3"/>
          <p:cNvSpPr txBox="1"/>
          <p:nvPr/>
        </p:nvSpPr>
        <p:spPr>
          <a:xfrm>
            <a:off x="6156176" y="404664"/>
            <a:ext cx="2766486" cy="6124754"/>
          </a:xfrm>
          <a:prstGeom prst="rect">
            <a:avLst/>
          </a:prstGeom>
          <a:noFill/>
        </p:spPr>
        <p:txBody>
          <a:bodyPr wrap="square" rtlCol="1">
            <a:spAutoFit/>
          </a:bodyPr>
          <a:lstStyle/>
          <a:p>
            <a:r>
              <a:rPr lang="ar-EG" sz="2800" b="1" dirty="0">
                <a:solidFill>
                  <a:schemeClr val="accent5">
                    <a:lumMod val="50000"/>
                  </a:schemeClr>
                </a:solidFill>
                <a:cs typeface="+mj-cs"/>
              </a:rPr>
              <a:t>وفى التاسعة والعشرين من العمر أصبح كاهنا، </a:t>
            </a:r>
            <a:endParaRPr lang="ar-EG" sz="2800" b="1" dirty="0" smtClean="0">
              <a:solidFill>
                <a:schemeClr val="accent5">
                  <a:lumMod val="50000"/>
                </a:schemeClr>
              </a:solidFill>
              <a:cs typeface="+mj-cs"/>
            </a:endParaRPr>
          </a:p>
          <a:p>
            <a:r>
              <a:rPr lang="ar-EG" sz="2800" b="1" dirty="0" smtClean="0">
                <a:solidFill>
                  <a:schemeClr val="accent5">
                    <a:lumMod val="50000"/>
                  </a:schemeClr>
                </a:solidFill>
                <a:cs typeface="+mj-cs"/>
              </a:rPr>
              <a:t>وسيعيش </a:t>
            </a:r>
            <a:r>
              <a:rPr lang="ar-EG" sz="2800" b="1" dirty="0">
                <a:solidFill>
                  <a:schemeClr val="accent5">
                    <a:lumMod val="50000"/>
                  </a:schemeClr>
                </a:solidFill>
                <a:cs typeface="+mj-cs"/>
              </a:rPr>
              <a:t>هذا الحلم بكل جوارحه لأن يسوع يعيش </a:t>
            </a:r>
            <a:r>
              <a:rPr lang="ar-EG" sz="2800" b="1" dirty="0" smtClean="0">
                <a:solidFill>
                  <a:schemeClr val="accent5">
                    <a:lumMod val="50000"/>
                  </a:schemeClr>
                </a:solidFill>
                <a:cs typeface="+mj-cs"/>
              </a:rPr>
              <a:t>فيه. </a:t>
            </a:r>
          </a:p>
          <a:p>
            <a:r>
              <a:rPr lang="ar-EG" sz="2800" b="1" dirty="0" smtClean="0">
                <a:solidFill>
                  <a:schemeClr val="accent5">
                    <a:lumMod val="50000"/>
                  </a:schemeClr>
                </a:solidFill>
                <a:cs typeface="+mj-cs"/>
              </a:rPr>
              <a:t>في </a:t>
            </a:r>
            <a:r>
              <a:rPr lang="ar-EG" sz="2800" b="1" dirty="0">
                <a:solidFill>
                  <a:schemeClr val="accent5">
                    <a:lumMod val="50000"/>
                  </a:schemeClr>
                </a:solidFill>
                <a:cs typeface="+mj-cs"/>
              </a:rPr>
              <a:t>البدء أخذ يساعد الكاهن خوسيه الذى علمه حياة الصلاة </a:t>
            </a:r>
            <a:r>
              <a:rPr lang="ar-EG" sz="2800" b="1" dirty="0" smtClean="0">
                <a:solidFill>
                  <a:schemeClr val="accent5">
                    <a:lumMod val="50000"/>
                  </a:schemeClr>
                </a:solidFill>
                <a:cs typeface="+mj-cs"/>
              </a:rPr>
              <a:t>والفقر والتوبة</a:t>
            </a:r>
            <a:r>
              <a:rPr lang="ar-EG" sz="2800" b="1" dirty="0">
                <a:solidFill>
                  <a:schemeClr val="accent5">
                    <a:lumMod val="50000"/>
                  </a:schemeClr>
                </a:solidFill>
                <a:cs typeface="+mj-cs"/>
              </a:rPr>
              <a:t>، وعندما مات الكاهن خوسيه أصبح جان </a:t>
            </a:r>
            <a:r>
              <a:rPr lang="ar-EG" sz="2800" b="1" dirty="0" smtClean="0">
                <a:solidFill>
                  <a:schemeClr val="accent5">
                    <a:lumMod val="50000"/>
                  </a:schemeClr>
                </a:solidFill>
                <a:cs typeface="+mj-cs"/>
              </a:rPr>
              <a:t>ماري </a:t>
            </a:r>
            <a:r>
              <a:rPr lang="ar-EG" sz="2800" b="1" dirty="0">
                <a:solidFill>
                  <a:schemeClr val="accent5">
                    <a:lumMod val="50000"/>
                  </a:schemeClr>
                </a:solidFill>
                <a:cs typeface="+mj-cs"/>
              </a:rPr>
              <a:t>هو الكاهن الأول للرعية.</a:t>
            </a:r>
            <a:endParaRPr lang="ar-EG" sz="2800" dirty="0">
              <a:solidFill>
                <a:schemeClr val="accent5">
                  <a:lumMod val="50000"/>
                </a:schemeClr>
              </a:solidFill>
              <a:cs typeface="+mj-cs"/>
            </a:endParaRPr>
          </a:p>
        </p:txBody>
      </p:sp>
    </p:spTree>
    <p:extLst>
      <p:ext uri="{BB962C8B-B14F-4D97-AF65-F5344CB8AC3E}">
        <p14:creationId xmlns:p14="http://schemas.microsoft.com/office/powerpoint/2010/main" val="20412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3604"/>
            <a:ext cx="6105832" cy="6891604"/>
          </a:xfrm>
          <a:prstGeom prst="rect">
            <a:avLst/>
          </a:prstGeom>
        </p:spPr>
      </p:pic>
      <p:sp>
        <p:nvSpPr>
          <p:cNvPr id="3" name="Rectangle 2"/>
          <p:cNvSpPr/>
          <p:nvPr/>
        </p:nvSpPr>
        <p:spPr>
          <a:xfrm>
            <a:off x="6105832" y="0"/>
            <a:ext cx="3038168"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TextBox 3"/>
          <p:cNvSpPr txBox="1"/>
          <p:nvPr/>
        </p:nvSpPr>
        <p:spPr>
          <a:xfrm>
            <a:off x="6084168" y="151179"/>
            <a:ext cx="2930664" cy="6555641"/>
          </a:xfrm>
          <a:prstGeom prst="rect">
            <a:avLst/>
          </a:prstGeom>
          <a:noFill/>
        </p:spPr>
        <p:txBody>
          <a:bodyPr wrap="square" rtlCol="1">
            <a:spAutoFit/>
          </a:bodyPr>
          <a:lstStyle/>
          <a:p>
            <a:r>
              <a:rPr lang="ar-EG" sz="2800" b="1" dirty="0">
                <a:solidFill>
                  <a:schemeClr val="accent5">
                    <a:lumMod val="50000"/>
                  </a:schemeClr>
                </a:solidFill>
                <a:cs typeface="+mj-cs"/>
              </a:rPr>
              <a:t>كانت </a:t>
            </a:r>
            <a:r>
              <a:rPr lang="ar-EG" sz="2800" b="1" dirty="0" err="1">
                <a:solidFill>
                  <a:schemeClr val="accent5">
                    <a:lumMod val="50000"/>
                  </a:schemeClr>
                </a:solidFill>
                <a:cs typeface="+mj-cs"/>
              </a:rPr>
              <a:t>آرس</a:t>
            </a:r>
            <a:r>
              <a:rPr lang="ar-EG" sz="2800" b="1" dirty="0">
                <a:solidFill>
                  <a:schemeClr val="accent5">
                    <a:lumMod val="50000"/>
                  </a:schemeClr>
                </a:solidFill>
                <a:cs typeface="+mj-cs"/>
              </a:rPr>
              <a:t> في تلك الفترة قرية صغيرة تسكنها ستون عائلة من المزارعين وقد تعرض الإيمان فيما بينهم للكثير من المشاكل وكذلك الأخلاق. وأصبح الناس لا يرتادون الكنيسة وقد جعلهم الخمر والحفلات </a:t>
            </a:r>
            <a:r>
              <a:rPr lang="ar-EG" sz="2800" b="1" dirty="0" smtClean="0">
                <a:solidFill>
                  <a:schemeClr val="accent5">
                    <a:lumMod val="50000"/>
                  </a:schemeClr>
                </a:solidFill>
                <a:cs typeface="+mj-cs"/>
              </a:rPr>
              <a:t>في </a:t>
            </a:r>
            <a:r>
              <a:rPr lang="ar-EG" sz="2800" b="1" dirty="0">
                <a:solidFill>
                  <a:schemeClr val="accent5">
                    <a:lumMod val="50000"/>
                  </a:schemeClr>
                </a:solidFill>
                <a:cs typeface="+mj-cs"/>
              </a:rPr>
              <a:t>حالة من </a:t>
            </a:r>
            <a:r>
              <a:rPr lang="ar-EG" sz="2800" b="1" dirty="0" smtClean="0">
                <a:solidFill>
                  <a:schemeClr val="accent5">
                    <a:lumMod val="50000"/>
                  </a:schemeClr>
                </a:solidFill>
                <a:cs typeface="+mj-cs"/>
              </a:rPr>
              <a:t>الضياع. </a:t>
            </a:r>
            <a:r>
              <a:rPr lang="ar-EG" sz="2800" b="1" dirty="0">
                <a:solidFill>
                  <a:schemeClr val="accent5">
                    <a:lumMod val="50000"/>
                  </a:schemeClr>
                </a:solidFill>
                <a:cs typeface="+mj-cs"/>
              </a:rPr>
              <a:t>فأخذ جان ماري بالعمل فزار العائلات وأصلح الكنيسة وافتتح داخلية للبنات أتبعها بأخرى </a:t>
            </a:r>
            <a:r>
              <a:rPr lang="ar-EG" sz="2800" b="1" dirty="0" err="1">
                <a:solidFill>
                  <a:schemeClr val="accent5">
                    <a:lumMod val="50000"/>
                  </a:schemeClr>
                </a:solidFill>
                <a:cs typeface="+mj-cs"/>
              </a:rPr>
              <a:t>للصبيان</a:t>
            </a:r>
            <a:r>
              <a:rPr lang="ar-EG" sz="2800" b="1" dirty="0">
                <a:solidFill>
                  <a:schemeClr val="accent5">
                    <a:lumMod val="50000"/>
                  </a:schemeClr>
                </a:solidFill>
                <a:cs typeface="+mj-cs"/>
              </a:rPr>
              <a:t>.</a:t>
            </a:r>
            <a:endParaRPr lang="ar-EG" sz="2800" dirty="0">
              <a:solidFill>
                <a:schemeClr val="accent5">
                  <a:lumMod val="50000"/>
                </a:schemeClr>
              </a:solidFill>
              <a:cs typeface="+mj-cs"/>
            </a:endParaRPr>
          </a:p>
        </p:txBody>
      </p:sp>
    </p:spTree>
    <p:extLst>
      <p:ext uri="{BB962C8B-B14F-4D97-AF65-F5344CB8AC3E}">
        <p14:creationId xmlns:p14="http://schemas.microsoft.com/office/powerpoint/2010/main" val="3961521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TotalTime>
  <Words>668</Words>
  <Application>Microsoft Office PowerPoint</Application>
  <PresentationFormat>On-screen Show (4:3)</PresentationFormat>
  <Paragraphs>58</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UP TO DATE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Ser</dc:creator>
  <cp:lastModifiedBy>Ser</cp:lastModifiedBy>
  <cp:revision>20</cp:revision>
  <dcterms:created xsi:type="dcterms:W3CDTF">2015-09-17T14:33:07Z</dcterms:created>
  <dcterms:modified xsi:type="dcterms:W3CDTF">2015-09-29T08:58:08Z</dcterms:modified>
</cp:coreProperties>
</file>