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8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Lst>
  <p:sldSz cx="9144000" cy="6858000" type="screen4x3"/>
  <p:notesSz cx="6858000" cy="9144000"/>
  <p:defaultTextStyle>
    <a:defPPr>
      <a:defRPr lang="ar-SY"/>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60" d="100"/>
          <a:sy n="60" d="100"/>
        </p:scale>
        <p:origin x="-522" y="-54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91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E1E312-7A3B-4111-B757-C2B3615FD62F}" type="datetimeFigureOut">
              <a:rPr lang="en-US" smtClean="0"/>
              <a:pPr/>
              <a:t>10/31/2012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451996-A0BC-4BDB-8C2A-EA55A1D99538}" type="slidenum">
              <a:rPr lang="en-GB" smtClean="0"/>
              <a:pPr/>
              <a:t>‹#›</a:t>
            </a:fld>
            <a:endParaRPr lang="en-GB"/>
          </a:p>
        </p:txBody>
      </p:sp>
    </p:spTree>
    <p:extLst>
      <p:ext uri="{BB962C8B-B14F-4D97-AF65-F5344CB8AC3E}">
        <p14:creationId xmlns:p14="http://schemas.microsoft.com/office/powerpoint/2010/main" xmlns="" val="1644260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9E451996-A0BC-4BDB-8C2A-EA55A1D99538}" type="slidenum">
              <a:rPr lang="en-GB" smtClean="0"/>
              <a:pPr/>
              <a:t>60</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9E451996-A0BC-4BDB-8C2A-EA55A1D99538}" type="slidenum">
              <a:rPr lang="en-GB" smtClean="0"/>
              <a:pPr/>
              <a:t>76</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964A6713-AE79-4842-9DC8-7D48D55296DA}" type="datetimeFigureOut">
              <a:rPr lang="ar-SY" smtClean="0"/>
              <a:pPr/>
              <a:t>16/12/1433</a:t>
            </a:fld>
            <a:endParaRPr lang="ar-SY"/>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ar-SY"/>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7FB56FB-3CA9-4107-BC29-6F61B32330AF}" type="slidenum">
              <a:rPr lang="ar-SY" smtClean="0"/>
              <a:pPr/>
              <a:t>‹#›</a:t>
            </a:fld>
            <a:endParaRPr lang="ar-SY"/>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64A6713-AE79-4842-9DC8-7D48D55296DA}" type="datetimeFigureOut">
              <a:rPr lang="ar-SY" smtClean="0"/>
              <a:pPr/>
              <a:t>16/12/1433</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p>
            <a:fld id="{F7FB56FB-3CA9-4107-BC29-6F61B32330AF}" type="slidenum">
              <a:rPr lang="ar-SY" smtClean="0"/>
              <a:pPr/>
              <a:t>‹#›</a:t>
            </a:fld>
            <a:endParaRPr lang="ar-SY"/>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964A6713-AE79-4842-9DC8-7D48D55296DA}" type="datetimeFigureOut">
              <a:rPr lang="ar-SY" smtClean="0"/>
              <a:pPr/>
              <a:t>16/12/1433</a:t>
            </a:fld>
            <a:endParaRPr lang="ar-SY"/>
          </a:p>
        </p:txBody>
      </p:sp>
      <p:sp>
        <p:nvSpPr>
          <p:cNvPr id="5" name="Footer Placeholder 4"/>
          <p:cNvSpPr>
            <a:spLocks noGrp="1"/>
          </p:cNvSpPr>
          <p:nvPr>
            <p:ph type="ftr" sz="quarter" idx="11"/>
          </p:nvPr>
        </p:nvSpPr>
        <p:spPr>
          <a:xfrm>
            <a:off x="457201" y="6248207"/>
            <a:ext cx="5573483" cy="365125"/>
          </a:xfrm>
        </p:spPr>
        <p:txBody>
          <a:bodyPr/>
          <a:lstStyle/>
          <a:p>
            <a:endParaRPr lang="ar-SY"/>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7FB56FB-3CA9-4107-BC29-6F61B32330AF}" type="slidenum">
              <a:rPr lang="ar-SY" smtClean="0"/>
              <a:pPr/>
              <a:t>‹#›</a:t>
            </a:fld>
            <a:endParaRPr lang="ar-SY"/>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64A6713-AE79-4842-9DC8-7D48D55296DA}" type="datetimeFigureOut">
              <a:rPr lang="ar-SY" smtClean="0"/>
              <a:pPr/>
              <a:t>16/12/1433</a:t>
            </a:fld>
            <a:endParaRPr lang="ar-SY"/>
          </a:p>
        </p:txBody>
      </p:sp>
      <p:sp>
        <p:nvSpPr>
          <p:cNvPr id="5" name="Footer Placeholder 4"/>
          <p:cNvSpPr>
            <a:spLocks noGrp="1"/>
          </p:cNvSpPr>
          <p:nvPr>
            <p:ph type="ftr" sz="quarter" idx="11"/>
          </p:nvPr>
        </p:nvSpPr>
        <p:spPr/>
        <p:txBody>
          <a:bodyPr/>
          <a:lstStyle/>
          <a:p>
            <a:endParaRPr lang="ar-SY"/>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7FB56FB-3CA9-4107-BC29-6F61B32330AF}" type="slidenum">
              <a:rPr lang="ar-SY" smtClean="0"/>
              <a:pPr/>
              <a:t>‹#›</a:t>
            </a:fld>
            <a:endParaRPr lang="ar-SY"/>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64A6713-AE79-4842-9DC8-7D48D55296DA}" type="datetimeFigureOut">
              <a:rPr lang="ar-SY" smtClean="0"/>
              <a:pPr/>
              <a:t>16/12/1433</a:t>
            </a:fld>
            <a:endParaRPr lang="ar-SY"/>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7FB56FB-3CA9-4107-BC29-6F61B32330AF}" type="slidenum">
              <a:rPr lang="ar-SY" smtClean="0"/>
              <a:pPr/>
              <a:t>‹#›</a:t>
            </a:fld>
            <a:endParaRPr lang="ar-SY"/>
          </a:p>
        </p:txBody>
      </p:sp>
      <p:sp>
        <p:nvSpPr>
          <p:cNvPr id="14" name="Footer Placeholder 13"/>
          <p:cNvSpPr>
            <a:spLocks noGrp="1"/>
          </p:cNvSpPr>
          <p:nvPr>
            <p:ph type="ftr" sz="quarter" idx="12"/>
          </p:nvPr>
        </p:nvSpPr>
        <p:spPr/>
        <p:txBody>
          <a:bodyPr/>
          <a:lstStyle/>
          <a:p>
            <a:endParaRPr lang="ar-SY"/>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964A6713-AE79-4842-9DC8-7D48D55296DA}" type="datetimeFigureOut">
              <a:rPr lang="ar-SY" smtClean="0"/>
              <a:pPr/>
              <a:t>16/12/1433</a:t>
            </a:fld>
            <a:endParaRPr lang="ar-SY"/>
          </a:p>
        </p:txBody>
      </p:sp>
      <p:sp>
        <p:nvSpPr>
          <p:cNvPr id="10" name="Slide Number Placeholder 9"/>
          <p:cNvSpPr>
            <a:spLocks noGrp="1"/>
          </p:cNvSpPr>
          <p:nvPr>
            <p:ph type="sldNum" sz="quarter" idx="16"/>
          </p:nvPr>
        </p:nvSpPr>
        <p:spPr/>
        <p:txBody>
          <a:bodyPr rtlCol="0"/>
          <a:lstStyle/>
          <a:p>
            <a:fld id="{F7FB56FB-3CA9-4107-BC29-6F61B32330AF}" type="slidenum">
              <a:rPr lang="ar-SY" smtClean="0"/>
              <a:pPr/>
              <a:t>‹#›</a:t>
            </a:fld>
            <a:endParaRPr lang="ar-SY"/>
          </a:p>
        </p:txBody>
      </p:sp>
      <p:sp>
        <p:nvSpPr>
          <p:cNvPr id="12" name="Footer Placeholder 11"/>
          <p:cNvSpPr>
            <a:spLocks noGrp="1"/>
          </p:cNvSpPr>
          <p:nvPr>
            <p:ph type="ftr" sz="quarter" idx="17"/>
          </p:nvPr>
        </p:nvSpPr>
        <p:spPr/>
        <p:txBody>
          <a:bodyPr rtlCol="0"/>
          <a:lstStyle/>
          <a:p>
            <a:endParaRPr lang="ar-SY"/>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964A6713-AE79-4842-9DC8-7D48D55296DA}" type="datetimeFigureOut">
              <a:rPr lang="ar-SY" smtClean="0"/>
              <a:pPr/>
              <a:t>16/12/1433</a:t>
            </a:fld>
            <a:endParaRPr lang="ar-SY"/>
          </a:p>
        </p:txBody>
      </p:sp>
      <p:sp>
        <p:nvSpPr>
          <p:cNvPr id="12" name="Slide Number Placeholder 11"/>
          <p:cNvSpPr>
            <a:spLocks noGrp="1"/>
          </p:cNvSpPr>
          <p:nvPr>
            <p:ph type="sldNum" sz="quarter" idx="16"/>
          </p:nvPr>
        </p:nvSpPr>
        <p:spPr/>
        <p:txBody>
          <a:bodyPr rtlCol="0"/>
          <a:lstStyle/>
          <a:p>
            <a:fld id="{F7FB56FB-3CA9-4107-BC29-6F61B32330AF}" type="slidenum">
              <a:rPr lang="ar-SY" smtClean="0"/>
              <a:pPr/>
              <a:t>‹#›</a:t>
            </a:fld>
            <a:endParaRPr lang="ar-SY"/>
          </a:p>
        </p:txBody>
      </p:sp>
      <p:sp>
        <p:nvSpPr>
          <p:cNvPr id="14" name="Footer Placeholder 13"/>
          <p:cNvSpPr>
            <a:spLocks noGrp="1"/>
          </p:cNvSpPr>
          <p:nvPr>
            <p:ph type="ftr" sz="quarter" idx="17"/>
          </p:nvPr>
        </p:nvSpPr>
        <p:spPr/>
        <p:txBody>
          <a:bodyPr rtlCol="0"/>
          <a:lstStyle/>
          <a:p>
            <a:endParaRPr lang="ar-SY"/>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64A6713-AE79-4842-9DC8-7D48D55296DA}" type="datetimeFigureOut">
              <a:rPr lang="ar-SY" smtClean="0"/>
              <a:pPr/>
              <a:t>16/12/1433</a:t>
            </a:fld>
            <a:endParaRPr lang="ar-SY"/>
          </a:p>
        </p:txBody>
      </p:sp>
      <p:sp>
        <p:nvSpPr>
          <p:cNvPr id="4" name="Footer Placeholder 3"/>
          <p:cNvSpPr>
            <a:spLocks noGrp="1"/>
          </p:cNvSpPr>
          <p:nvPr>
            <p:ph type="ftr" sz="quarter" idx="11"/>
          </p:nvPr>
        </p:nvSpPr>
        <p:spPr/>
        <p:txBody>
          <a:bodyPr/>
          <a:lstStyle/>
          <a:p>
            <a:endParaRPr lang="ar-SY"/>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7FB56FB-3CA9-4107-BC29-6F61B32330AF}" type="slidenum">
              <a:rPr lang="ar-SY" smtClean="0"/>
              <a:pPr/>
              <a:t>‹#›</a:t>
            </a:fld>
            <a:endParaRPr lang="ar-SY"/>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4A6713-AE79-4842-9DC8-7D48D55296DA}" type="datetimeFigureOut">
              <a:rPr lang="ar-SY" smtClean="0"/>
              <a:pPr/>
              <a:t>16/12/1433</a:t>
            </a:fld>
            <a:endParaRPr lang="ar-SY"/>
          </a:p>
        </p:txBody>
      </p:sp>
      <p:sp>
        <p:nvSpPr>
          <p:cNvPr id="3" name="Footer Placeholder 2"/>
          <p:cNvSpPr>
            <a:spLocks noGrp="1"/>
          </p:cNvSpPr>
          <p:nvPr>
            <p:ph type="ftr" sz="quarter" idx="11"/>
          </p:nvPr>
        </p:nvSpPr>
        <p:spPr/>
        <p:txBody>
          <a:bodyPr/>
          <a:lstStyle/>
          <a:p>
            <a:endParaRPr lang="ar-SY"/>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7FB56FB-3CA9-4107-BC29-6F61B32330AF}" type="slidenum">
              <a:rPr lang="ar-SY" smtClean="0"/>
              <a:pPr/>
              <a:t>‹#›</a:t>
            </a:fld>
            <a:endParaRPr lang="ar-SY"/>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64A6713-AE79-4842-9DC8-7D48D55296DA}" type="datetimeFigureOut">
              <a:rPr lang="ar-SY" smtClean="0"/>
              <a:pPr/>
              <a:t>16/12/1433</a:t>
            </a:fld>
            <a:endParaRPr lang="ar-SY"/>
          </a:p>
        </p:txBody>
      </p:sp>
      <p:sp>
        <p:nvSpPr>
          <p:cNvPr id="6" name="Footer Placeholder 5"/>
          <p:cNvSpPr>
            <a:spLocks noGrp="1"/>
          </p:cNvSpPr>
          <p:nvPr>
            <p:ph type="ftr" sz="quarter" idx="11"/>
          </p:nvPr>
        </p:nvSpPr>
        <p:spPr/>
        <p:txBody>
          <a:bodyPr/>
          <a:lstStyle/>
          <a:p>
            <a:endParaRPr lang="ar-SY"/>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7FB56FB-3CA9-4107-BC29-6F61B32330AF}" type="slidenum">
              <a:rPr lang="ar-SY" smtClean="0"/>
              <a:pPr/>
              <a:t>‹#›</a:t>
            </a:fld>
            <a:endParaRPr lang="ar-SY"/>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964A6713-AE79-4842-9DC8-7D48D55296DA}" type="datetimeFigureOut">
              <a:rPr lang="ar-SY" smtClean="0"/>
              <a:pPr/>
              <a:t>16/12/1433</a:t>
            </a:fld>
            <a:endParaRPr lang="ar-SY"/>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7FB56FB-3CA9-4107-BC29-6F61B32330AF}" type="slidenum">
              <a:rPr lang="ar-SY" smtClean="0"/>
              <a:pPr/>
              <a:t>‹#›</a:t>
            </a:fld>
            <a:endParaRPr lang="ar-SY"/>
          </a:p>
        </p:txBody>
      </p:sp>
      <p:sp>
        <p:nvSpPr>
          <p:cNvPr id="14" name="Footer Placeholder 13"/>
          <p:cNvSpPr>
            <a:spLocks noGrp="1"/>
          </p:cNvSpPr>
          <p:nvPr>
            <p:ph type="ftr" sz="quarter" idx="12"/>
          </p:nvPr>
        </p:nvSpPr>
        <p:spPr>
          <a:xfrm>
            <a:off x="1600200" y="6248206"/>
            <a:ext cx="4572000" cy="365125"/>
          </a:xfrm>
        </p:spPr>
        <p:txBody>
          <a:bodyPr rtlCol="0"/>
          <a:lstStyle/>
          <a:p>
            <a:endParaRPr lang="ar-SY"/>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964A6713-AE79-4842-9DC8-7D48D55296DA}" type="datetimeFigureOut">
              <a:rPr lang="ar-SY" smtClean="0"/>
              <a:pPr/>
              <a:t>16/12/1433</a:t>
            </a:fld>
            <a:endParaRPr lang="ar-SY"/>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ar-SY"/>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7FB56FB-3CA9-4107-BC29-6F61B32330AF}" type="slidenum">
              <a:rPr lang="ar-SY" smtClean="0"/>
              <a:pPr/>
              <a:t>‹#›</a:t>
            </a:fld>
            <a:endParaRPr lang="ar-SY"/>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1" eaLnBrk="1" latinLnBrk="0" hangingPunct="1">
        <a:spcBef>
          <a:spcPct val="0"/>
        </a:spcBef>
        <a:buNone/>
        <a:defRPr kumimoji="0" sz="4400" kern="1200">
          <a:solidFill>
            <a:schemeClr val="tx2"/>
          </a:solidFill>
          <a:latin typeface="+mj-lt"/>
          <a:ea typeface="+mj-ea"/>
          <a:cs typeface="+mj-cs"/>
        </a:defRPr>
      </a:lvl1pPr>
    </p:titleStyle>
    <p:bodyStyle>
      <a:lvl1pPr marL="320040" indent="-320040" algn="r" rtl="1"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r" rtl="1"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r" rtl="1"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r" rtl="1"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r" rtl="1"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r" rtl="1"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r" rtl="1"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r" rtl="1"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r" rtl="1"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1219200" y="1981200"/>
            <a:ext cx="6934200" cy="1569660"/>
          </a:xfrm>
          <a:prstGeom prst="rect">
            <a:avLst/>
          </a:prstGeom>
          <a:noFill/>
        </p:spPr>
        <p:txBody>
          <a:bodyPr wrap="square" rtlCol="1">
            <a:spAutoFit/>
          </a:bodyPr>
          <a:lstStyle/>
          <a:p>
            <a:pPr algn="ctr"/>
            <a:r>
              <a:rPr lang="ar-SY" sz="9600" dirty="0" smtClean="0">
                <a:solidFill>
                  <a:srgbClr val="FFFF00"/>
                </a:solidFill>
              </a:rPr>
              <a:t>ايغو</a:t>
            </a:r>
            <a:r>
              <a:rPr lang="en-US" sz="9600" dirty="0" smtClean="0">
                <a:solidFill>
                  <a:srgbClr val="FFFF00"/>
                </a:solidFill>
              </a:rPr>
              <a:t>Ego    </a:t>
            </a:r>
            <a:endParaRPr lang="ar-SY" sz="9600" dirty="0">
              <a:solidFill>
                <a:srgbClr val="FFFF00"/>
              </a:solidFill>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7"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0" fill="hold"/>
                                        <p:tgtEl>
                                          <p:spTgt spid="3"/>
                                        </p:tgtEl>
                                        <p:attrNameLst>
                                          <p:attrName>ppt_x</p:attrName>
                                        </p:attrNameLst>
                                      </p:cBhvr>
                                      <p:tavLst>
                                        <p:tav tm="0">
                                          <p:val>
                                            <p:strVal val="#ppt_x"/>
                                          </p:val>
                                        </p:tav>
                                        <p:tav tm="100000">
                                          <p:val>
                                            <p:strVal val="#ppt_x"/>
                                          </p:val>
                                        </p:tav>
                                      </p:tavLst>
                                    </p:anim>
                                    <p:anim calcmode="lin" valueType="num">
                                      <p:cBhvr additive="base">
                                        <p:cTn id="12"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JPG"/>
          <p:cNvPicPr>
            <a:picLocks noChangeAspect="1"/>
          </p:cNvPicPr>
          <p:nvPr/>
        </p:nvPicPr>
        <p:blipFill>
          <a:blip r:embed="rId2" cstate="print"/>
          <a:stretch>
            <a:fillRect/>
          </a:stretch>
        </p:blipFill>
        <p:spPr>
          <a:xfrm>
            <a:off x="0" y="0"/>
            <a:ext cx="9145271" cy="6858000"/>
          </a:xfrm>
          <a:prstGeom prst="rect">
            <a:avLst/>
          </a:prstGeom>
        </p:spPr>
      </p:pic>
      <p:sp>
        <p:nvSpPr>
          <p:cNvPr id="3" name="TextBox 2"/>
          <p:cNvSpPr txBox="1"/>
          <p:nvPr/>
        </p:nvSpPr>
        <p:spPr>
          <a:xfrm>
            <a:off x="152400" y="152400"/>
            <a:ext cx="2590800" cy="5632311"/>
          </a:xfrm>
          <a:prstGeom prst="rect">
            <a:avLst/>
          </a:prstGeom>
          <a:noFill/>
        </p:spPr>
        <p:txBody>
          <a:bodyPr wrap="square" rtlCol="1">
            <a:spAutoFit/>
          </a:bodyPr>
          <a:lstStyle/>
          <a:p>
            <a:r>
              <a:rPr lang="ar-SY" sz="4000" dirty="0" smtClean="0">
                <a:solidFill>
                  <a:srgbClr val="FFFF00"/>
                </a:solidFill>
              </a:rPr>
              <a:t>ولكن عندما يكون وحيدا ويشعر بالعزلة كان يحمل الأشياء بين ذراعيه فيضمها الى صدره بحب وولع شديد</a:t>
            </a:r>
            <a:endParaRPr lang="ar-SY" sz="4000" dirty="0">
              <a:solidFill>
                <a:srgbClr val="FFFF00"/>
              </a:solidFill>
            </a:endParaRPr>
          </a:p>
        </p:txBody>
      </p:sp>
    </p:spTree>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7315200" y="152400"/>
            <a:ext cx="1676400" cy="6001643"/>
          </a:xfrm>
          <a:prstGeom prst="rect">
            <a:avLst/>
          </a:prstGeom>
          <a:noFill/>
        </p:spPr>
        <p:txBody>
          <a:bodyPr wrap="square" rtlCol="1">
            <a:spAutoFit/>
          </a:bodyPr>
          <a:lstStyle/>
          <a:p>
            <a:r>
              <a:rPr lang="ar-SY" sz="3200" dirty="0" smtClean="0">
                <a:solidFill>
                  <a:srgbClr val="FFFF00"/>
                </a:solidFill>
              </a:rPr>
              <a:t>وقد تعلم ان يعطي اسما لكل شيئ واكتشف بسرعة انه كان يكفي أن يصرخ بأسمها حتى تأتي حالا بين يديه مستعدة للخدمة</a:t>
            </a:r>
            <a:endParaRPr lang="ar-SY" sz="3200" dirty="0">
              <a:solidFill>
                <a:srgbClr val="FFFF00"/>
              </a:solidFill>
            </a:endParaRPr>
          </a:p>
        </p:txBody>
      </p:sp>
    </p:spTree>
  </p:cSld>
  <p:clrMapOvr>
    <a:masterClrMapping/>
  </p:clrMapOvr>
  <p:transition spd="slow">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2.JPG"/>
          <p:cNvPicPr>
            <a:picLocks noChangeAspect="1"/>
          </p:cNvPicPr>
          <p:nvPr/>
        </p:nvPicPr>
        <p:blipFill>
          <a:blip r:embed="rId2" cstate="print"/>
          <a:stretch>
            <a:fillRect/>
          </a:stretch>
        </p:blipFill>
        <p:spPr>
          <a:xfrm>
            <a:off x="0" y="0"/>
            <a:ext cx="6324600" cy="6858000"/>
          </a:xfrm>
          <a:prstGeom prst="rect">
            <a:avLst/>
          </a:prstGeom>
        </p:spPr>
      </p:pic>
      <p:sp>
        <p:nvSpPr>
          <p:cNvPr id="3" name="TextBox 2"/>
          <p:cNvSpPr txBox="1"/>
          <p:nvPr/>
        </p:nvSpPr>
        <p:spPr>
          <a:xfrm>
            <a:off x="6324600" y="0"/>
            <a:ext cx="2819400" cy="6858000"/>
          </a:xfrm>
          <a:prstGeom prst="rect">
            <a:avLst/>
          </a:prstGeom>
          <a:solidFill>
            <a:schemeClr val="accent2"/>
          </a:solidFill>
        </p:spPr>
        <p:txBody>
          <a:bodyPr wrap="square" rtlCol="1">
            <a:spAutoFit/>
          </a:bodyPr>
          <a:lstStyle/>
          <a:p>
            <a:r>
              <a:rPr lang="ar-SY" sz="3600" b="1" dirty="0" smtClean="0"/>
              <a:t>ومرت الشهور والأيام والأعوام وكبر </a:t>
            </a:r>
            <a:r>
              <a:rPr lang="ar-SY" sz="3600" b="1" dirty="0" err="1" smtClean="0"/>
              <a:t>ايغو</a:t>
            </a:r>
            <a:r>
              <a:rPr lang="ar-SY" sz="3600" b="1" dirty="0" smtClean="0"/>
              <a:t> فغادر سريره الى قفص</a:t>
            </a:r>
            <a:r>
              <a:rPr lang="en-US" sz="3600" b="1" dirty="0" smtClean="0"/>
              <a:t> </a:t>
            </a:r>
            <a:r>
              <a:rPr lang="ar-SY" sz="3600" b="1" dirty="0" smtClean="0"/>
              <a:t>هو روضه وما لبث أن بدأ بخطواته الأولى وراح يمشي ...وهكذا كان أفقه يتسع ويتسع والأشياء حوله تتكاثر وتتضاعف</a:t>
            </a:r>
            <a:endParaRPr lang="ar-SY" sz="3600" b="1" dirty="0"/>
          </a:p>
        </p:txBody>
      </p:sp>
    </p:spTree>
  </p:cSld>
  <p:clrMapOvr>
    <a:masterClrMapping/>
  </p:clrMapOvr>
  <p:transition spd="slow">
    <p:pull dir="l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0"/>
            <a:ext cx="2362200" cy="6494085"/>
          </a:xfrm>
          <a:prstGeom prst="rect">
            <a:avLst/>
          </a:prstGeom>
          <a:noFill/>
        </p:spPr>
        <p:txBody>
          <a:bodyPr wrap="square" rtlCol="1">
            <a:spAutoFit/>
          </a:bodyPr>
          <a:lstStyle/>
          <a:p>
            <a:r>
              <a:rPr lang="ar-SY" sz="3200" b="1" dirty="0" smtClean="0">
                <a:solidFill>
                  <a:srgbClr val="FFFF00"/>
                </a:solidFill>
              </a:rPr>
              <a:t>وكان يلتقي باستمرار بأشياء جديدة... وحيثما ذهب كانت أشياء مجهولة حتى الآن تعرض عليه بوفرة وجودة فائقة حتى اعتراه شعور طبيعي أن العالم بأجمعه قد خلق له </a:t>
            </a:r>
            <a:r>
              <a:rPr lang="ar-SY" sz="3200" b="1" dirty="0" smtClean="0">
                <a:solidFill>
                  <a:srgbClr val="FFFF00"/>
                </a:solidFill>
              </a:rPr>
              <a:t>وحده</a:t>
            </a:r>
            <a:endParaRPr lang="en-US" sz="3200" b="1" dirty="0" smtClean="0">
              <a:solidFill>
                <a:srgbClr val="FFFF00"/>
              </a:solidFill>
            </a:endParaRPr>
          </a:p>
          <a:p>
            <a:endParaRPr lang="ar-SY" sz="3200" b="1" dirty="0">
              <a:solidFill>
                <a:srgbClr val="FFFF00"/>
              </a:solidFill>
            </a:endParaRPr>
          </a:p>
        </p:txBody>
      </p:sp>
    </p:spTree>
  </p:cSld>
  <p:clrMapOvr>
    <a:masterClrMapping/>
  </p:clrMapOvr>
  <p:transition spd="slow">
    <p:pull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JP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0" y="0"/>
            <a:ext cx="1905000" cy="6063198"/>
          </a:xfrm>
          <a:prstGeom prst="rect">
            <a:avLst/>
          </a:prstGeom>
          <a:noFill/>
        </p:spPr>
        <p:txBody>
          <a:bodyPr wrap="square" rtlCol="1">
            <a:spAutoFit/>
          </a:bodyPr>
          <a:lstStyle/>
          <a:p>
            <a:r>
              <a:rPr lang="ar-SY" sz="3200" b="1" dirty="0" smtClean="0">
                <a:solidFill>
                  <a:srgbClr val="FF0000"/>
                </a:solidFill>
              </a:rPr>
              <a:t>وكان ايغو يكبر وينمو يتقدم بالقامة والسن ...وبدأ يعي ذكاءه الملحوظ وعقله الثاقب الذي عرف أن ينميه </a:t>
            </a:r>
            <a:r>
              <a:rPr lang="ar-SY" sz="3200" b="1" dirty="0" smtClean="0">
                <a:solidFill>
                  <a:srgbClr val="FF0000"/>
                </a:solidFill>
              </a:rPr>
              <a:t>ويطوره</a:t>
            </a:r>
            <a:endParaRPr lang="en-US" sz="3200" b="1" dirty="0" smtClean="0">
              <a:solidFill>
                <a:srgbClr val="FF0000"/>
              </a:solidFill>
            </a:endParaRPr>
          </a:p>
          <a:p>
            <a:endParaRPr lang="ar-SY" sz="3600" b="1" dirty="0">
              <a:solidFill>
                <a:srgbClr val="FF0000"/>
              </a:solidFill>
            </a:endParaRPr>
          </a:p>
        </p:txBody>
      </p:sp>
    </p:spTree>
  </p:cSld>
  <p:clrMapOvr>
    <a:masterClrMapping/>
  </p:clrMapOvr>
  <p:transition spd="slow">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5.JPG"/>
          <p:cNvPicPr>
            <a:picLocks noChangeAspect="1"/>
          </p:cNvPicPr>
          <p:nvPr/>
        </p:nvPicPr>
        <p:blipFill>
          <a:blip r:embed="rId2" cstate="print"/>
          <a:stretch>
            <a:fillRect/>
          </a:stretch>
        </p:blipFill>
        <p:spPr>
          <a:xfrm>
            <a:off x="0" y="0"/>
            <a:ext cx="6781800" cy="6858000"/>
          </a:xfrm>
          <a:prstGeom prst="rect">
            <a:avLst/>
          </a:prstGeom>
        </p:spPr>
      </p:pic>
      <p:sp>
        <p:nvSpPr>
          <p:cNvPr id="3" name="TextBox 2"/>
          <p:cNvSpPr txBox="1"/>
          <p:nvPr/>
        </p:nvSpPr>
        <p:spPr>
          <a:xfrm>
            <a:off x="6781800" y="0"/>
            <a:ext cx="2362200" cy="6858000"/>
          </a:xfrm>
          <a:prstGeom prst="rect">
            <a:avLst/>
          </a:prstGeom>
          <a:solidFill>
            <a:srgbClr val="FFC000"/>
          </a:solidFill>
        </p:spPr>
        <p:txBody>
          <a:bodyPr wrap="square" rtlCol="1">
            <a:spAutoFit/>
          </a:bodyPr>
          <a:lstStyle/>
          <a:p>
            <a:r>
              <a:rPr lang="ar-SY" sz="3600" b="1" dirty="0" smtClean="0">
                <a:solidFill>
                  <a:srgbClr val="0070C0"/>
                </a:solidFill>
              </a:rPr>
              <a:t>ومنذ ذلك الحين فهم أن الأشياء تتمايز فيما بينها بقوتها ولونها وقرر أن الأشياء التي يفضلها عن غيرها هي تلك التي تتسم بأجمل الأشكال وألمع الألوان.</a:t>
            </a:r>
            <a:endParaRPr lang="ar-SY" sz="3600" b="1" dirty="0">
              <a:solidFill>
                <a:srgbClr val="0070C0"/>
              </a:solidFill>
            </a:endParaRPr>
          </a:p>
        </p:txBody>
      </p:sp>
    </p:spTree>
  </p:cSld>
  <p:clrMapOvr>
    <a:masterClrMapping/>
  </p:clrMapOvr>
  <p:transition spd="slow">
    <p:spli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6.JPG"/>
          <p:cNvPicPr>
            <a:picLocks noChangeAspect="1"/>
          </p:cNvPicPr>
          <p:nvPr/>
        </p:nvPicPr>
        <p:blipFill>
          <a:blip r:embed="rId2" cstate="print"/>
          <a:stretch>
            <a:fillRect/>
          </a:stretch>
        </p:blipFill>
        <p:spPr>
          <a:xfrm>
            <a:off x="1" y="0"/>
            <a:ext cx="9143999" cy="6858000"/>
          </a:xfrm>
          <a:prstGeom prst="rect">
            <a:avLst/>
          </a:prstGeom>
        </p:spPr>
      </p:pic>
      <p:sp>
        <p:nvSpPr>
          <p:cNvPr id="3" name="TextBox 2"/>
          <p:cNvSpPr txBox="1"/>
          <p:nvPr/>
        </p:nvSpPr>
        <p:spPr>
          <a:xfrm>
            <a:off x="6934200" y="0"/>
            <a:ext cx="2209800" cy="4401205"/>
          </a:xfrm>
          <a:prstGeom prst="rect">
            <a:avLst/>
          </a:prstGeom>
          <a:noFill/>
        </p:spPr>
        <p:txBody>
          <a:bodyPr wrap="square" rtlCol="1">
            <a:spAutoFit/>
          </a:bodyPr>
          <a:lstStyle/>
          <a:p>
            <a:r>
              <a:rPr lang="ar-SY" sz="4000" b="1" dirty="0" smtClean="0">
                <a:solidFill>
                  <a:schemeClr val="bg1"/>
                </a:solidFill>
              </a:rPr>
              <a:t>وبدأ حينئذ يتجاهل البقية تلك التي لا منظر جذاب لها والمحرومة من الجمال </a:t>
            </a:r>
            <a:endParaRPr lang="ar-SY"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7.JPG"/>
          <p:cNvPicPr>
            <a:picLocks noChangeAspect="1"/>
          </p:cNvPicPr>
          <p:nvPr/>
        </p:nvPicPr>
        <p:blipFill>
          <a:blip r:embed="rId2" cstate="print"/>
          <a:stretch>
            <a:fillRect/>
          </a:stretch>
        </p:blipFill>
        <p:spPr>
          <a:xfrm>
            <a:off x="0" y="0"/>
            <a:ext cx="6781799" cy="6858000"/>
          </a:xfrm>
          <a:prstGeom prst="rect">
            <a:avLst/>
          </a:prstGeom>
        </p:spPr>
      </p:pic>
      <p:sp>
        <p:nvSpPr>
          <p:cNvPr id="3" name="TextBox 2"/>
          <p:cNvSpPr txBox="1"/>
          <p:nvPr/>
        </p:nvSpPr>
        <p:spPr>
          <a:xfrm>
            <a:off x="6781800" y="0"/>
            <a:ext cx="2362200" cy="6986528"/>
          </a:xfrm>
          <a:prstGeom prst="rect">
            <a:avLst/>
          </a:prstGeom>
          <a:solidFill>
            <a:srgbClr val="FF0000"/>
          </a:solidFill>
        </p:spPr>
        <p:txBody>
          <a:bodyPr wrap="square" rtlCol="1">
            <a:spAutoFit/>
          </a:bodyPr>
          <a:lstStyle/>
          <a:p>
            <a:r>
              <a:rPr lang="ar-SY" sz="3200" b="1" dirty="0" smtClean="0">
                <a:solidFill>
                  <a:srgbClr val="FFFF00"/>
                </a:solidFill>
              </a:rPr>
              <a:t>كان يقف في زاوية الشارع  وينظر الى الأشياء تمر أمامه وعندما كان يعجبه شيئ كان يراقبه بتمعن ويطلق ملاحظاته عاليا فيقول يا للشكل الجميل أو يا للونه البديع ثم يصفر </a:t>
            </a:r>
            <a:r>
              <a:rPr lang="ar-SY" sz="3200" b="1" dirty="0" smtClean="0">
                <a:solidFill>
                  <a:srgbClr val="FFFF00"/>
                </a:solidFill>
              </a:rPr>
              <a:t>معجبا</a:t>
            </a:r>
            <a:endParaRPr lang="en-US" sz="3200" b="1" dirty="0" smtClean="0">
              <a:solidFill>
                <a:srgbClr val="FFFF00"/>
              </a:solidFill>
            </a:endParaRPr>
          </a:p>
          <a:p>
            <a:endParaRPr lang="ar-SY" sz="3200" b="1" dirty="0">
              <a:solidFill>
                <a:srgbClr val="FFFF00"/>
              </a:solidFill>
            </a:endParaRPr>
          </a:p>
        </p:txBody>
      </p:sp>
    </p:spTree>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8.JP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152400" y="304800"/>
            <a:ext cx="2057400" cy="3970318"/>
          </a:xfrm>
          <a:prstGeom prst="rect">
            <a:avLst/>
          </a:prstGeom>
          <a:noFill/>
        </p:spPr>
        <p:txBody>
          <a:bodyPr wrap="square" rtlCol="1">
            <a:spAutoFit/>
          </a:bodyPr>
          <a:lstStyle/>
          <a:p>
            <a:r>
              <a:rPr lang="ar-SY" sz="3600" b="1" dirty="0" smtClean="0">
                <a:solidFill>
                  <a:srgbClr val="FFFF00"/>
                </a:solidFill>
              </a:rPr>
              <a:t>وحينئذ يحمل الشيئ تحت ذراعه ولمدة أسابيع يجعل منه خاصته وحده دون شريك</a:t>
            </a:r>
            <a:endParaRPr lang="ar-SY" sz="3600" b="1" dirty="0">
              <a:solidFill>
                <a:srgbClr val="FFFF00"/>
              </a:solidFill>
            </a:endParaRPr>
          </a:p>
        </p:txBody>
      </p:sp>
    </p:spTree>
  </p:cSld>
  <p:clrMapOvr>
    <a:masterClrMapping/>
  </p:clrMapOvr>
  <p:transition spd="slow">
    <p:diamon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9.JP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7239000" y="0"/>
            <a:ext cx="1905000" cy="6740307"/>
          </a:xfrm>
          <a:prstGeom prst="rect">
            <a:avLst/>
          </a:prstGeom>
          <a:noFill/>
        </p:spPr>
        <p:txBody>
          <a:bodyPr wrap="square" rtlCol="1">
            <a:spAutoFit/>
          </a:bodyPr>
          <a:lstStyle/>
          <a:p>
            <a:r>
              <a:rPr lang="ar-SY" sz="3600" dirty="0" smtClean="0">
                <a:solidFill>
                  <a:srgbClr val="FFFF00"/>
                </a:solidFill>
              </a:rPr>
              <a:t>وعندما يقضي حاجته من الغرض كان يرميه في سلة المهملات ثم يختار غيره شيئا آخر هو أحسن من سابقه</a:t>
            </a:r>
            <a:endParaRPr lang="ar-SY" sz="3600" dirty="0">
              <a:solidFill>
                <a:srgbClr val="FFFF00"/>
              </a:solidFill>
            </a:endParaRPr>
          </a:p>
        </p:txBody>
      </p:sp>
    </p:spTree>
  </p:cSld>
  <p:clrMapOvr>
    <a:masterClrMapping/>
  </p:clrMapOvr>
  <p:transition spd="slow">
    <p:circl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jpg"/>
          <p:cNvPicPr>
            <a:picLocks noChangeAspect="1"/>
          </p:cNvPicPr>
          <p:nvPr/>
        </p:nvPicPr>
        <p:blipFill>
          <a:blip r:embed="rId2" cstate="print"/>
          <a:stretch>
            <a:fillRect/>
          </a:stretch>
        </p:blipFill>
        <p:spPr>
          <a:xfrm>
            <a:off x="1" y="0"/>
            <a:ext cx="9143999" cy="7010400"/>
          </a:xfrm>
          <a:prstGeom prst="rect">
            <a:avLst/>
          </a:prstGeom>
        </p:spPr>
      </p:pic>
      <p:sp>
        <p:nvSpPr>
          <p:cNvPr id="3" name="TextBox 2"/>
          <p:cNvSpPr txBox="1"/>
          <p:nvPr/>
        </p:nvSpPr>
        <p:spPr>
          <a:xfrm>
            <a:off x="1981200" y="457200"/>
            <a:ext cx="6400800" cy="369332"/>
          </a:xfrm>
          <a:prstGeom prst="rect">
            <a:avLst/>
          </a:prstGeom>
          <a:noFill/>
        </p:spPr>
        <p:txBody>
          <a:bodyPr wrap="square" rtlCol="1">
            <a:spAutoFit/>
          </a:bodyPr>
          <a:lstStyle/>
          <a:p>
            <a:r>
              <a:rPr lang="fr-FR" dirty="0" smtClean="0"/>
              <a:t>E</a:t>
            </a:r>
            <a:endParaRPr lang="ar-SY" dirty="0"/>
          </a:p>
        </p:txBody>
      </p:sp>
      <p:sp>
        <p:nvSpPr>
          <p:cNvPr id="4" name="TextBox 3"/>
          <p:cNvSpPr txBox="1"/>
          <p:nvPr/>
        </p:nvSpPr>
        <p:spPr>
          <a:xfrm>
            <a:off x="2209800" y="0"/>
            <a:ext cx="4419600" cy="1569660"/>
          </a:xfrm>
          <a:prstGeom prst="rect">
            <a:avLst/>
          </a:prstGeom>
          <a:noFill/>
        </p:spPr>
        <p:txBody>
          <a:bodyPr wrap="square" rtlCol="1">
            <a:spAutoFit/>
          </a:bodyPr>
          <a:lstStyle/>
          <a:p>
            <a:pPr algn="ctr"/>
            <a:r>
              <a:rPr lang="ar-SY" sz="9600" dirty="0" smtClean="0">
                <a:solidFill>
                  <a:srgbClr val="FFFF00"/>
                </a:solidFill>
              </a:rPr>
              <a:t>أيغو أولا</a:t>
            </a:r>
            <a:endParaRPr lang="ar-SY" sz="9600" dirty="0">
              <a:solidFill>
                <a:srgbClr val="FFFF00"/>
              </a:solidFill>
            </a:endParaRPr>
          </a:p>
        </p:txBody>
      </p:sp>
    </p:spTree>
  </p:cSld>
  <p:clrMapOvr>
    <a:masterClrMapping/>
  </p:clrMapOvr>
  <p:transition spd="slow">
    <p:pull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JPG"/>
          <p:cNvPicPr>
            <a:picLocks noChangeAspect="1"/>
          </p:cNvPicPr>
          <p:nvPr/>
        </p:nvPicPr>
        <p:blipFill>
          <a:blip r:embed="rId2" cstate="print"/>
          <a:stretch>
            <a:fillRect/>
          </a:stretch>
        </p:blipFill>
        <p:spPr>
          <a:xfrm>
            <a:off x="0" y="0"/>
            <a:ext cx="9144000" cy="5791200"/>
          </a:xfrm>
          <a:prstGeom prst="rect">
            <a:avLst/>
          </a:prstGeom>
        </p:spPr>
      </p:pic>
      <p:sp>
        <p:nvSpPr>
          <p:cNvPr id="3" name="TextBox 2"/>
          <p:cNvSpPr txBox="1"/>
          <p:nvPr/>
        </p:nvSpPr>
        <p:spPr>
          <a:xfrm>
            <a:off x="0" y="5791200"/>
            <a:ext cx="9144000" cy="1077218"/>
          </a:xfrm>
          <a:prstGeom prst="rect">
            <a:avLst/>
          </a:prstGeom>
          <a:solidFill>
            <a:srgbClr val="7030A0"/>
          </a:solidFill>
        </p:spPr>
        <p:txBody>
          <a:bodyPr wrap="square" rtlCol="1">
            <a:spAutoFit/>
          </a:bodyPr>
          <a:lstStyle/>
          <a:p>
            <a:r>
              <a:rPr lang="ar-SY" sz="3200" b="1" dirty="0" smtClean="0">
                <a:solidFill>
                  <a:srgbClr val="FFFF00"/>
                </a:solidFill>
              </a:rPr>
              <a:t>كان ايغو سعيدا اذ كان كل شيئ تحت تصرفه بكميات وافرة واختلاف عريض ومرت السنوات </a:t>
            </a:r>
            <a:r>
              <a:rPr lang="ar-SY" sz="3200" b="1" dirty="0" smtClean="0">
                <a:solidFill>
                  <a:srgbClr val="FFFF00"/>
                </a:solidFill>
              </a:rPr>
              <a:t>هكذا</a:t>
            </a:r>
            <a:endParaRPr lang="ar-SY" sz="3200" b="1" dirty="0">
              <a:solidFill>
                <a:srgbClr val="FFFF00"/>
              </a:solidFill>
            </a:endParaRPr>
          </a:p>
        </p:txBody>
      </p:sp>
    </p:spTree>
  </p:cSld>
  <p:clrMapOvr>
    <a:masterClrMapping/>
  </p:clrMapOvr>
  <p:transition spd="slow">
    <p:plus/>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1.JP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76200" y="533400"/>
            <a:ext cx="2286000" cy="6247864"/>
          </a:xfrm>
          <a:prstGeom prst="rect">
            <a:avLst/>
          </a:prstGeom>
          <a:noFill/>
        </p:spPr>
        <p:txBody>
          <a:bodyPr wrap="square" rtlCol="1">
            <a:spAutoFit/>
          </a:bodyPr>
          <a:lstStyle/>
          <a:p>
            <a:r>
              <a:rPr lang="ar-SY" sz="4000" dirty="0" smtClean="0"/>
              <a:t>واصبح ايغو راشدا وصار واعيا لمسؤولياته فقرر أن يبحث عن الشيء والممكن أن يحبه فوق كل شيء</a:t>
            </a:r>
            <a:endParaRPr lang="ar-SY" sz="4000" dirty="0"/>
          </a:p>
        </p:txBody>
      </p:sp>
    </p:spTree>
  </p:cSld>
  <p:clrMapOvr>
    <a:masterClrMapping/>
  </p:clrMapOvr>
  <p:transition spd="slow">
    <p:newsfla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2.JPG"/>
          <p:cNvPicPr>
            <a:picLocks noChangeAspect="1"/>
          </p:cNvPicPr>
          <p:nvPr/>
        </p:nvPicPr>
        <p:blipFill>
          <a:blip r:embed="rId2" cstate="print"/>
          <a:stretch>
            <a:fillRect/>
          </a:stretch>
        </p:blipFill>
        <p:spPr>
          <a:xfrm>
            <a:off x="-2542" y="0"/>
            <a:ext cx="9146542" cy="6858000"/>
          </a:xfrm>
          <a:prstGeom prst="rect">
            <a:avLst/>
          </a:prstGeom>
        </p:spPr>
      </p:pic>
      <p:sp>
        <p:nvSpPr>
          <p:cNvPr id="3" name="TextBox 2"/>
          <p:cNvSpPr txBox="1"/>
          <p:nvPr/>
        </p:nvSpPr>
        <p:spPr>
          <a:xfrm>
            <a:off x="304800" y="228600"/>
            <a:ext cx="2089731" cy="5632311"/>
          </a:xfrm>
          <a:prstGeom prst="rect">
            <a:avLst/>
          </a:prstGeom>
          <a:noFill/>
        </p:spPr>
        <p:txBody>
          <a:bodyPr wrap="square" rtlCol="1">
            <a:spAutoFit/>
          </a:bodyPr>
          <a:lstStyle/>
          <a:p>
            <a:r>
              <a:rPr lang="ar-SY" sz="3600" b="1" dirty="0" smtClean="0"/>
              <a:t>وها هو قد وجده أخيرا واحتفظ به لما تبقى من أيام حياته : لقد جعله خاصته الى الأبد ... وسماه رقم 2</a:t>
            </a:r>
            <a:endParaRPr lang="ar-SY" sz="3600" b="1" dirty="0"/>
          </a:p>
        </p:txBody>
      </p:sp>
    </p:spTree>
  </p:cSld>
  <p:clrMapOvr>
    <a:masterClrMapping/>
  </p:clrMapOvr>
  <p:transition spd="slow">
    <p:strips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JPG"/>
          <p:cNvPicPr>
            <a:picLocks noChangeAspect="1"/>
          </p:cNvPicPr>
          <p:nvPr/>
        </p:nvPicPr>
        <p:blipFill>
          <a:blip r:embed="rId2" cstate="print"/>
          <a:stretch>
            <a:fillRect/>
          </a:stretch>
        </p:blipFill>
        <p:spPr>
          <a:xfrm>
            <a:off x="-1271" y="0"/>
            <a:ext cx="9146542" cy="6858000"/>
          </a:xfrm>
          <a:prstGeom prst="rect">
            <a:avLst/>
          </a:prstGeom>
        </p:spPr>
      </p:pic>
      <p:sp>
        <p:nvSpPr>
          <p:cNvPr id="3" name="TextBox 2"/>
          <p:cNvSpPr txBox="1"/>
          <p:nvPr/>
        </p:nvSpPr>
        <p:spPr>
          <a:xfrm>
            <a:off x="0" y="0"/>
            <a:ext cx="4343400" cy="2308324"/>
          </a:xfrm>
          <a:prstGeom prst="rect">
            <a:avLst/>
          </a:prstGeom>
          <a:noFill/>
        </p:spPr>
        <p:txBody>
          <a:bodyPr wrap="square" rtlCol="1">
            <a:spAutoFit/>
          </a:bodyPr>
          <a:lstStyle/>
          <a:p>
            <a:r>
              <a:rPr lang="ar-SY" sz="3600" dirty="0" smtClean="0">
                <a:solidFill>
                  <a:srgbClr val="FFFF00"/>
                </a:solidFill>
              </a:rPr>
              <a:t>أتى به الى بيته وسمح له أن يبقى هنا ليلا ونهارا ولم يجد من المستكره أن يكون  رقم  2 هنا طيلة النهار وكل يوم     </a:t>
            </a:r>
            <a:endParaRPr lang="ar-SY" sz="3600" dirty="0">
              <a:solidFill>
                <a:srgbClr val="FFFF00"/>
              </a:solidFill>
            </a:endParaRPr>
          </a:p>
        </p:txBody>
      </p:sp>
    </p:spTree>
  </p:cSld>
  <p:clrMapOvr>
    <a:masterClrMapping/>
  </p:clrMapOvr>
  <p:transition spd="slow">
    <p:strip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JPG"/>
          <p:cNvPicPr>
            <a:picLocks noChangeAspect="1"/>
          </p:cNvPicPr>
          <p:nvPr/>
        </p:nvPicPr>
        <p:blipFill>
          <a:blip r:embed="rId2" cstate="print"/>
          <a:stretch>
            <a:fillRect/>
          </a:stretch>
        </p:blipFill>
        <p:spPr>
          <a:xfrm>
            <a:off x="0" y="0"/>
            <a:ext cx="9146542" cy="6858000"/>
          </a:xfrm>
          <a:prstGeom prst="rect">
            <a:avLst/>
          </a:prstGeom>
        </p:spPr>
      </p:pic>
      <p:sp>
        <p:nvSpPr>
          <p:cNvPr id="3" name="TextBox 2"/>
          <p:cNvSpPr txBox="1"/>
          <p:nvPr/>
        </p:nvSpPr>
        <p:spPr>
          <a:xfrm>
            <a:off x="0" y="4800600"/>
            <a:ext cx="5486400" cy="1815882"/>
          </a:xfrm>
          <a:prstGeom prst="rect">
            <a:avLst/>
          </a:prstGeom>
          <a:noFill/>
        </p:spPr>
        <p:txBody>
          <a:bodyPr wrap="square" rtlCol="1">
            <a:spAutoFit/>
          </a:bodyPr>
          <a:lstStyle/>
          <a:p>
            <a:r>
              <a:rPr lang="ar-SY" sz="2800" b="1" dirty="0" smtClean="0">
                <a:solidFill>
                  <a:srgbClr val="002060"/>
                </a:solidFill>
              </a:rPr>
              <a:t>رقم 2 تعلم أن يصنع كل شيء لكي يرضيه من طبخ طعامه وغسل ثيابه وتقطيب أزراره كما تعلم استعمال المكنسة الكهربائية لتنظيف المنزل فكان ايغو رجلا سعيدا</a:t>
            </a:r>
            <a:endParaRPr lang="ar-SY" sz="2800" b="1" dirty="0">
              <a:solidFill>
                <a:srgbClr val="002060"/>
              </a:solidFill>
            </a:endParaRPr>
          </a:p>
        </p:txBody>
      </p:sp>
    </p:spTree>
  </p:cSld>
  <p:clrMapOvr>
    <a:masterClrMapping/>
  </p:clrMapOvr>
  <p:transition spd="slow">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5.JPG"/>
          <p:cNvPicPr>
            <a:picLocks noChangeAspect="1"/>
          </p:cNvPicPr>
          <p:nvPr/>
        </p:nvPicPr>
        <p:blipFill>
          <a:blip r:embed="rId2" cstate="print"/>
          <a:stretch>
            <a:fillRect/>
          </a:stretch>
        </p:blipFill>
        <p:spPr>
          <a:xfrm>
            <a:off x="0" y="0"/>
            <a:ext cx="7010400" cy="6858000"/>
          </a:xfrm>
          <a:prstGeom prst="rect">
            <a:avLst/>
          </a:prstGeom>
        </p:spPr>
      </p:pic>
      <p:sp>
        <p:nvSpPr>
          <p:cNvPr id="3" name="TextBox 2"/>
          <p:cNvSpPr txBox="1"/>
          <p:nvPr/>
        </p:nvSpPr>
        <p:spPr>
          <a:xfrm>
            <a:off x="6934200" y="0"/>
            <a:ext cx="2209800" cy="6858000"/>
          </a:xfrm>
          <a:prstGeom prst="rect">
            <a:avLst/>
          </a:prstGeom>
          <a:solidFill>
            <a:srgbClr val="002060"/>
          </a:solidFill>
        </p:spPr>
        <p:txBody>
          <a:bodyPr wrap="square" rtlCol="1">
            <a:spAutoFit/>
          </a:bodyPr>
          <a:lstStyle/>
          <a:p>
            <a:r>
              <a:rPr lang="ar-SY" sz="3600" b="1" dirty="0" smtClean="0">
                <a:solidFill>
                  <a:schemeClr val="bg1"/>
                </a:solidFill>
              </a:rPr>
              <a:t>وقبل أن يذهب الى مكتبه صباحا كان ايغو يقبل رقم 2 وهو واثق بأن البيت سيكون نظيفا والطعام جاهزا عند عودته في </a:t>
            </a:r>
            <a:r>
              <a:rPr lang="ar-SY" sz="3600" b="1" dirty="0" smtClean="0">
                <a:solidFill>
                  <a:schemeClr val="bg1"/>
                </a:solidFill>
              </a:rPr>
              <a:t>المساء</a:t>
            </a:r>
            <a:endParaRPr lang="en-US" sz="3600" b="1" dirty="0" smtClean="0">
              <a:solidFill>
                <a:schemeClr val="bg1"/>
              </a:solidFill>
            </a:endParaRPr>
          </a:p>
          <a:p>
            <a:endParaRPr lang="ar-SY" sz="3600" dirty="0">
              <a:solidFill>
                <a:schemeClr val="bg1"/>
              </a:solidFill>
            </a:endParaRPr>
          </a:p>
        </p:txBody>
      </p:sp>
    </p:spTree>
  </p:cSld>
  <p:clrMapOvr>
    <a:masterClrMapping/>
  </p:clrMapOvr>
  <p:transition spd="slow">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6.JPG"/>
          <p:cNvPicPr>
            <a:picLocks noChangeAspect="1"/>
          </p:cNvPicPr>
          <p:nvPr/>
        </p:nvPicPr>
        <p:blipFill>
          <a:blip r:embed="rId2" cstate="print"/>
          <a:stretch>
            <a:fillRect/>
          </a:stretch>
        </p:blipFill>
        <p:spPr>
          <a:xfrm>
            <a:off x="0" y="0"/>
            <a:ext cx="6477000" cy="6858000"/>
          </a:xfrm>
          <a:prstGeom prst="rect">
            <a:avLst/>
          </a:prstGeom>
        </p:spPr>
      </p:pic>
      <p:sp>
        <p:nvSpPr>
          <p:cNvPr id="3" name="TextBox 2"/>
          <p:cNvSpPr txBox="1"/>
          <p:nvPr/>
        </p:nvSpPr>
        <p:spPr>
          <a:xfrm>
            <a:off x="6477000" y="0"/>
            <a:ext cx="2667000" cy="6858000"/>
          </a:xfrm>
          <a:prstGeom prst="rect">
            <a:avLst/>
          </a:prstGeom>
          <a:solidFill>
            <a:srgbClr val="FFC000"/>
          </a:solidFill>
        </p:spPr>
        <p:txBody>
          <a:bodyPr wrap="square" rtlCol="1">
            <a:spAutoFit/>
          </a:bodyPr>
          <a:lstStyle/>
          <a:p>
            <a:r>
              <a:rPr lang="ar-SY" sz="3600" b="1" dirty="0" smtClean="0">
                <a:solidFill>
                  <a:schemeClr val="accent2">
                    <a:lumMod val="50000"/>
                  </a:schemeClr>
                </a:solidFill>
              </a:rPr>
              <a:t>وفي العمل ايضا كان كل شيء يسير سيرا حسنا فكان ايغو يشعر بارتياح كما لو أنه كان في منزله اذ كان هناك كثير من الأشياء وكل منها ينفذ عمله بهدوء دون أن ينبث بكلمة</a:t>
            </a:r>
            <a:endParaRPr lang="ar-SY" sz="3600" b="1" dirty="0">
              <a:solidFill>
                <a:schemeClr val="accent2">
                  <a:lumMod val="50000"/>
                </a:schemeClr>
              </a:solidFill>
            </a:endParaRPr>
          </a:p>
        </p:txBody>
      </p:sp>
    </p:spTree>
  </p:cSld>
  <p:clrMapOvr>
    <a:masterClrMapping/>
  </p:clrMapOvr>
  <p:transition spd="slow">
    <p:strips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7.JPEG"/>
          <p:cNvPicPr>
            <a:picLocks noChangeAspect="1"/>
          </p:cNvPicPr>
          <p:nvPr/>
        </p:nvPicPr>
        <p:blipFill>
          <a:blip r:embed="rId2" cstate="print"/>
          <a:stretch>
            <a:fillRect/>
          </a:stretch>
        </p:blipFill>
        <p:spPr>
          <a:xfrm>
            <a:off x="2057400" y="0"/>
            <a:ext cx="7086600" cy="6858000"/>
          </a:xfrm>
          <a:prstGeom prst="rect">
            <a:avLst/>
          </a:prstGeom>
        </p:spPr>
      </p:pic>
      <p:sp>
        <p:nvSpPr>
          <p:cNvPr id="3" name="TextBox 2"/>
          <p:cNvSpPr txBox="1"/>
          <p:nvPr/>
        </p:nvSpPr>
        <p:spPr>
          <a:xfrm>
            <a:off x="0" y="0"/>
            <a:ext cx="2057400" cy="6986528"/>
          </a:xfrm>
          <a:prstGeom prst="rect">
            <a:avLst/>
          </a:prstGeom>
          <a:solidFill>
            <a:srgbClr val="002060"/>
          </a:solidFill>
        </p:spPr>
        <p:txBody>
          <a:bodyPr wrap="square" rtlCol="1">
            <a:spAutoFit/>
          </a:bodyPr>
          <a:lstStyle/>
          <a:p>
            <a:r>
              <a:rPr lang="ar-SY" sz="2800" b="1" dirty="0" smtClean="0">
                <a:solidFill>
                  <a:srgbClr val="FFC000"/>
                </a:solidFill>
              </a:rPr>
              <a:t>كان لبعض الأشياء مظهر جميل وبعضها كان بشعا قبيحا ولكن ايغو كان عنده صبر مع الكبار بافراط  ومع الصغار جدا . وكان صبورا مع الأتقياء والكثيري الحياء وذلك بالطبع اذا كانوا يقومون بواجبهم كما كان يفرضه </a:t>
            </a:r>
            <a:r>
              <a:rPr lang="ar-SY" sz="2800" b="1" dirty="0" smtClean="0">
                <a:solidFill>
                  <a:srgbClr val="FFC000"/>
                </a:solidFill>
              </a:rPr>
              <a:t>هو</a:t>
            </a:r>
            <a:endParaRPr lang="en-US" sz="2800" b="1" dirty="0" smtClean="0">
              <a:solidFill>
                <a:srgbClr val="FFC000"/>
              </a:solidFill>
            </a:endParaRPr>
          </a:p>
          <a:p>
            <a:endParaRPr lang="ar-SY" sz="2800" b="1" dirty="0">
              <a:solidFill>
                <a:srgbClr val="FFC000"/>
              </a:solidFill>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8.JPEG"/>
          <p:cNvPicPr>
            <a:picLocks noChangeAspect="1"/>
          </p:cNvPicPr>
          <p:nvPr/>
        </p:nvPicPr>
        <p:blipFill>
          <a:blip r:embed="rId2" cstate="print"/>
          <a:stretch>
            <a:fillRect/>
          </a:stretch>
        </p:blipFill>
        <p:spPr>
          <a:xfrm>
            <a:off x="0" y="1"/>
            <a:ext cx="9145271" cy="6857999"/>
          </a:xfrm>
          <a:prstGeom prst="rect">
            <a:avLst/>
          </a:prstGeom>
        </p:spPr>
      </p:pic>
      <p:sp>
        <p:nvSpPr>
          <p:cNvPr id="3" name="TextBox 2"/>
          <p:cNvSpPr txBox="1"/>
          <p:nvPr/>
        </p:nvSpPr>
        <p:spPr>
          <a:xfrm>
            <a:off x="7086600" y="0"/>
            <a:ext cx="2057400" cy="6001643"/>
          </a:xfrm>
          <a:prstGeom prst="rect">
            <a:avLst/>
          </a:prstGeom>
          <a:noFill/>
        </p:spPr>
        <p:txBody>
          <a:bodyPr wrap="square" rtlCol="1">
            <a:spAutoFit/>
          </a:bodyPr>
          <a:lstStyle/>
          <a:p>
            <a:r>
              <a:rPr lang="ar-SY" sz="3200" b="1" dirty="0" smtClean="0">
                <a:solidFill>
                  <a:srgbClr val="FFFF00"/>
                </a:solidFill>
              </a:rPr>
              <a:t>كأن يفتحون الباب أمامه أو يجاوبون أن السيد غائب اذا كان يشرب قهوته أو يشتغلوا بطيبة خاطر ساعات اضافية وهذا أمر طبيعي وعادي ولا حرج فيه</a:t>
            </a:r>
            <a:endParaRPr lang="ar-SY" sz="3200" b="1"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JPEG"/>
          <p:cNvPicPr>
            <a:picLocks noChangeAspect="1"/>
          </p:cNvPicPr>
          <p:nvPr/>
        </p:nvPicPr>
        <p:blipFill>
          <a:blip r:embed="rId2" cstate="print"/>
          <a:stretch>
            <a:fillRect/>
          </a:stretch>
        </p:blipFill>
        <p:spPr>
          <a:xfrm>
            <a:off x="0" y="0"/>
            <a:ext cx="9145271" cy="6858000"/>
          </a:xfrm>
          <a:prstGeom prst="rect">
            <a:avLst/>
          </a:prstGeom>
        </p:spPr>
      </p:pic>
      <p:sp>
        <p:nvSpPr>
          <p:cNvPr id="4" name="TextBox 3"/>
          <p:cNvSpPr txBox="1"/>
          <p:nvPr/>
        </p:nvSpPr>
        <p:spPr>
          <a:xfrm>
            <a:off x="0" y="0"/>
            <a:ext cx="2209800" cy="5078313"/>
          </a:xfrm>
          <a:prstGeom prst="rect">
            <a:avLst/>
          </a:prstGeom>
          <a:noFill/>
        </p:spPr>
        <p:txBody>
          <a:bodyPr wrap="square" rtlCol="1">
            <a:spAutoFit/>
          </a:bodyPr>
          <a:lstStyle/>
          <a:p>
            <a:pPr algn="l"/>
            <a:r>
              <a:rPr lang="ar-SY" sz="3600" b="1" dirty="0" smtClean="0">
                <a:solidFill>
                  <a:srgbClr val="FFFF00"/>
                </a:solidFill>
              </a:rPr>
              <a:t>وهكذا في البيت كما في العمل كان ايغو يقضي حياة منظمة ومطابقة لما كان يحلم به .. لقد كان سعيدا</a:t>
            </a:r>
            <a:endParaRPr lang="ar-SY" sz="3600" b="1" dirty="0">
              <a:solidFill>
                <a:srgbClr val="FFFF00"/>
              </a:solidFill>
            </a:endParaRPr>
          </a:p>
        </p:txBody>
      </p:sp>
    </p:spTree>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jpg"/>
          <p:cNvPicPr>
            <a:picLocks noChangeAspect="1"/>
          </p:cNvPicPr>
          <p:nvPr/>
        </p:nvPicPr>
        <p:blipFill>
          <a:blip r:embed="rId2" cstate="print"/>
          <a:stretch>
            <a:fillRect/>
          </a:stretch>
        </p:blipFill>
        <p:spPr>
          <a:xfrm>
            <a:off x="-1" y="1"/>
            <a:ext cx="9145271" cy="6858000"/>
          </a:xfrm>
          <a:prstGeom prst="rect">
            <a:avLst/>
          </a:prstGeom>
        </p:spPr>
      </p:pic>
    </p:spTree>
  </p:cSld>
  <p:clrMapOvr>
    <a:masterClrMapping/>
  </p:clrMapOvr>
  <p:transition spd="slow">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0.JPEG"/>
          <p:cNvPicPr>
            <a:picLocks noChangeAspect="1"/>
          </p:cNvPicPr>
          <p:nvPr/>
        </p:nvPicPr>
        <p:blipFill>
          <a:blip r:embed="rId2" cstate="print"/>
          <a:stretch>
            <a:fillRect/>
          </a:stretch>
        </p:blipFill>
        <p:spPr>
          <a:xfrm>
            <a:off x="-2542" y="0"/>
            <a:ext cx="9146542" cy="6858000"/>
          </a:xfrm>
          <a:prstGeom prst="rect">
            <a:avLst/>
          </a:prstGeom>
        </p:spPr>
      </p:pic>
      <p:sp>
        <p:nvSpPr>
          <p:cNvPr id="4" name="TextBox 3"/>
          <p:cNvSpPr txBox="1"/>
          <p:nvPr/>
        </p:nvSpPr>
        <p:spPr>
          <a:xfrm>
            <a:off x="0" y="0"/>
            <a:ext cx="5105400" cy="3046988"/>
          </a:xfrm>
          <a:prstGeom prst="rect">
            <a:avLst/>
          </a:prstGeom>
          <a:noFill/>
        </p:spPr>
        <p:txBody>
          <a:bodyPr wrap="square" rtlCol="1">
            <a:spAutoFit/>
          </a:bodyPr>
          <a:lstStyle/>
          <a:p>
            <a:r>
              <a:rPr lang="ar-SY" sz="3200" b="1" dirty="0" smtClean="0">
                <a:solidFill>
                  <a:srgbClr val="FFC000"/>
                </a:solidFill>
              </a:rPr>
              <a:t>حتى في عمله وجد في النهاية أن الأشياء ذات الشكل أو اللون غير المستحب لم تكن تزعجه البتة لقد كان بأمكانه أن يتجاهلها بسهولة وخاصة القبيح منها فيدير لها ظهره ويقضي وقتا ممتعا وطويلا مع التي تعجبه</a:t>
            </a:r>
            <a:endParaRPr lang="ar-SY" sz="3200" b="1" dirty="0">
              <a:solidFill>
                <a:srgbClr val="FFC000"/>
              </a:solidFill>
            </a:endParaRPr>
          </a:p>
        </p:txBody>
      </p:sp>
    </p:spTree>
  </p:cSld>
  <p:clrMapOvr>
    <a:masterClrMapping/>
  </p:clrMapOvr>
  <p:transition spd="slow">
    <p:wipe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JPEG"/>
          <p:cNvPicPr>
            <a:picLocks noChangeAspect="1"/>
          </p:cNvPicPr>
          <p:nvPr/>
        </p:nvPicPr>
        <p:blipFill>
          <a:blip r:embed="rId2" cstate="print"/>
          <a:stretch>
            <a:fillRect/>
          </a:stretch>
        </p:blipFill>
        <p:spPr>
          <a:xfrm>
            <a:off x="0" y="1"/>
            <a:ext cx="9144000" cy="5105399"/>
          </a:xfrm>
          <a:prstGeom prst="rect">
            <a:avLst/>
          </a:prstGeom>
        </p:spPr>
      </p:pic>
      <p:sp>
        <p:nvSpPr>
          <p:cNvPr id="3" name="TextBox 2"/>
          <p:cNvSpPr txBox="1"/>
          <p:nvPr/>
        </p:nvSpPr>
        <p:spPr>
          <a:xfrm>
            <a:off x="0" y="5105400"/>
            <a:ext cx="9144000" cy="1815882"/>
          </a:xfrm>
          <a:prstGeom prst="rect">
            <a:avLst/>
          </a:prstGeom>
          <a:noFill/>
        </p:spPr>
        <p:txBody>
          <a:bodyPr wrap="square" rtlCol="1">
            <a:spAutoFit/>
          </a:bodyPr>
          <a:lstStyle/>
          <a:p>
            <a:r>
              <a:rPr lang="ar-SY" sz="2800" b="1" dirty="0" smtClean="0">
                <a:solidFill>
                  <a:srgbClr val="FF0000"/>
                </a:solidFill>
              </a:rPr>
              <a:t>ولكن مرت الأيام والسنوات , ولسوء الحظ أتى يوم رأى ايغو فيه أن الرقم 2 قد بدأ يفقد شكله ورونقه ,أجل ان الرقم 2 كان ولا يزال يخدمه دوما بأمانة ولكن لم يعد يجد فيه المتعة والجاذبية التي وجدها في أشياء كثيرة جديدة التقى بها حديثا</a:t>
            </a:r>
            <a:endParaRPr lang="ar-SY" sz="2800" b="1" dirty="0">
              <a:solidFill>
                <a:srgbClr val="FF0000"/>
              </a:solidFill>
            </a:endParaRPr>
          </a:p>
        </p:txBody>
      </p:sp>
    </p:spTree>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2.JPEG"/>
          <p:cNvPicPr>
            <a:picLocks noChangeAspect="1"/>
          </p:cNvPicPr>
          <p:nvPr/>
        </p:nvPicPr>
        <p:blipFill>
          <a:blip r:embed="rId2" cstate="print"/>
          <a:stretch>
            <a:fillRect/>
          </a:stretch>
        </p:blipFill>
        <p:spPr>
          <a:xfrm>
            <a:off x="-1271" y="0"/>
            <a:ext cx="9145271" cy="5791200"/>
          </a:xfrm>
          <a:prstGeom prst="rect">
            <a:avLst/>
          </a:prstGeom>
        </p:spPr>
      </p:pic>
      <p:sp>
        <p:nvSpPr>
          <p:cNvPr id="3" name="TextBox 2"/>
          <p:cNvSpPr txBox="1"/>
          <p:nvPr/>
        </p:nvSpPr>
        <p:spPr>
          <a:xfrm>
            <a:off x="0" y="5791200"/>
            <a:ext cx="9144000" cy="1138773"/>
          </a:xfrm>
          <a:prstGeom prst="rect">
            <a:avLst/>
          </a:prstGeom>
          <a:solidFill>
            <a:schemeClr val="accent2">
              <a:lumMod val="50000"/>
            </a:schemeClr>
          </a:solidFill>
        </p:spPr>
        <p:txBody>
          <a:bodyPr wrap="square" rtlCol="1">
            <a:spAutoFit/>
          </a:bodyPr>
          <a:lstStyle/>
          <a:p>
            <a:r>
              <a:rPr lang="ar-SY" sz="3200" b="1" dirty="0" smtClean="0">
                <a:solidFill>
                  <a:srgbClr val="FFFF00"/>
                </a:solidFill>
              </a:rPr>
              <a:t>وكان ايغو حيثما يذهب يكتشف اكتشافات جديدة لأشكال مغرية وكان كلما تأملها ينسى رقم 2</a:t>
            </a:r>
            <a:r>
              <a:rPr lang="ar-SY" sz="3600" dirty="0" smtClean="0"/>
              <a:t> </a:t>
            </a:r>
            <a:endParaRPr lang="ar-SY" sz="3600" dirty="0"/>
          </a:p>
        </p:txBody>
      </p:sp>
    </p:spTree>
  </p:cSld>
  <p:clrMapOvr>
    <a:masterClrMapping/>
  </p:clrMapOvr>
  <p:transition spd="slow">
    <p:pull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3.JPEG"/>
          <p:cNvPicPr>
            <a:picLocks noChangeAspect="1"/>
          </p:cNvPicPr>
          <p:nvPr/>
        </p:nvPicPr>
        <p:blipFill>
          <a:blip r:embed="rId2" cstate="print"/>
          <a:stretch>
            <a:fillRect/>
          </a:stretch>
        </p:blipFill>
        <p:spPr>
          <a:xfrm>
            <a:off x="0" y="0"/>
            <a:ext cx="6705600" cy="6858000"/>
          </a:xfrm>
          <a:prstGeom prst="rect">
            <a:avLst/>
          </a:prstGeom>
        </p:spPr>
      </p:pic>
      <p:sp>
        <p:nvSpPr>
          <p:cNvPr id="3" name="TextBox 2"/>
          <p:cNvSpPr txBox="1"/>
          <p:nvPr/>
        </p:nvSpPr>
        <p:spPr>
          <a:xfrm>
            <a:off x="6705600" y="0"/>
            <a:ext cx="2438400" cy="6986528"/>
          </a:xfrm>
          <a:prstGeom prst="rect">
            <a:avLst/>
          </a:prstGeom>
          <a:solidFill>
            <a:srgbClr val="C00000"/>
          </a:solidFill>
        </p:spPr>
        <p:txBody>
          <a:bodyPr wrap="square" rtlCol="1">
            <a:spAutoFit/>
          </a:bodyPr>
          <a:lstStyle/>
          <a:p>
            <a:r>
              <a:rPr lang="ar-SY" sz="3200" b="1" dirty="0" smtClean="0">
                <a:solidFill>
                  <a:schemeClr val="bg1"/>
                </a:solidFill>
              </a:rPr>
              <a:t>كان يقول في نفسه ان أهتمامي سيذهب بطريقة جديدة على هذا الشيء الجديد الذي اتخذته كأمينة سر هذا ما قاله يوما ثم أضاف وعلى أي حال فان رقم 2 كان أختيارا عابرا انقضى زمنه وأرغب في شيء من التجديد</a:t>
            </a:r>
            <a:endParaRPr lang="ar-SY" sz="3200" b="1" dirty="0">
              <a:solidFill>
                <a:schemeClr val="bg1"/>
              </a:solidFill>
            </a:endParaRPr>
          </a:p>
        </p:txBody>
      </p:sp>
    </p:spTree>
  </p:cSld>
  <p:clrMapOvr>
    <a:masterClrMapping/>
  </p:clrMapOvr>
  <p:transition spd="slow">
    <p:pull dir="l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JPEG"/>
          <p:cNvPicPr>
            <a:picLocks noChangeAspect="1"/>
          </p:cNvPicPr>
          <p:nvPr/>
        </p:nvPicPr>
        <p:blipFill>
          <a:blip r:embed="rId2" cstate="print"/>
          <a:stretch>
            <a:fillRect/>
          </a:stretch>
        </p:blipFill>
        <p:spPr>
          <a:xfrm>
            <a:off x="0" y="0"/>
            <a:ext cx="9145271" cy="6858000"/>
          </a:xfrm>
          <a:prstGeom prst="rect">
            <a:avLst/>
          </a:prstGeom>
        </p:spPr>
      </p:pic>
      <p:sp>
        <p:nvSpPr>
          <p:cNvPr id="3" name="TextBox 2"/>
          <p:cNvSpPr txBox="1"/>
          <p:nvPr/>
        </p:nvSpPr>
        <p:spPr>
          <a:xfrm>
            <a:off x="6477000" y="0"/>
            <a:ext cx="2667000" cy="6863417"/>
          </a:xfrm>
          <a:prstGeom prst="rect">
            <a:avLst/>
          </a:prstGeom>
          <a:noFill/>
        </p:spPr>
        <p:txBody>
          <a:bodyPr wrap="square" rtlCol="1">
            <a:spAutoFit/>
          </a:bodyPr>
          <a:lstStyle/>
          <a:p>
            <a:r>
              <a:rPr lang="ar-SY" sz="4000" b="1" dirty="0" smtClean="0">
                <a:solidFill>
                  <a:schemeClr val="bg1"/>
                </a:solidFill>
              </a:rPr>
              <a:t>كانت رقم 2 تعمل دوما ما يطلبه منها بعناية ونشاط وهذه الأمانة وهذا العمل المضني قد أنهاكاها لقد أدت بالتأكيد كل ما يمكن أن يستخلص منها</a:t>
            </a:r>
            <a:endParaRPr lang="ar-SY" sz="4000" b="1" dirty="0">
              <a:solidFill>
                <a:schemeClr val="bg1"/>
              </a:solidFill>
            </a:endParaRPr>
          </a:p>
        </p:txBody>
      </p:sp>
    </p:spTree>
  </p:cSld>
  <p:clrMapOvr>
    <a:masterClrMapping/>
  </p:clrMapOvr>
  <p:transition spd="slow">
    <p:wheel spokes="3"/>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5.JPEG"/>
          <p:cNvPicPr>
            <a:picLocks noChangeAspect="1"/>
          </p:cNvPicPr>
          <p:nvPr/>
        </p:nvPicPr>
        <p:blipFill>
          <a:blip r:embed="rId2" cstate="print"/>
          <a:stretch>
            <a:fillRect/>
          </a:stretch>
        </p:blipFill>
        <p:spPr>
          <a:xfrm>
            <a:off x="-1271" y="0"/>
            <a:ext cx="9145271" cy="4800600"/>
          </a:xfrm>
          <a:prstGeom prst="rect">
            <a:avLst/>
          </a:prstGeom>
        </p:spPr>
      </p:pic>
      <p:sp>
        <p:nvSpPr>
          <p:cNvPr id="3" name="TextBox 2"/>
          <p:cNvSpPr txBox="1"/>
          <p:nvPr/>
        </p:nvSpPr>
        <p:spPr>
          <a:xfrm>
            <a:off x="0" y="4800600"/>
            <a:ext cx="9144000" cy="2062103"/>
          </a:xfrm>
          <a:prstGeom prst="rect">
            <a:avLst/>
          </a:prstGeom>
          <a:solidFill>
            <a:srgbClr val="002060"/>
          </a:solidFill>
        </p:spPr>
        <p:txBody>
          <a:bodyPr wrap="square" rtlCol="1">
            <a:spAutoFit/>
          </a:bodyPr>
          <a:lstStyle/>
          <a:p>
            <a:r>
              <a:rPr lang="ar-SY" sz="3200" b="1" dirty="0" smtClean="0">
                <a:solidFill>
                  <a:srgbClr val="FFFF00"/>
                </a:solidFill>
              </a:rPr>
              <a:t>ولاحظ ايغو أنه لا يمكن أن يطلب من انسان أن يبقى متعلقا بأي شيء مهما كان تعلقا دائما وفوق كل اعتبار فالرجل هو رجل وهكذا كان يجد لنفسه أعزارا تبرر تصرفاته ويتحدث عنها علنا كأنسان صريح  , رقم 2 كان حزينا تعيسا</a:t>
            </a:r>
            <a:endParaRPr lang="ar-SY" sz="3200" b="1" dirty="0">
              <a:solidFill>
                <a:srgbClr val="FFFF00"/>
              </a:solidFill>
            </a:endParaRPr>
          </a:p>
        </p:txBody>
      </p:sp>
    </p:spTree>
  </p:cSld>
  <p:clrMapOvr>
    <a:masterClrMapping/>
  </p:clrMapOvr>
  <p:transition spd="slow">
    <p:wheel spokes="2"/>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6.JPEG"/>
          <p:cNvPicPr>
            <a:picLocks noChangeAspect="1"/>
          </p:cNvPicPr>
          <p:nvPr/>
        </p:nvPicPr>
        <p:blipFill>
          <a:blip r:embed="rId2" cstate="print"/>
          <a:stretch>
            <a:fillRect/>
          </a:stretch>
        </p:blipFill>
        <p:spPr>
          <a:xfrm>
            <a:off x="-1271" y="0"/>
            <a:ext cx="9145271" cy="7162799"/>
          </a:xfrm>
          <a:prstGeom prst="rect">
            <a:avLst/>
          </a:prstGeom>
        </p:spPr>
      </p:pic>
      <p:sp>
        <p:nvSpPr>
          <p:cNvPr id="3" name="TextBox 2"/>
          <p:cNvSpPr txBox="1"/>
          <p:nvPr/>
        </p:nvSpPr>
        <p:spPr>
          <a:xfrm>
            <a:off x="0" y="381000"/>
            <a:ext cx="1524000" cy="5509200"/>
          </a:xfrm>
          <a:prstGeom prst="rect">
            <a:avLst/>
          </a:prstGeom>
          <a:noFill/>
        </p:spPr>
        <p:txBody>
          <a:bodyPr wrap="square" rtlCol="1">
            <a:spAutoFit/>
          </a:bodyPr>
          <a:lstStyle/>
          <a:p>
            <a:r>
              <a:rPr lang="ar-SY" sz="3200" b="1" dirty="0" smtClean="0">
                <a:solidFill>
                  <a:schemeClr val="bg1"/>
                </a:solidFill>
              </a:rPr>
              <a:t>فالطعام لم يعد دائما حارا ومثيرا للشهية كما كان قبلا وكثيرا ما كان هناك غبار تحت الأسرة</a:t>
            </a:r>
            <a:endParaRPr lang="ar-SY" sz="3200" b="1"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7.JPEG"/>
          <p:cNvPicPr>
            <a:picLocks noChangeAspect="1"/>
          </p:cNvPicPr>
          <p:nvPr/>
        </p:nvPicPr>
        <p:blipFill>
          <a:blip r:embed="rId2" cstate="print"/>
          <a:stretch>
            <a:fillRect/>
          </a:stretch>
        </p:blipFill>
        <p:spPr>
          <a:xfrm>
            <a:off x="0" y="0"/>
            <a:ext cx="9145271" cy="6858000"/>
          </a:xfrm>
          <a:prstGeom prst="rect">
            <a:avLst/>
          </a:prstGeom>
        </p:spPr>
      </p:pic>
      <p:sp>
        <p:nvSpPr>
          <p:cNvPr id="3" name="TextBox 2"/>
          <p:cNvSpPr txBox="1"/>
          <p:nvPr/>
        </p:nvSpPr>
        <p:spPr>
          <a:xfrm>
            <a:off x="3962400" y="0"/>
            <a:ext cx="5181600" cy="2677656"/>
          </a:xfrm>
          <a:prstGeom prst="rect">
            <a:avLst/>
          </a:prstGeom>
          <a:noFill/>
        </p:spPr>
        <p:txBody>
          <a:bodyPr wrap="square" rtlCol="1">
            <a:spAutoFit/>
          </a:bodyPr>
          <a:lstStyle/>
          <a:p>
            <a:r>
              <a:rPr lang="ar-SY" sz="2800" b="1" dirty="0" smtClean="0">
                <a:solidFill>
                  <a:schemeClr val="bg1"/>
                </a:solidFill>
              </a:rPr>
              <a:t>وفي المساء عندما كان ايغو يعود الى المنزل كانت رقم 2 تبدو تعبة ومثيرة للشفقة وشكلها وقوامها لم يعد له الرشاقة الجذابة التي كانت لها في الماضي في الواقع لقد بدت وكأنها مهترئة لا هيئة ولا خطوط دقيقة تميزها</a:t>
            </a:r>
            <a:endParaRPr lang="ar-SY" sz="2800" b="1" dirty="0">
              <a:solidFill>
                <a:schemeClr val="bg1"/>
              </a:solidFill>
            </a:endParaRPr>
          </a:p>
        </p:txBody>
      </p:sp>
    </p:spTree>
  </p:cSld>
  <p:clrMapOvr>
    <a:masterClrMapping/>
  </p:clrMapOvr>
  <p:transition spd="slow">
    <p:wipe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8.JPEG"/>
          <p:cNvPicPr>
            <a:picLocks noChangeAspect="1"/>
          </p:cNvPicPr>
          <p:nvPr/>
        </p:nvPicPr>
        <p:blipFill>
          <a:blip r:embed="rId2" cstate="print"/>
          <a:stretch>
            <a:fillRect/>
          </a:stretch>
        </p:blipFill>
        <p:spPr>
          <a:xfrm>
            <a:off x="-1271" y="0"/>
            <a:ext cx="9145271" cy="4800600"/>
          </a:xfrm>
          <a:prstGeom prst="rect">
            <a:avLst/>
          </a:prstGeom>
        </p:spPr>
      </p:pic>
      <p:sp>
        <p:nvSpPr>
          <p:cNvPr id="3" name="TextBox 2"/>
          <p:cNvSpPr txBox="1"/>
          <p:nvPr/>
        </p:nvSpPr>
        <p:spPr>
          <a:xfrm>
            <a:off x="0" y="4795897"/>
            <a:ext cx="9144000" cy="2062103"/>
          </a:xfrm>
          <a:prstGeom prst="rect">
            <a:avLst/>
          </a:prstGeom>
          <a:solidFill>
            <a:schemeClr val="bg2">
              <a:lumMod val="25000"/>
            </a:schemeClr>
          </a:solidFill>
        </p:spPr>
        <p:txBody>
          <a:bodyPr wrap="square" rtlCol="1">
            <a:spAutoFit/>
          </a:bodyPr>
          <a:lstStyle/>
          <a:p>
            <a:r>
              <a:rPr lang="ar-SY" sz="3200" b="1" dirty="0" smtClean="0">
                <a:solidFill>
                  <a:srgbClr val="FFFF00"/>
                </a:solidFill>
              </a:rPr>
              <a:t>وبالفعل ايغو كان قد شبع منها واكتفى لا لن يبقى هنا على هذا النحو يتحمل هذا الشيء القديم وعلى مدى الزمن الباقي من حياته لذا عزم أن يوجه الكلام لهذا الشيء الجذاب الذي كان يتخذ كل صباح نفس السيارة التي يتخذها هو</a:t>
            </a:r>
            <a:endParaRPr lang="ar-SY" sz="3200" b="1" dirty="0">
              <a:solidFill>
                <a:srgbClr val="FFFF00"/>
              </a:solidFill>
            </a:endParaRPr>
          </a:p>
        </p:txBody>
      </p:sp>
    </p:spTree>
  </p:cSld>
  <p:clrMapOvr>
    <a:masterClrMapping/>
  </p:clrMapOvr>
  <p:transition spd="slow">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9.JPEG"/>
          <p:cNvPicPr>
            <a:picLocks noChangeAspect="1"/>
          </p:cNvPicPr>
          <p:nvPr/>
        </p:nvPicPr>
        <p:blipFill>
          <a:blip r:embed="rId2" cstate="print"/>
          <a:stretch>
            <a:fillRect/>
          </a:stretch>
        </p:blipFill>
        <p:spPr>
          <a:xfrm>
            <a:off x="0" y="0"/>
            <a:ext cx="6172200" cy="6858000"/>
          </a:xfrm>
          <a:prstGeom prst="rect">
            <a:avLst/>
          </a:prstGeom>
        </p:spPr>
      </p:pic>
      <p:sp>
        <p:nvSpPr>
          <p:cNvPr id="3" name="TextBox 2"/>
          <p:cNvSpPr txBox="1"/>
          <p:nvPr/>
        </p:nvSpPr>
        <p:spPr>
          <a:xfrm>
            <a:off x="6172200" y="0"/>
            <a:ext cx="2971800" cy="6924973"/>
          </a:xfrm>
          <a:prstGeom prst="rect">
            <a:avLst/>
          </a:prstGeom>
          <a:solidFill>
            <a:srgbClr val="002060"/>
          </a:solidFill>
        </p:spPr>
        <p:txBody>
          <a:bodyPr wrap="square" rtlCol="1">
            <a:spAutoFit/>
          </a:bodyPr>
          <a:lstStyle/>
          <a:p>
            <a:endParaRPr lang="ar-SY" sz="4400" dirty="0" smtClean="0"/>
          </a:p>
          <a:p>
            <a:r>
              <a:rPr lang="ar-SY" sz="4000" b="1" dirty="0" smtClean="0">
                <a:solidFill>
                  <a:srgbClr val="FFFF00"/>
                </a:solidFill>
              </a:rPr>
              <a:t>وهكذا في صباح اليوم التالي عندما ابتسم الشيء الجذاب لأيغو قال له بأنه يحب هيئته ولونه وأنه بالتالي قد قرر أن يتخذه لنفسه والى الأبد</a:t>
            </a:r>
            <a:endParaRPr lang="ar-SY" sz="4000" b="1" dirty="0">
              <a:solidFill>
                <a:srgbClr val="FFFF00"/>
              </a:solidFill>
            </a:endParaRPr>
          </a:p>
        </p:txBody>
      </p:sp>
    </p:spTree>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JPG"/>
          <p:cNvPicPr>
            <a:picLocks noChangeAspect="1"/>
          </p:cNvPicPr>
          <p:nvPr/>
        </p:nvPicPr>
        <p:blipFill>
          <a:blip r:embed="rId2" cstate="print"/>
          <a:stretch>
            <a:fillRect/>
          </a:stretch>
        </p:blipFill>
        <p:spPr>
          <a:xfrm>
            <a:off x="-1270" y="0"/>
            <a:ext cx="9145270" cy="6858000"/>
          </a:xfrm>
          <a:prstGeom prst="rect">
            <a:avLst/>
          </a:prstGeom>
        </p:spPr>
      </p:pic>
    </p:spTree>
  </p:cSld>
  <p:clrMapOvr>
    <a:masterClrMapping/>
  </p:clrMapOvr>
  <p:transition spd="slow">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0.JPEG"/>
          <p:cNvPicPr>
            <a:picLocks noChangeAspect="1"/>
          </p:cNvPicPr>
          <p:nvPr/>
        </p:nvPicPr>
        <p:blipFill>
          <a:blip r:embed="rId2" cstate="print"/>
          <a:stretch>
            <a:fillRect/>
          </a:stretch>
        </p:blipFill>
        <p:spPr>
          <a:xfrm>
            <a:off x="0" y="0"/>
            <a:ext cx="9144000" cy="5715000"/>
          </a:xfrm>
          <a:prstGeom prst="rect">
            <a:avLst/>
          </a:prstGeom>
        </p:spPr>
      </p:pic>
      <p:sp>
        <p:nvSpPr>
          <p:cNvPr id="3" name="TextBox 2"/>
          <p:cNvSpPr txBox="1"/>
          <p:nvPr/>
        </p:nvSpPr>
        <p:spPr>
          <a:xfrm>
            <a:off x="0" y="5715000"/>
            <a:ext cx="9144000" cy="1200329"/>
          </a:xfrm>
          <a:prstGeom prst="rect">
            <a:avLst/>
          </a:prstGeom>
          <a:solidFill>
            <a:srgbClr val="7030A0"/>
          </a:solidFill>
        </p:spPr>
        <p:txBody>
          <a:bodyPr wrap="square" rtlCol="1">
            <a:spAutoFit/>
          </a:bodyPr>
          <a:lstStyle/>
          <a:p>
            <a:r>
              <a:rPr lang="ar-SY" sz="3600" b="1" dirty="0" smtClean="0">
                <a:solidFill>
                  <a:srgbClr val="FFFF00"/>
                </a:solidFill>
              </a:rPr>
              <a:t>ولكن يا للخيبة فقد أدار الشيء الجذاب له ظهره وذهب ومضى حتى دون كلمة وداع</a:t>
            </a:r>
            <a:endParaRPr lang="ar-SY" sz="3600" b="1" dirty="0">
              <a:solidFill>
                <a:srgbClr val="FFFF00"/>
              </a:solidFill>
            </a:endParaRPr>
          </a:p>
        </p:txBody>
      </p:sp>
    </p:spTree>
  </p:cSld>
  <p:clrMapOvr>
    <a:masterClrMapping/>
  </p:clrMapOvr>
  <p:transition spd="slow">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1.JPE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6477000" y="0"/>
            <a:ext cx="2667000" cy="6986528"/>
          </a:xfrm>
          <a:prstGeom prst="rect">
            <a:avLst/>
          </a:prstGeom>
          <a:noFill/>
        </p:spPr>
        <p:txBody>
          <a:bodyPr wrap="square" rtlCol="1">
            <a:spAutoFit/>
          </a:bodyPr>
          <a:lstStyle/>
          <a:p>
            <a:r>
              <a:rPr lang="ar-SY" sz="3200" b="1" dirty="0" smtClean="0">
                <a:solidFill>
                  <a:srgbClr val="FFFF00"/>
                </a:solidFill>
              </a:rPr>
              <a:t>وفكر ايغو ان هذا الشيء لم يفهم ... لا شك أنه أساء فهمي ... أو أنه أحمق لا يفهم ... ومع ذلك... أفلا يمكن أن يكون قد فهمني ولكن ما لي وله فلأدعه وشأنه ... على كل الأحوال ما زال في حوزتي هذا الشيء الجميل في مكتبي سأتخذه هو</a:t>
            </a:r>
            <a:endParaRPr lang="ar-SY" sz="32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2.JPEG"/>
          <p:cNvPicPr>
            <a:picLocks noChangeAspect="1"/>
          </p:cNvPicPr>
          <p:nvPr/>
        </p:nvPicPr>
        <p:blipFill>
          <a:blip r:embed="rId2" cstate="print"/>
          <a:stretch>
            <a:fillRect/>
          </a:stretch>
        </p:blipFill>
        <p:spPr>
          <a:xfrm>
            <a:off x="-1271" y="0"/>
            <a:ext cx="9145271" cy="5334000"/>
          </a:xfrm>
          <a:prstGeom prst="rect">
            <a:avLst/>
          </a:prstGeom>
        </p:spPr>
      </p:pic>
      <p:sp>
        <p:nvSpPr>
          <p:cNvPr id="3" name="TextBox 2"/>
          <p:cNvSpPr txBox="1"/>
          <p:nvPr/>
        </p:nvSpPr>
        <p:spPr>
          <a:xfrm>
            <a:off x="0" y="5334000"/>
            <a:ext cx="9144000" cy="1569660"/>
          </a:xfrm>
          <a:prstGeom prst="rect">
            <a:avLst/>
          </a:prstGeom>
          <a:solidFill>
            <a:srgbClr val="C00000"/>
          </a:solidFill>
        </p:spPr>
        <p:txBody>
          <a:bodyPr wrap="square" rtlCol="1">
            <a:spAutoFit/>
          </a:bodyPr>
          <a:lstStyle/>
          <a:p>
            <a:r>
              <a:rPr lang="ar-SY" sz="3200" b="1" dirty="0" smtClean="0">
                <a:solidFill>
                  <a:schemeClr val="bg1"/>
                </a:solidFill>
              </a:rPr>
              <a:t>وما أن وصل الى مكتبه حتى استدعى الشيء الجميل الذي كان يأتيه بالقهوة كل صباح وقال له انه يحبه وأنه يحب شكله ولونه وقد قرر أن يتخذه لنفسه ويجعله خاصته</a:t>
            </a:r>
            <a:endParaRPr lang="ar-SY" sz="3200" b="1" dirty="0">
              <a:solidFill>
                <a:schemeClr val="bg1"/>
              </a:solidFill>
            </a:endParaRPr>
          </a:p>
        </p:txBody>
      </p:sp>
    </p:spTree>
  </p:cSld>
  <p:clrMapOvr>
    <a:masterClrMapping/>
  </p:clrMapOvr>
  <p:transition spd="slow">
    <p:zo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3.JPEG"/>
          <p:cNvPicPr>
            <a:picLocks noChangeAspect="1"/>
          </p:cNvPicPr>
          <p:nvPr/>
        </p:nvPicPr>
        <p:blipFill>
          <a:blip r:embed="rId2" cstate="print"/>
          <a:stretch>
            <a:fillRect/>
          </a:stretch>
        </p:blipFill>
        <p:spPr>
          <a:xfrm>
            <a:off x="0" y="1"/>
            <a:ext cx="9144000" cy="5333999"/>
          </a:xfrm>
          <a:prstGeom prst="rect">
            <a:avLst/>
          </a:prstGeom>
        </p:spPr>
      </p:pic>
      <p:sp>
        <p:nvSpPr>
          <p:cNvPr id="3" name="TextBox 2"/>
          <p:cNvSpPr txBox="1"/>
          <p:nvPr/>
        </p:nvSpPr>
        <p:spPr>
          <a:xfrm>
            <a:off x="0" y="5334000"/>
            <a:ext cx="9144000" cy="1569660"/>
          </a:xfrm>
          <a:prstGeom prst="rect">
            <a:avLst/>
          </a:prstGeom>
          <a:solidFill>
            <a:srgbClr val="FFC000"/>
          </a:solidFill>
        </p:spPr>
        <p:txBody>
          <a:bodyPr wrap="square" rtlCol="1">
            <a:spAutoFit/>
          </a:bodyPr>
          <a:lstStyle/>
          <a:p>
            <a:r>
              <a:rPr lang="ar-SY" sz="3200" b="1" dirty="0" smtClean="0"/>
              <a:t>ولكن ... لا ... لقد حدث ما لم يكن بالحسبان... فقد ترك الشيء الجميل على المكتب فنجان القهوة وبسرعة أدار كعبيه وولى خارجا دون أن ينطق بكلمة شرح أو توضيح.</a:t>
            </a:r>
            <a:endParaRPr lang="ar-SY" sz="3200" b="1" dirty="0"/>
          </a:p>
        </p:txBody>
      </p:sp>
    </p:spTree>
  </p:cSld>
  <p:clrMapOvr>
    <a:masterClrMapping/>
  </p:clrMapOvr>
  <p:transition spd="slow">
    <p:split orient="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4.JPEG"/>
          <p:cNvPicPr>
            <a:picLocks noChangeAspect="1"/>
          </p:cNvPicPr>
          <p:nvPr/>
        </p:nvPicPr>
        <p:blipFill>
          <a:blip r:embed="rId2" cstate="print"/>
          <a:stretch>
            <a:fillRect/>
          </a:stretch>
        </p:blipFill>
        <p:spPr>
          <a:xfrm>
            <a:off x="0" y="0"/>
            <a:ext cx="9145270" cy="6858000"/>
          </a:xfrm>
          <a:prstGeom prst="rect">
            <a:avLst/>
          </a:prstGeom>
        </p:spPr>
      </p:pic>
      <p:sp>
        <p:nvSpPr>
          <p:cNvPr id="3" name="TextBox 2"/>
          <p:cNvSpPr txBox="1"/>
          <p:nvPr/>
        </p:nvSpPr>
        <p:spPr>
          <a:xfrm>
            <a:off x="4267200" y="609600"/>
            <a:ext cx="2590800" cy="5078313"/>
          </a:xfrm>
          <a:prstGeom prst="rect">
            <a:avLst/>
          </a:prstGeom>
          <a:noFill/>
        </p:spPr>
        <p:txBody>
          <a:bodyPr wrap="square" rtlCol="0">
            <a:spAutoFit/>
          </a:bodyPr>
          <a:lstStyle/>
          <a:p>
            <a:r>
              <a:rPr lang="ar-SY" sz="3600" b="1" dirty="0" smtClean="0">
                <a:solidFill>
                  <a:srgbClr val="FFFF00"/>
                </a:solidFill>
              </a:rPr>
              <a:t>فقال ايغو لنفسه ... ألعلهم جميعهم صم أم أنهم بلهاء لا يفهمون . ولكن ... أفلا يمكن أنهم لم يفهموا شيئا  عن الموقف </a:t>
            </a:r>
            <a:endParaRPr lang="en-GB" sz="3600" b="1" dirty="0">
              <a:solidFill>
                <a:srgbClr val="FFFF00"/>
              </a:solidFill>
            </a:endParaRPr>
          </a:p>
        </p:txBody>
      </p:sp>
    </p:spTree>
  </p:cSld>
  <p:clrMapOvr>
    <a:masterClrMapping/>
  </p:clrMapOvr>
  <p:transition spd="slow">
    <p:split orient="vert" dir="in"/>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5.JPEG"/>
          <p:cNvPicPr>
            <a:picLocks noChangeAspect="1"/>
          </p:cNvPicPr>
          <p:nvPr/>
        </p:nvPicPr>
        <p:blipFill>
          <a:blip r:embed="rId2" cstate="print"/>
          <a:stretch>
            <a:fillRect/>
          </a:stretch>
        </p:blipFill>
        <p:spPr>
          <a:xfrm>
            <a:off x="1" y="0"/>
            <a:ext cx="9145270" cy="5181600"/>
          </a:xfrm>
          <a:prstGeom prst="rect">
            <a:avLst/>
          </a:prstGeom>
        </p:spPr>
      </p:pic>
      <p:sp>
        <p:nvSpPr>
          <p:cNvPr id="3" name="TextBox 2"/>
          <p:cNvSpPr txBox="1"/>
          <p:nvPr/>
        </p:nvSpPr>
        <p:spPr>
          <a:xfrm>
            <a:off x="0" y="5181600"/>
            <a:ext cx="9144000" cy="1754326"/>
          </a:xfrm>
          <a:prstGeom prst="rect">
            <a:avLst/>
          </a:prstGeom>
          <a:solidFill>
            <a:schemeClr val="bg2">
              <a:lumMod val="50000"/>
            </a:schemeClr>
          </a:solidFill>
        </p:spPr>
        <p:txBody>
          <a:bodyPr wrap="square" rtlCol="0">
            <a:spAutoFit/>
          </a:bodyPr>
          <a:lstStyle/>
          <a:p>
            <a:r>
              <a:rPr lang="ar-SY" sz="3600" b="1" dirty="0" smtClean="0">
                <a:solidFill>
                  <a:schemeClr val="bg1"/>
                </a:solidFill>
              </a:rPr>
              <a:t>وخرج ايغو على عجل وتوجه الى مكان حيث كانت أشياء عديدة تعمل وابتدأ من أحد الأطراف وتوجه بالحديث الى كل شيء أعجبه</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6.JPEG"/>
          <p:cNvPicPr>
            <a:picLocks noChangeAspect="1"/>
          </p:cNvPicPr>
          <p:nvPr/>
        </p:nvPicPr>
        <p:blipFill>
          <a:blip r:embed="rId2" cstate="print"/>
          <a:stretch>
            <a:fillRect/>
          </a:stretch>
        </p:blipFill>
        <p:spPr>
          <a:xfrm>
            <a:off x="0" y="0"/>
            <a:ext cx="9143999" cy="5410200"/>
          </a:xfrm>
          <a:prstGeom prst="rect">
            <a:avLst/>
          </a:prstGeom>
        </p:spPr>
      </p:pic>
      <p:sp>
        <p:nvSpPr>
          <p:cNvPr id="3" name="TextBox 2"/>
          <p:cNvSpPr txBox="1"/>
          <p:nvPr/>
        </p:nvSpPr>
        <p:spPr>
          <a:xfrm>
            <a:off x="0" y="5410200"/>
            <a:ext cx="9144000" cy="1569660"/>
          </a:xfrm>
          <a:prstGeom prst="rect">
            <a:avLst/>
          </a:prstGeom>
          <a:solidFill>
            <a:srgbClr val="C00000"/>
          </a:solidFill>
        </p:spPr>
        <p:txBody>
          <a:bodyPr wrap="square" rtlCol="0">
            <a:spAutoFit/>
          </a:bodyPr>
          <a:lstStyle/>
          <a:p>
            <a:r>
              <a:rPr lang="ar-SY" sz="3200" b="1" dirty="0" smtClean="0">
                <a:solidFill>
                  <a:schemeClr val="bg1"/>
                </a:solidFill>
              </a:rPr>
              <a:t>ولكن كل منها كان له عذره , أو يتظاهر بعدم السماع قد توصل بعضهم الى أن يتجاهله... ثم أن الواحد بعد الآخر تركوا عملهم وغادروا المكان </a:t>
            </a:r>
            <a:endParaRPr lang="en-GB" sz="3200" b="1" dirty="0">
              <a:solidFill>
                <a:schemeClr val="bg1"/>
              </a:solidFill>
            </a:endParaRPr>
          </a:p>
        </p:txBody>
      </p:sp>
    </p:spTree>
  </p:cSld>
  <p:clrMapOvr>
    <a:masterClrMapping/>
  </p:clrMapOvr>
  <p:transition spd="slow">
    <p:diamon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7.JPE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0" y="0"/>
            <a:ext cx="2514600" cy="6986528"/>
          </a:xfrm>
          <a:prstGeom prst="rect">
            <a:avLst/>
          </a:prstGeom>
          <a:noFill/>
        </p:spPr>
        <p:txBody>
          <a:bodyPr wrap="square" rtlCol="0">
            <a:spAutoFit/>
          </a:bodyPr>
          <a:lstStyle/>
          <a:p>
            <a:r>
              <a:rPr lang="ar-SY" sz="3200" b="1" dirty="0" smtClean="0">
                <a:solidFill>
                  <a:schemeClr val="bg1"/>
                </a:solidFill>
              </a:rPr>
              <a:t>ايغو , وقد أخذه الذعر ركض نحو الممشى الكبير حيث كانت جماهير من الأشياء على اختلاف حجومها وأشكالها تمر وتمر أثناء وجوده في المكتب ... ولكن أحدا منها لم يتوقف على ندائه لا بل كأنها كانت تتجنب نظراته</a:t>
            </a:r>
            <a:endParaRPr lang="en-GB" sz="3200" b="1" dirty="0">
              <a:solidFill>
                <a:schemeClr val="bg1"/>
              </a:solidFill>
            </a:endParaRPr>
          </a:p>
        </p:txBody>
      </p:sp>
    </p:spTree>
  </p:cSld>
  <p:clrMapOvr>
    <a:masterClrMapping/>
  </p:clrMapOvr>
  <p:transition spd="med">
    <p:newsfla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8.JPEG"/>
          <p:cNvPicPr>
            <a:picLocks noChangeAspect="1"/>
          </p:cNvPicPr>
          <p:nvPr/>
        </p:nvPicPr>
        <p:blipFill>
          <a:blip r:embed="rId2" cstate="print"/>
          <a:stretch>
            <a:fillRect/>
          </a:stretch>
        </p:blipFill>
        <p:spPr>
          <a:xfrm>
            <a:off x="1" y="0"/>
            <a:ext cx="9145270" cy="6858000"/>
          </a:xfrm>
          <a:prstGeom prst="rect">
            <a:avLst/>
          </a:prstGeom>
        </p:spPr>
      </p:pic>
      <p:sp>
        <p:nvSpPr>
          <p:cNvPr id="4" name="TextBox 3"/>
          <p:cNvSpPr txBox="1"/>
          <p:nvPr/>
        </p:nvSpPr>
        <p:spPr>
          <a:xfrm>
            <a:off x="0" y="457200"/>
            <a:ext cx="5105400" cy="5262979"/>
          </a:xfrm>
          <a:prstGeom prst="rect">
            <a:avLst/>
          </a:prstGeom>
          <a:noFill/>
        </p:spPr>
        <p:txBody>
          <a:bodyPr wrap="square" rtlCol="0">
            <a:spAutoFit/>
          </a:bodyPr>
          <a:lstStyle/>
          <a:p>
            <a:r>
              <a:rPr lang="ar-SY" sz="4800" dirty="0" smtClean="0">
                <a:solidFill>
                  <a:schemeClr val="bg1"/>
                </a:solidFill>
              </a:rPr>
              <a:t>كان ايغو واجما وقد اسودت الدنيا في عينيه فصاح بأعلى صوته متسائلا: ماذا علي أن أعمل ... ماذا يجري؟ لماذا لا يقولون شيئا؟ ماذا سيحل بي؟ </a:t>
            </a:r>
            <a:endParaRPr lang="en-GB" sz="4800" dirty="0">
              <a:solidFill>
                <a:schemeClr val="bg1"/>
              </a:solidFill>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1.JPEG"/>
          <p:cNvPicPr>
            <a:picLocks noChangeAspect="1"/>
          </p:cNvPicPr>
          <p:nvPr/>
        </p:nvPicPr>
        <p:blipFill>
          <a:blip r:embed="rId2" cstate="print"/>
          <a:stretch>
            <a:fillRect/>
          </a:stretch>
        </p:blipFill>
        <p:spPr>
          <a:xfrm>
            <a:off x="0" y="1"/>
            <a:ext cx="9144000" cy="6858000"/>
          </a:xfrm>
          <a:prstGeom prst="rect">
            <a:avLst/>
          </a:prstGeom>
        </p:spPr>
      </p:pic>
      <p:sp>
        <p:nvSpPr>
          <p:cNvPr id="3" name="TextBox 2"/>
          <p:cNvSpPr txBox="1"/>
          <p:nvPr/>
        </p:nvSpPr>
        <p:spPr>
          <a:xfrm>
            <a:off x="6400800" y="228600"/>
            <a:ext cx="2438400" cy="5632311"/>
          </a:xfrm>
          <a:prstGeom prst="rect">
            <a:avLst/>
          </a:prstGeom>
          <a:noFill/>
        </p:spPr>
        <p:txBody>
          <a:bodyPr wrap="square" rtlCol="0">
            <a:spAutoFit/>
          </a:bodyPr>
          <a:lstStyle/>
          <a:p>
            <a:r>
              <a:rPr lang="ar-SY" sz="4000" dirty="0" smtClean="0">
                <a:solidFill>
                  <a:schemeClr val="bg1"/>
                </a:solidFill>
              </a:rPr>
              <a:t>ولبعض الوقت حاول أن ينسى ما قد جرى وواصل غمزات عينيه للأشياءالجميلة الشكل والزاهية الألوان</a:t>
            </a:r>
            <a:endParaRPr lang="en-GB" sz="4000" dirty="0">
              <a:solidFill>
                <a:schemeClr val="bg1"/>
              </a:solidFill>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JPG"/>
          <p:cNvPicPr>
            <a:picLocks noChangeAspect="1"/>
          </p:cNvPicPr>
          <p:nvPr/>
        </p:nvPicPr>
        <p:blipFill>
          <a:blip r:embed="rId2" cstate="print"/>
          <a:stretch>
            <a:fillRect/>
          </a:stretch>
        </p:blipFill>
        <p:spPr>
          <a:xfrm>
            <a:off x="-1272" y="0"/>
            <a:ext cx="9145271" cy="6858000"/>
          </a:xfrm>
          <a:prstGeom prst="rect">
            <a:avLst/>
          </a:prstGeom>
        </p:spPr>
      </p:pic>
      <p:sp>
        <p:nvSpPr>
          <p:cNvPr id="3" name="TextBox 2"/>
          <p:cNvSpPr txBox="1"/>
          <p:nvPr/>
        </p:nvSpPr>
        <p:spPr>
          <a:xfrm>
            <a:off x="152400" y="0"/>
            <a:ext cx="3276600" cy="3785652"/>
          </a:xfrm>
          <a:prstGeom prst="rect">
            <a:avLst/>
          </a:prstGeom>
          <a:noFill/>
        </p:spPr>
        <p:txBody>
          <a:bodyPr wrap="square" rtlCol="1">
            <a:spAutoFit/>
          </a:bodyPr>
          <a:lstStyle/>
          <a:p>
            <a:r>
              <a:rPr lang="ar-SY" sz="4800" dirty="0" smtClean="0">
                <a:solidFill>
                  <a:srgbClr val="FFFF00"/>
                </a:solidFill>
              </a:rPr>
              <a:t>ايغو مثلي ومثلك ... كطفل صغير ... كان دخول ايكو في الحياة</a:t>
            </a:r>
            <a:endParaRPr lang="ar-SY" sz="4800" dirty="0">
              <a:solidFill>
                <a:srgbClr val="FFFF00"/>
              </a:solidFill>
            </a:endParaRPr>
          </a:p>
        </p:txBody>
      </p:sp>
    </p:spTree>
  </p:cSld>
  <p:clrMapOvr>
    <a:masterClrMapping/>
  </p:clrMapOvr>
  <p:transition spd="slow">
    <p:wedg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2.JPEG"/>
          <p:cNvPicPr>
            <a:picLocks noChangeAspect="1"/>
          </p:cNvPicPr>
          <p:nvPr/>
        </p:nvPicPr>
        <p:blipFill>
          <a:blip r:embed="rId2" cstate="print"/>
          <a:stretch>
            <a:fillRect/>
          </a:stretch>
        </p:blipFill>
        <p:spPr>
          <a:xfrm>
            <a:off x="1" y="0"/>
            <a:ext cx="9145270" cy="6858000"/>
          </a:xfrm>
          <a:prstGeom prst="rect">
            <a:avLst/>
          </a:prstGeom>
        </p:spPr>
      </p:pic>
      <p:sp>
        <p:nvSpPr>
          <p:cNvPr id="3" name="TextBox 2"/>
          <p:cNvSpPr txBox="1"/>
          <p:nvPr/>
        </p:nvSpPr>
        <p:spPr>
          <a:xfrm>
            <a:off x="381000" y="838200"/>
            <a:ext cx="2743200" cy="4524315"/>
          </a:xfrm>
          <a:prstGeom prst="rect">
            <a:avLst/>
          </a:prstGeom>
          <a:noFill/>
        </p:spPr>
        <p:txBody>
          <a:bodyPr wrap="square" rtlCol="0">
            <a:spAutoFit/>
          </a:bodyPr>
          <a:lstStyle/>
          <a:p>
            <a:r>
              <a:rPr lang="ar-SY" sz="4800" dirty="0" smtClean="0">
                <a:solidFill>
                  <a:srgbClr val="FFFF00"/>
                </a:solidFill>
              </a:rPr>
              <a:t>ولكن كل هذا دون جدوى ومرت الأيام والأشهر على هذه الحال</a:t>
            </a:r>
            <a:endParaRPr lang="en-GB" sz="4800" dirty="0">
              <a:solidFill>
                <a:srgbClr val="FFFF00"/>
              </a:solidFill>
            </a:endParaRPr>
          </a:p>
        </p:txBody>
      </p:sp>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anim calcmode="lin" valueType="num">
                                      <p:cBhvr>
                                        <p:cTn id="8" dur="5000" fill="hold"/>
                                        <p:tgtEl>
                                          <p:spTgt spid="3"/>
                                        </p:tgtEl>
                                        <p:attrNameLst>
                                          <p:attrName>ppt_x</p:attrName>
                                        </p:attrNameLst>
                                      </p:cBhvr>
                                      <p:tavLst>
                                        <p:tav tm="0">
                                          <p:val>
                                            <p:strVal val="#ppt_x"/>
                                          </p:val>
                                        </p:tav>
                                        <p:tav tm="100000">
                                          <p:val>
                                            <p:strVal val="#ppt_x"/>
                                          </p:val>
                                        </p:tav>
                                      </p:tavLst>
                                    </p:anim>
                                    <p:anim calcmode="lin" valueType="num">
                                      <p:cBhvr>
                                        <p:cTn id="9" dur="5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3.JPE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304800" y="228600"/>
            <a:ext cx="2438400" cy="6186309"/>
          </a:xfrm>
          <a:prstGeom prst="rect">
            <a:avLst/>
          </a:prstGeom>
          <a:noFill/>
        </p:spPr>
        <p:txBody>
          <a:bodyPr wrap="square" rtlCol="0">
            <a:spAutoFit/>
          </a:bodyPr>
          <a:lstStyle/>
          <a:p>
            <a:r>
              <a:rPr lang="ar-SY" sz="3600" dirty="0" smtClean="0">
                <a:solidFill>
                  <a:schemeClr val="bg1"/>
                </a:solidFill>
              </a:rPr>
              <a:t>ومع هذا كله فقد لاحظ أنه حيثما كان يذهب... وكل مرة كان يبحث عن نفسه, وعما يجري له, هذا الشكل الخاص كان دوما حاضرا ويتبعه في كل مكان</a:t>
            </a:r>
            <a:endParaRPr lang="en-GB" sz="3600" dirty="0">
              <a:solidFill>
                <a:schemeClr val="bg1"/>
              </a:solidFill>
            </a:endParaRPr>
          </a:p>
        </p:txBody>
      </p:sp>
    </p:spTree>
  </p:cSld>
  <p:clrMapOvr>
    <a:masterClrMapping/>
  </p:clrMapOvr>
  <p:transition spd="slow">
    <p:split/>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4.JPEG"/>
          <p:cNvPicPr>
            <a:picLocks noChangeAspect="1"/>
          </p:cNvPicPr>
          <p:nvPr/>
        </p:nvPicPr>
        <p:blipFill>
          <a:blip r:embed="rId2" cstate="print"/>
          <a:stretch>
            <a:fillRect/>
          </a:stretch>
        </p:blipFill>
        <p:spPr>
          <a:xfrm>
            <a:off x="1" y="0"/>
            <a:ext cx="9144000" cy="5105400"/>
          </a:xfrm>
          <a:prstGeom prst="rect">
            <a:avLst/>
          </a:prstGeom>
        </p:spPr>
      </p:pic>
      <p:sp>
        <p:nvSpPr>
          <p:cNvPr id="3" name="TextBox 2"/>
          <p:cNvSpPr txBox="1"/>
          <p:nvPr/>
        </p:nvSpPr>
        <p:spPr>
          <a:xfrm>
            <a:off x="0" y="5105400"/>
            <a:ext cx="9144000" cy="1754326"/>
          </a:xfrm>
          <a:prstGeom prst="rect">
            <a:avLst/>
          </a:prstGeom>
          <a:solidFill>
            <a:srgbClr val="002060"/>
          </a:solidFill>
        </p:spPr>
        <p:txBody>
          <a:bodyPr wrap="square" rtlCol="0">
            <a:spAutoFit/>
          </a:bodyPr>
          <a:lstStyle/>
          <a:p>
            <a:r>
              <a:rPr lang="ar-SY" sz="3600" b="1" dirty="0" smtClean="0">
                <a:solidFill>
                  <a:srgbClr val="FFC000"/>
                </a:solidFill>
              </a:rPr>
              <a:t>لم يكن ليتذكرأنه قد رأه مرة من قبل , فقرر أذن ببساطة أن يتجاهله ... ولكن الشكل لم يكن ليفارقه , كان شكلا غريب الأطوار مختلفا تماما عما رآه الى الآن </a:t>
            </a:r>
            <a:endParaRPr lang="en-GB" sz="3600" b="1" dirty="0">
              <a:solidFill>
                <a:srgbClr val="FFC000"/>
              </a:solidFill>
            </a:endParaRPr>
          </a:p>
        </p:txBody>
      </p:sp>
    </p:spTree>
  </p:cSld>
  <p:clrMapOvr>
    <a:masterClrMapping/>
  </p:clrMapOvr>
  <p:transition spd="slow">
    <p:wheel spokes="8"/>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5.JPEG"/>
          <p:cNvPicPr>
            <a:picLocks noChangeAspect="1"/>
          </p:cNvPicPr>
          <p:nvPr/>
        </p:nvPicPr>
        <p:blipFill>
          <a:blip r:embed="rId2" cstate="print"/>
          <a:stretch>
            <a:fillRect/>
          </a:stretch>
        </p:blipFill>
        <p:spPr>
          <a:xfrm>
            <a:off x="0" y="1"/>
            <a:ext cx="9144000" cy="5181599"/>
          </a:xfrm>
          <a:prstGeom prst="rect">
            <a:avLst/>
          </a:prstGeom>
        </p:spPr>
      </p:pic>
      <p:sp>
        <p:nvSpPr>
          <p:cNvPr id="3" name="TextBox 2"/>
          <p:cNvSpPr txBox="1"/>
          <p:nvPr/>
        </p:nvSpPr>
        <p:spPr>
          <a:xfrm>
            <a:off x="0" y="5181600"/>
            <a:ext cx="9144000" cy="1754326"/>
          </a:xfrm>
          <a:prstGeom prst="rect">
            <a:avLst/>
          </a:prstGeom>
          <a:solidFill>
            <a:srgbClr val="002060"/>
          </a:solidFill>
        </p:spPr>
        <p:txBody>
          <a:bodyPr wrap="square" rtlCol="0">
            <a:spAutoFit/>
          </a:bodyPr>
          <a:lstStyle/>
          <a:p>
            <a:r>
              <a:rPr lang="ar-SY" sz="3600" b="1" dirty="0" smtClean="0">
                <a:solidFill>
                  <a:srgbClr val="FFFF00"/>
                </a:solidFill>
              </a:rPr>
              <a:t>وهكذا في ذات يوم التفت فجأة يريد أن يعرف أخيرا لماذا هذا الشكل كان هنا أمامه , كل مرة , تساءل عما يجري له أو عما عليه أن يفعله</a:t>
            </a:r>
            <a:endParaRPr lang="en-GB" sz="3600" b="1" dirty="0">
              <a:solidFill>
                <a:srgbClr val="FFFF00"/>
              </a:solidFill>
            </a:endParaRPr>
          </a:p>
        </p:txBody>
      </p:sp>
    </p:spTree>
  </p:cSld>
  <p:clrMapOvr>
    <a:masterClrMapping/>
  </p:clrMapOvr>
  <p:transition spd="slow">
    <p:blinds dir="ver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6.JPEG"/>
          <p:cNvPicPr>
            <a:picLocks noChangeAspect="1"/>
          </p:cNvPicPr>
          <p:nvPr/>
        </p:nvPicPr>
        <p:blipFill>
          <a:blip r:embed="rId2" cstate="print"/>
          <a:stretch>
            <a:fillRect/>
          </a:stretch>
        </p:blipFill>
        <p:spPr>
          <a:xfrm>
            <a:off x="0" y="0"/>
            <a:ext cx="9144000" cy="4800600"/>
          </a:xfrm>
          <a:prstGeom prst="rect">
            <a:avLst/>
          </a:prstGeom>
        </p:spPr>
      </p:pic>
      <p:sp>
        <p:nvSpPr>
          <p:cNvPr id="3" name="TextBox 2"/>
          <p:cNvSpPr txBox="1"/>
          <p:nvPr/>
        </p:nvSpPr>
        <p:spPr>
          <a:xfrm>
            <a:off x="0" y="4800600"/>
            <a:ext cx="9144000" cy="2062103"/>
          </a:xfrm>
          <a:prstGeom prst="rect">
            <a:avLst/>
          </a:prstGeom>
          <a:solidFill>
            <a:schemeClr val="tx1"/>
          </a:solidFill>
        </p:spPr>
        <p:txBody>
          <a:bodyPr wrap="square" rtlCol="0">
            <a:spAutoFit/>
          </a:bodyPr>
          <a:lstStyle/>
          <a:p>
            <a:r>
              <a:rPr lang="ar-SY" sz="3200" b="1" dirty="0" smtClean="0">
                <a:solidFill>
                  <a:srgbClr val="FFC000"/>
                </a:solidFill>
              </a:rPr>
              <a:t>الشكل كان هنا وكان ينظر اليه محدقا وفجأة تراءى له أنه قد أبصره مرة من قبل ... ولكن أين؟  أكان في المدرسة ؟ أم في الكنيسة لقد كان الشكل أكبربكثير مما تصور ... وكأنه كان ينظر اليه باستقامة في عينيه نظرا ثاقبا</a:t>
            </a:r>
            <a:endParaRPr lang="en-GB" sz="3200" b="1" dirty="0">
              <a:solidFill>
                <a:srgbClr val="FFC000"/>
              </a:solidFill>
            </a:endParaRPr>
          </a:p>
        </p:txBody>
      </p:sp>
    </p:spTree>
  </p:cSld>
  <p:clrMapOvr>
    <a:masterClrMapping/>
  </p:clrMapOvr>
  <p:transition spd="slow">
    <p:wipe di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7.JPEG"/>
          <p:cNvPicPr>
            <a:picLocks noChangeAspect="1"/>
          </p:cNvPicPr>
          <p:nvPr/>
        </p:nvPicPr>
        <p:blipFill>
          <a:blip r:embed="rId2" cstate="print"/>
          <a:stretch>
            <a:fillRect/>
          </a:stretch>
        </p:blipFill>
        <p:spPr>
          <a:xfrm>
            <a:off x="-1271" y="0"/>
            <a:ext cx="9145271" cy="5181600"/>
          </a:xfrm>
          <a:prstGeom prst="rect">
            <a:avLst/>
          </a:prstGeom>
        </p:spPr>
      </p:pic>
      <p:sp>
        <p:nvSpPr>
          <p:cNvPr id="3" name="TextBox 2"/>
          <p:cNvSpPr txBox="1"/>
          <p:nvPr/>
        </p:nvSpPr>
        <p:spPr>
          <a:xfrm>
            <a:off x="0" y="5105400"/>
            <a:ext cx="9144000" cy="1754326"/>
          </a:xfrm>
          <a:prstGeom prst="rect">
            <a:avLst/>
          </a:prstGeom>
          <a:solidFill>
            <a:schemeClr val="accent2">
              <a:lumMod val="50000"/>
            </a:schemeClr>
          </a:solidFill>
        </p:spPr>
        <p:txBody>
          <a:bodyPr wrap="square" rtlCol="0">
            <a:spAutoFit/>
          </a:bodyPr>
          <a:lstStyle/>
          <a:p>
            <a:r>
              <a:rPr lang="ar-SY" sz="3600" b="1" dirty="0" smtClean="0">
                <a:solidFill>
                  <a:srgbClr val="FFFF00"/>
                </a:solidFill>
              </a:rPr>
              <a:t>لم يكن يتجاسر أن ينظر اليه ... ولا أن يتخلص منه بركلة هازئة كما كان يفعل , وللمرة الأولى في حياته , شعر أنه متضايق...</a:t>
            </a:r>
            <a:endParaRPr lang="en-GB" sz="3600" b="1" dirty="0">
              <a:solidFill>
                <a:srgbClr val="FFFF00"/>
              </a:solidFill>
            </a:endParaRPr>
          </a:p>
        </p:txBody>
      </p:sp>
    </p:spTree>
  </p:cSld>
  <p:clrMapOvr>
    <a:masterClrMapping/>
  </p:clrMapOvr>
  <p:transition spd="slow">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8.JPEG"/>
          <p:cNvPicPr>
            <a:picLocks noChangeAspect="1"/>
          </p:cNvPicPr>
          <p:nvPr/>
        </p:nvPicPr>
        <p:blipFill>
          <a:blip r:embed="rId2" cstate="print"/>
          <a:stretch>
            <a:fillRect/>
          </a:stretch>
        </p:blipFill>
        <p:spPr>
          <a:xfrm>
            <a:off x="0" y="-228600"/>
            <a:ext cx="9145271" cy="7086600"/>
          </a:xfrm>
          <a:prstGeom prst="rect">
            <a:avLst/>
          </a:prstGeom>
        </p:spPr>
      </p:pic>
      <p:sp>
        <p:nvSpPr>
          <p:cNvPr id="3" name="TextBox 2"/>
          <p:cNvSpPr txBox="1"/>
          <p:nvPr/>
        </p:nvSpPr>
        <p:spPr>
          <a:xfrm>
            <a:off x="6705600" y="0"/>
            <a:ext cx="2438400" cy="6001643"/>
          </a:xfrm>
          <a:prstGeom prst="rect">
            <a:avLst/>
          </a:prstGeom>
          <a:noFill/>
        </p:spPr>
        <p:txBody>
          <a:bodyPr wrap="square" rtlCol="0">
            <a:spAutoFit/>
          </a:bodyPr>
          <a:lstStyle/>
          <a:p>
            <a:r>
              <a:rPr lang="ar-SY" sz="3200" b="1" dirty="0" smtClean="0">
                <a:solidFill>
                  <a:schemeClr val="bg1"/>
                </a:solidFill>
              </a:rPr>
              <a:t>ولما خطر بباله أن يبتسم له تلك الأبتسامة العريضة التي يمكن  اصطناعها والتي يتقنها , التي كان ماهرا فيها وتمرس على اتقانها ولكن الشكل لم يكن ليأبه بابتسامة هذه ولم يتأثر بها</a:t>
            </a:r>
            <a:endParaRPr lang="en-GB" sz="3200" b="1" dirty="0">
              <a:solidFill>
                <a:schemeClr val="bg1"/>
              </a:solidFill>
            </a:endParaRPr>
          </a:p>
        </p:txBody>
      </p:sp>
    </p:spTree>
  </p:cSld>
  <p:clrMapOvr>
    <a:masterClrMapping/>
  </p:clrMapOvr>
  <p:transition spd="slow">
    <p:zo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9.JPE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6629400" y="0"/>
            <a:ext cx="2514600" cy="6863417"/>
          </a:xfrm>
          <a:prstGeom prst="rect">
            <a:avLst/>
          </a:prstGeom>
          <a:noFill/>
        </p:spPr>
        <p:txBody>
          <a:bodyPr wrap="square" rtlCol="0">
            <a:spAutoFit/>
          </a:bodyPr>
          <a:lstStyle/>
          <a:p>
            <a:r>
              <a:rPr lang="ar-SY" sz="4000" b="1" dirty="0" smtClean="0">
                <a:solidFill>
                  <a:srgbClr val="FFC000"/>
                </a:solidFill>
              </a:rPr>
              <a:t>وها هو الشكل واقف هنا , أمامه أنه كبير جدا أما ايغو فلم يكن يستطيع أن يحول نظره </a:t>
            </a:r>
            <a:r>
              <a:rPr lang="ar-SY" sz="4000" b="1" dirty="0" smtClean="0">
                <a:solidFill>
                  <a:srgbClr val="FFC000"/>
                </a:solidFill>
              </a:rPr>
              <a:t>عنه </a:t>
            </a:r>
            <a:r>
              <a:rPr lang="ar-SY" sz="4000" b="1" dirty="0" smtClean="0">
                <a:solidFill>
                  <a:srgbClr val="FFC000"/>
                </a:solidFill>
              </a:rPr>
              <a:t>وحينما كان ينظر اليه بدا فع أن الشكل </a:t>
            </a:r>
            <a:endParaRPr lang="en-GB" sz="4000" b="1" dirty="0">
              <a:solidFill>
                <a:srgbClr val="FFC000"/>
              </a:solidFill>
            </a:endParaRPr>
          </a:p>
        </p:txBody>
      </p:sp>
    </p:spTree>
  </p:cSld>
  <p:clrMapOvr>
    <a:masterClrMapping/>
  </p:clrMapOvr>
  <p:transition spd="slow">
    <p:checker dir="vert"/>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0.JPE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6934200" y="0"/>
            <a:ext cx="2209800" cy="6247864"/>
          </a:xfrm>
          <a:prstGeom prst="rect">
            <a:avLst/>
          </a:prstGeom>
          <a:noFill/>
        </p:spPr>
        <p:txBody>
          <a:bodyPr wrap="square" rtlCol="0">
            <a:spAutoFit/>
          </a:bodyPr>
          <a:lstStyle/>
          <a:p>
            <a:r>
              <a:rPr lang="ar-SY" sz="4000" b="1" dirty="0" smtClean="0">
                <a:solidFill>
                  <a:schemeClr val="bg1"/>
                </a:solidFill>
              </a:rPr>
              <a:t>ها هو يصغي اليه ... ماذا يقول اذا ؟ لم يكن ايغو يفهم ما يقول  ... فقرر حينئذ أن يرى عن كثب</a:t>
            </a:r>
            <a:endParaRPr lang="en-GB" sz="4000" b="1" dirty="0">
              <a:solidFill>
                <a:schemeClr val="bg1"/>
              </a:solidFill>
            </a:endParaRPr>
          </a:p>
        </p:txBody>
      </p:sp>
    </p:spTree>
  </p:cSld>
  <p:clrMapOvr>
    <a:masterClrMapping/>
  </p:clrMapOvr>
  <p:transition spd="slow">
    <p:comb dir="vert"/>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1.JPE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6172200" y="0"/>
            <a:ext cx="2667000" cy="6863417"/>
          </a:xfrm>
          <a:prstGeom prst="rect">
            <a:avLst/>
          </a:prstGeom>
          <a:noFill/>
        </p:spPr>
        <p:txBody>
          <a:bodyPr wrap="square" rtlCol="0">
            <a:spAutoFit/>
          </a:bodyPr>
          <a:lstStyle/>
          <a:p>
            <a:r>
              <a:rPr lang="ar-SY" sz="4400" b="1" dirty="0" smtClean="0">
                <a:solidFill>
                  <a:srgbClr val="FFC000"/>
                </a:solidFill>
              </a:rPr>
              <a:t>وهكذا كلما اقترب اليه كان يعي ويكتشف أنه ليس الشكل ذاته هو المتكلم ... لا... لقد كان أمامه وجها لوجه شيئان</a:t>
            </a:r>
            <a:endParaRPr lang="en-GB" sz="4400" b="1" dirty="0">
              <a:solidFill>
                <a:srgbClr val="FFC000"/>
              </a:solidFill>
            </a:endParaRPr>
          </a:p>
        </p:txBody>
      </p:sp>
    </p:spTree>
  </p:cSld>
  <p:clrMapOvr>
    <a:masterClrMapping/>
  </p:clrMapOvr>
  <p:transition spd="slow">
    <p:randomBa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JPG"/>
          <p:cNvPicPr>
            <a:picLocks noChangeAspect="1"/>
          </p:cNvPicPr>
          <p:nvPr/>
        </p:nvPicPr>
        <p:blipFill>
          <a:blip r:embed="rId2" cstate="print"/>
          <a:stretch>
            <a:fillRect/>
          </a:stretch>
        </p:blipFill>
        <p:spPr>
          <a:xfrm>
            <a:off x="0" y="0"/>
            <a:ext cx="9142729" cy="6858000"/>
          </a:xfrm>
          <a:prstGeom prst="rect">
            <a:avLst/>
          </a:prstGeom>
        </p:spPr>
      </p:pic>
      <p:sp>
        <p:nvSpPr>
          <p:cNvPr id="3" name="TextBox 2"/>
          <p:cNvSpPr txBox="1"/>
          <p:nvPr/>
        </p:nvSpPr>
        <p:spPr>
          <a:xfrm>
            <a:off x="152400" y="533400"/>
            <a:ext cx="8686800" cy="830997"/>
          </a:xfrm>
          <a:prstGeom prst="rect">
            <a:avLst/>
          </a:prstGeom>
          <a:noFill/>
        </p:spPr>
        <p:txBody>
          <a:bodyPr wrap="square" rtlCol="1">
            <a:spAutoFit/>
          </a:bodyPr>
          <a:lstStyle/>
          <a:p>
            <a:r>
              <a:rPr lang="ar-SY" sz="4800" dirty="0" smtClean="0">
                <a:solidFill>
                  <a:srgbClr val="FFFF00"/>
                </a:solidFill>
              </a:rPr>
              <a:t>كان يعيش وحيدا ... في سرير ابيض كبير</a:t>
            </a:r>
            <a:endParaRPr lang="ar-SY" sz="4800" dirty="0">
              <a:solidFill>
                <a:srgbClr val="FFFF00"/>
              </a:solidFill>
            </a:endParaRPr>
          </a:p>
        </p:txBody>
      </p:sp>
    </p:spTree>
  </p:cSld>
  <p:clrMapOvr>
    <a:masterClrMapping/>
  </p:clrMapOvr>
  <p:transition spd="slow">
    <p:wheel spokes="2"/>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2.JPEG"/>
          <p:cNvPicPr>
            <a:picLocks noChangeAspect="1"/>
          </p:cNvPicPr>
          <p:nvPr/>
        </p:nvPicPr>
        <p:blipFill>
          <a:blip r:embed="rId3" cstate="print"/>
          <a:stretch>
            <a:fillRect/>
          </a:stretch>
        </p:blipFill>
        <p:spPr>
          <a:xfrm>
            <a:off x="-1271" y="0"/>
            <a:ext cx="9145271" cy="6858000"/>
          </a:xfrm>
          <a:prstGeom prst="rect">
            <a:avLst/>
          </a:prstGeom>
        </p:spPr>
      </p:pic>
      <p:sp>
        <p:nvSpPr>
          <p:cNvPr id="3" name="TextBox 2"/>
          <p:cNvSpPr txBox="1"/>
          <p:nvPr/>
        </p:nvSpPr>
        <p:spPr>
          <a:xfrm>
            <a:off x="5791200" y="3962400"/>
            <a:ext cx="3352800" cy="2862322"/>
          </a:xfrm>
          <a:prstGeom prst="rect">
            <a:avLst/>
          </a:prstGeom>
          <a:noFill/>
        </p:spPr>
        <p:txBody>
          <a:bodyPr wrap="square" rtlCol="0">
            <a:spAutoFit/>
          </a:bodyPr>
          <a:lstStyle/>
          <a:p>
            <a:r>
              <a:rPr lang="ar-SY" sz="3600" b="1" dirty="0" smtClean="0">
                <a:solidFill>
                  <a:srgbClr val="FFC000"/>
                </a:solidFill>
              </a:rPr>
              <a:t>وكأن الشيء قد ذاب في مكانه , وظهر شيئان شكلان متميزان </a:t>
            </a:r>
            <a:r>
              <a:rPr lang="ar-SY" sz="3600" b="1" dirty="0" smtClean="0">
                <a:solidFill>
                  <a:srgbClr val="FFC000"/>
                </a:solidFill>
              </a:rPr>
              <a:t>صنعا </a:t>
            </a:r>
            <a:r>
              <a:rPr lang="ar-SY" sz="3600" b="1" dirty="0" smtClean="0">
                <a:solidFill>
                  <a:srgbClr val="FFC000"/>
                </a:solidFill>
              </a:rPr>
              <a:t>أحدهما  على الآخر</a:t>
            </a:r>
            <a:endParaRPr lang="en-GB" sz="3600" b="1" dirty="0">
              <a:solidFill>
                <a:srgbClr val="FFC000"/>
              </a:solidFill>
            </a:endParaRPr>
          </a:p>
        </p:txBody>
      </p:sp>
    </p:spTree>
  </p:cSld>
  <p:clrMapOvr>
    <a:masterClrMapping/>
  </p:clrMapOvr>
  <p:transition spd="slow">
    <p:plus/>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3.JPE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6400800" y="0"/>
            <a:ext cx="2438401" cy="6740307"/>
          </a:xfrm>
          <a:prstGeom prst="rect">
            <a:avLst/>
          </a:prstGeom>
          <a:noFill/>
        </p:spPr>
        <p:txBody>
          <a:bodyPr wrap="square" rtlCol="0">
            <a:spAutoFit/>
          </a:bodyPr>
          <a:lstStyle/>
          <a:p>
            <a:r>
              <a:rPr lang="ar-SY" sz="3600" b="1" dirty="0" smtClean="0">
                <a:solidFill>
                  <a:schemeClr val="bg1"/>
                </a:solidFill>
              </a:rPr>
              <a:t>وهنا حبس ايغو أنفاسه ... لم يكن ليصرف عينيه , ومع ذلك بالأمكان أن يتجاهل ما يرى ... هنا أمامه لم يكن شيء ما ...لا أنه شخص وهذا الشخص شبيها به</a:t>
            </a:r>
            <a:endParaRPr lang="en-GB" sz="3600" b="1" dirty="0">
              <a:solidFill>
                <a:schemeClr val="bg1"/>
              </a:solidFill>
            </a:endParaRPr>
          </a:p>
        </p:txBody>
      </p:sp>
    </p:spTree>
  </p:cSld>
  <p:clrMapOvr>
    <a:masterClrMapping/>
  </p:clrMapOvr>
  <p:transition spd="slow">
    <p:newsflash/>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4.JPEG"/>
          <p:cNvPicPr>
            <a:picLocks noChangeAspect="1"/>
          </p:cNvPicPr>
          <p:nvPr/>
        </p:nvPicPr>
        <p:blipFill>
          <a:blip r:embed="rId2" cstate="print"/>
          <a:stretch>
            <a:fillRect/>
          </a:stretch>
        </p:blipFill>
        <p:spPr>
          <a:xfrm>
            <a:off x="0" y="0"/>
            <a:ext cx="9144000" cy="6858000"/>
          </a:xfrm>
          <a:prstGeom prst="rect">
            <a:avLst/>
          </a:prstGeom>
        </p:spPr>
      </p:pic>
      <p:sp>
        <p:nvSpPr>
          <p:cNvPr id="4" name="TextBox 3"/>
          <p:cNvSpPr txBox="1"/>
          <p:nvPr/>
        </p:nvSpPr>
        <p:spPr>
          <a:xfrm>
            <a:off x="7086600" y="0"/>
            <a:ext cx="2057400" cy="6494085"/>
          </a:xfrm>
          <a:prstGeom prst="rect">
            <a:avLst/>
          </a:prstGeom>
          <a:noFill/>
        </p:spPr>
        <p:txBody>
          <a:bodyPr wrap="square" rtlCol="0">
            <a:spAutoFit/>
          </a:bodyPr>
          <a:lstStyle/>
          <a:p>
            <a:r>
              <a:rPr lang="ar-SY" sz="3200" b="1" dirty="0" smtClean="0">
                <a:solidFill>
                  <a:schemeClr val="bg1"/>
                </a:solidFill>
              </a:rPr>
              <a:t>ولو أن العيون كانت مختلفة والملامح متوترة فقد كان هذا شخصا عاديا ... ولكنه كان يظهر مجروحا واضح أنه يتألم ... لقد كان معلقا على شيء على شكل صليب</a:t>
            </a:r>
            <a:endParaRPr lang="en-GB" sz="3200" b="1" dirty="0">
              <a:solidFill>
                <a:schemeClr val="bg1"/>
              </a:solidFill>
            </a:endParaRPr>
          </a:p>
        </p:txBody>
      </p:sp>
    </p:spTree>
  </p:cSld>
  <p:clrMapOvr>
    <a:masterClrMapping/>
  </p:clrMapOvr>
  <p:transition spd="slow">
    <p:randomBar dir="vert"/>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5.JPEG"/>
          <p:cNvPicPr>
            <a:picLocks noChangeAspect="1"/>
          </p:cNvPicPr>
          <p:nvPr/>
        </p:nvPicPr>
        <p:blipFill>
          <a:blip r:embed="rId2" cstate="print"/>
          <a:stretch>
            <a:fillRect/>
          </a:stretch>
        </p:blipFill>
        <p:spPr>
          <a:xfrm>
            <a:off x="0" y="0"/>
            <a:ext cx="9144000" cy="6858000"/>
          </a:xfrm>
          <a:prstGeom prst="rect">
            <a:avLst/>
          </a:prstGeom>
        </p:spPr>
      </p:pic>
      <p:sp>
        <p:nvSpPr>
          <p:cNvPr id="4" name="TextBox 3"/>
          <p:cNvSpPr txBox="1"/>
          <p:nvPr/>
        </p:nvSpPr>
        <p:spPr>
          <a:xfrm>
            <a:off x="3276600" y="4495800"/>
            <a:ext cx="5715000" cy="2062103"/>
          </a:xfrm>
          <a:prstGeom prst="rect">
            <a:avLst/>
          </a:prstGeom>
          <a:noFill/>
        </p:spPr>
        <p:txBody>
          <a:bodyPr wrap="square" rtlCol="0">
            <a:spAutoFit/>
          </a:bodyPr>
          <a:lstStyle/>
          <a:p>
            <a:r>
              <a:rPr lang="ar-SY" sz="3200" b="1" dirty="0" smtClean="0">
                <a:solidFill>
                  <a:srgbClr val="FFFF00"/>
                </a:solidFill>
              </a:rPr>
              <a:t>وللمرة الأولى اكتشف ايغو وعرف ... أنه كان هناك شيء ما بل شخص أكبر منه وأفضل , له شكل ولون أجمل من شكله , شخص ينظر اليه وجها لوجه</a:t>
            </a:r>
            <a:endParaRPr lang="en-GB" sz="3200" b="1" dirty="0">
              <a:solidFill>
                <a:srgbClr val="FFFF00"/>
              </a:solidFill>
            </a:endParaRPr>
          </a:p>
        </p:txBody>
      </p:sp>
    </p:spTree>
  </p:cSld>
  <p:clrMapOvr>
    <a:masterClrMapping/>
  </p:clrMapOvr>
  <p:transition spd="slow">
    <p:blinds dir="ver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6.JPE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5791200" y="152400"/>
            <a:ext cx="3352800" cy="4247317"/>
          </a:xfrm>
          <a:prstGeom prst="rect">
            <a:avLst/>
          </a:prstGeom>
          <a:noFill/>
        </p:spPr>
        <p:txBody>
          <a:bodyPr wrap="square" rtlCol="0">
            <a:spAutoFit/>
          </a:bodyPr>
          <a:lstStyle/>
          <a:p>
            <a:r>
              <a:rPr lang="ar-SY" sz="5400" dirty="0" smtClean="0">
                <a:solidFill>
                  <a:srgbClr val="FFFF00"/>
                </a:solidFill>
              </a:rPr>
              <a:t>وشعر ايغو بهذه النظرة توضع عليه وتحدق فيه بقوة وعمق</a:t>
            </a:r>
            <a:endParaRPr lang="en-GB" sz="5400" dirty="0">
              <a:solidFill>
                <a:srgbClr val="FFFF00"/>
              </a:solidFill>
            </a:endParaRPr>
          </a:p>
        </p:txBody>
      </p:sp>
    </p:spTree>
  </p:cSld>
  <p:clrMapOvr>
    <a:masterClrMapping/>
  </p:clrMapOvr>
  <p:transition spd="slow">
    <p:plus/>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7.JPEG"/>
          <p:cNvPicPr>
            <a:picLocks noChangeAspect="1"/>
          </p:cNvPicPr>
          <p:nvPr/>
        </p:nvPicPr>
        <p:blipFill>
          <a:blip r:embed="rId2" cstate="print"/>
          <a:stretch>
            <a:fillRect/>
          </a:stretch>
        </p:blipFill>
        <p:spPr>
          <a:xfrm>
            <a:off x="0" y="0"/>
            <a:ext cx="9372599" cy="6858000"/>
          </a:xfrm>
          <a:prstGeom prst="rect">
            <a:avLst/>
          </a:prstGeom>
        </p:spPr>
      </p:pic>
      <p:sp>
        <p:nvSpPr>
          <p:cNvPr id="3" name="TextBox 2"/>
          <p:cNvSpPr txBox="1"/>
          <p:nvPr/>
        </p:nvSpPr>
        <p:spPr>
          <a:xfrm>
            <a:off x="6629400" y="228600"/>
            <a:ext cx="2514600" cy="6186309"/>
          </a:xfrm>
          <a:prstGeom prst="rect">
            <a:avLst/>
          </a:prstGeom>
          <a:noFill/>
        </p:spPr>
        <p:txBody>
          <a:bodyPr wrap="square" rtlCol="0">
            <a:spAutoFit/>
          </a:bodyPr>
          <a:lstStyle/>
          <a:p>
            <a:r>
              <a:rPr lang="ar-SY" sz="3600" dirty="0" smtClean="0">
                <a:solidFill>
                  <a:srgbClr val="FFFF00"/>
                </a:solidFill>
              </a:rPr>
              <a:t>وأيغو حينئذ بدأ يبكي لأنه عرف أن هناك من ينظر اليه وأنه بالنسبة لهذا الشخص الكبير العظيم لم يكن الا شيئا صغيرا جدا ذا شكل مثير للضحك والسخرية</a:t>
            </a:r>
            <a:endParaRPr lang="en-GB" sz="3600" dirty="0">
              <a:solidFill>
                <a:srgbClr val="FFFF00"/>
              </a:solidFill>
            </a:endParaRPr>
          </a:p>
        </p:txBody>
      </p:sp>
    </p:spTree>
  </p:cSld>
  <p:clrMapOvr>
    <a:masterClrMapping/>
  </p:clrMapOvr>
  <p:transition spd="slow">
    <p:newsflash/>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8.JPE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6934200" y="838200"/>
            <a:ext cx="2057400" cy="5632311"/>
          </a:xfrm>
          <a:prstGeom prst="rect">
            <a:avLst/>
          </a:prstGeom>
          <a:noFill/>
        </p:spPr>
        <p:txBody>
          <a:bodyPr wrap="square" rtlCol="0">
            <a:spAutoFit/>
          </a:bodyPr>
          <a:lstStyle/>
          <a:p>
            <a:r>
              <a:rPr lang="ar-SY" sz="3600" b="1" dirty="0" smtClean="0">
                <a:solidFill>
                  <a:schemeClr val="bg1"/>
                </a:solidFill>
              </a:rPr>
              <a:t>ولكن هذا الشخص على الصليب يبدو أنه فهم عمق فكره وأعاد مرارا ومرات نفس الكلمات... ونفس الجمل المتقطعة.</a:t>
            </a:r>
            <a:endParaRPr lang="en-GB" sz="3600" b="1" dirty="0">
              <a:solidFill>
                <a:schemeClr val="bg1"/>
              </a:solidFill>
            </a:endParaRPr>
          </a:p>
        </p:txBody>
      </p:sp>
    </p:spTree>
  </p:cSld>
  <p:clrMapOvr>
    <a:masterClrMapping/>
  </p:clrMapOvr>
  <p:transition spd="slow">
    <p:plus/>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9.JPEG"/>
          <p:cNvPicPr>
            <a:picLocks noChangeAspect="1"/>
          </p:cNvPicPr>
          <p:nvPr/>
        </p:nvPicPr>
        <p:blipFill>
          <a:blip r:embed="rId2" cstate="print"/>
          <a:stretch>
            <a:fillRect/>
          </a:stretch>
        </p:blipFill>
        <p:spPr>
          <a:xfrm>
            <a:off x="-1271" y="0"/>
            <a:ext cx="9145271" cy="5715000"/>
          </a:xfrm>
          <a:prstGeom prst="rect">
            <a:avLst/>
          </a:prstGeom>
        </p:spPr>
      </p:pic>
      <p:sp>
        <p:nvSpPr>
          <p:cNvPr id="3" name="TextBox 2"/>
          <p:cNvSpPr txBox="1"/>
          <p:nvPr/>
        </p:nvSpPr>
        <p:spPr>
          <a:xfrm>
            <a:off x="0" y="5715000"/>
            <a:ext cx="9144000" cy="1200329"/>
          </a:xfrm>
          <a:prstGeom prst="rect">
            <a:avLst/>
          </a:prstGeom>
          <a:solidFill>
            <a:schemeClr val="accent2"/>
          </a:solidFill>
        </p:spPr>
        <p:txBody>
          <a:bodyPr wrap="square" rtlCol="0">
            <a:spAutoFit/>
          </a:bodyPr>
          <a:lstStyle/>
          <a:p>
            <a:r>
              <a:rPr lang="ar-SY" sz="3600" b="1" dirty="0" smtClean="0"/>
              <a:t>لا ... تعلم من جديد ... أشخاص وأنت أيضا .. لا ليسوا عالمك أنت وأشخاص مخلوقة ... بسببي أنا ولأجلي أنا</a:t>
            </a:r>
            <a:endParaRPr lang="en-GB" sz="3600" b="1" dirty="0"/>
          </a:p>
        </p:txBody>
      </p:sp>
    </p:spTree>
  </p:cSld>
  <p:clrMapOvr>
    <a:masterClrMapping/>
  </p:clrMapOvr>
  <p:transition spd="slow">
    <p:blinds/>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0.JPE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3124200" y="0"/>
            <a:ext cx="2590800" cy="6247864"/>
          </a:xfrm>
          <a:prstGeom prst="rect">
            <a:avLst/>
          </a:prstGeom>
          <a:noFill/>
        </p:spPr>
        <p:txBody>
          <a:bodyPr wrap="square" rtlCol="0">
            <a:spAutoFit/>
          </a:bodyPr>
          <a:lstStyle/>
          <a:p>
            <a:r>
              <a:rPr lang="ar-SY" sz="4000" b="1" dirty="0" smtClean="0">
                <a:solidFill>
                  <a:srgbClr val="FF0000"/>
                </a:solidFill>
              </a:rPr>
              <a:t>ولأن شخصا قد استعمل كلمات لم يسمعها قط الى الآن ايغو لم </a:t>
            </a:r>
            <a:r>
              <a:rPr lang="ar-SY" sz="4000" b="1" dirty="0" smtClean="0">
                <a:solidFill>
                  <a:srgbClr val="FFFF00"/>
                </a:solidFill>
              </a:rPr>
              <a:t>يحاول أن يتهرب... ولكنه بقي يصغي ويسمع أكثر فأكثر</a:t>
            </a:r>
            <a:endParaRPr lang="en-GB" sz="4000" b="1" dirty="0">
              <a:solidFill>
                <a:srgbClr val="FFFF00"/>
              </a:solidFill>
            </a:endParaRPr>
          </a:p>
        </p:txBody>
      </p:sp>
    </p:spTree>
  </p:cSld>
  <p:clrMapOvr>
    <a:masterClrMapping/>
  </p:clrMapOvr>
  <p:transition spd="slow">
    <p:checker dir="vert"/>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1.JPEG"/>
          <p:cNvPicPr>
            <a:picLocks noChangeAspect="1"/>
          </p:cNvPicPr>
          <p:nvPr/>
        </p:nvPicPr>
        <p:blipFill>
          <a:blip r:embed="rId2" cstate="print"/>
          <a:stretch>
            <a:fillRect/>
          </a:stretch>
        </p:blipFill>
        <p:spPr>
          <a:xfrm>
            <a:off x="0" y="0"/>
            <a:ext cx="9144000" cy="5334000"/>
          </a:xfrm>
          <a:prstGeom prst="rect">
            <a:avLst/>
          </a:prstGeom>
        </p:spPr>
      </p:pic>
      <p:sp>
        <p:nvSpPr>
          <p:cNvPr id="3" name="TextBox 2"/>
          <p:cNvSpPr txBox="1"/>
          <p:nvPr/>
        </p:nvSpPr>
        <p:spPr>
          <a:xfrm>
            <a:off x="0" y="5334000"/>
            <a:ext cx="9144000" cy="1569660"/>
          </a:xfrm>
          <a:prstGeom prst="rect">
            <a:avLst/>
          </a:prstGeom>
          <a:solidFill>
            <a:srgbClr val="FFC000"/>
          </a:solidFill>
        </p:spPr>
        <p:txBody>
          <a:bodyPr wrap="square" rtlCol="0">
            <a:spAutoFit/>
          </a:bodyPr>
          <a:lstStyle/>
          <a:p>
            <a:r>
              <a:rPr lang="ar-SY" sz="3200" b="1" dirty="0" smtClean="0"/>
              <a:t>وبينما هو يصغي , لاحظ أن كل شيء حوله , الأشياء  بدأت تتغير أشكالها بعضها صار له </a:t>
            </a:r>
            <a:r>
              <a:rPr lang="ar-SY" sz="3200" b="1" dirty="0" smtClean="0">
                <a:latin typeface="Arial Rounded MT Bold" pitchFamily="34" charset="0"/>
              </a:rPr>
              <a:t>ألآن</a:t>
            </a:r>
            <a:r>
              <a:rPr lang="ar-SY" sz="3200" b="1" dirty="0" smtClean="0"/>
              <a:t> ذراع وساق ... وغيرها كان له عيون ووجه وليسوا بعد مجرد أشياء</a:t>
            </a:r>
            <a:endParaRPr lang="en-GB" sz="3200" b="1" dirty="0"/>
          </a:p>
        </p:txBody>
      </p:sp>
    </p:spTree>
  </p:cSld>
  <p:clrMapOvr>
    <a:masterClrMapping/>
  </p:clrMapOvr>
  <p:transition spd="slow">
    <p:blind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JPG"/>
          <p:cNvPicPr>
            <a:picLocks noChangeAspect="1"/>
          </p:cNvPicPr>
          <p:nvPr/>
        </p:nvPicPr>
        <p:blipFill>
          <a:blip r:embed="rId2" cstate="print"/>
          <a:stretch>
            <a:fillRect/>
          </a:stretch>
        </p:blipFill>
        <p:spPr>
          <a:xfrm>
            <a:off x="-1271" y="0"/>
            <a:ext cx="9146542" cy="6858000"/>
          </a:xfrm>
          <a:prstGeom prst="rect">
            <a:avLst/>
          </a:prstGeom>
        </p:spPr>
      </p:pic>
      <p:sp>
        <p:nvSpPr>
          <p:cNvPr id="3" name="TextBox 2"/>
          <p:cNvSpPr txBox="1"/>
          <p:nvPr/>
        </p:nvSpPr>
        <p:spPr>
          <a:xfrm>
            <a:off x="0" y="0"/>
            <a:ext cx="6934200" cy="1569660"/>
          </a:xfrm>
          <a:prstGeom prst="rect">
            <a:avLst/>
          </a:prstGeom>
          <a:noFill/>
        </p:spPr>
        <p:txBody>
          <a:bodyPr wrap="square" rtlCol="1">
            <a:spAutoFit/>
          </a:bodyPr>
          <a:lstStyle/>
          <a:p>
            <a:r>
              <a:rPr lang="ar-SY" sz="4800" dirty="0" smtClean="0">
                <a:solidFill>
                  <a:srgbClr val="FFFF00"/>
                </a:solidFill>
              </a:rPr>
              <a:t>كان محاطا بمجموعات من الأشياء مثيرة جذابة بأحجام وأشكال مختلفة</a:t>
            </a:r>
            <a:endParaRPr lang="ar-SY" sz="4800" dirty="0">
              <a:solidFill>
                <a:srgbClr val="FFFF00"/>
              </a:solidFill>
            </a:endParaRPr>
          </a:p>
        </p:txBody>
      </p:sp>
    </p:spTree>
  </p:cSld>
  <p:clrMapOvr>
    <a:masterClrMapping/>
  </p:clrMapOvr>
  <p:transition spd="slow">
    <p:wipe dir="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2.JPEG"/>
          <p:cNvPicPr>
            <a:picLocks noChangeAspect="1"/>
          </p:cNvPicPr>
          <p:nvPr/>
        </p:nvPicPr>
        <p:blipFill>
          <a:blip r:embed="rId2" cstate="print"/>
          <a:stretch>
            <a:fillRect/>
          </a:stretch>
        </p:blipFill>
        <p:spPr>
          <a:xfrm>
            <a:off x="0" y="0"/>
            <a:ext cx="6400800" cy="6858000"/>
          </a:xfrm>
          <a:prstGeom prst="rect">
            <a:avLst/>
          </a:prstGeom>
        </p:spPr>
      </p:pic>
      <p:sp>
        <p:nvSpPr>
          <p:cNvPr id="3" name="TextBox 2"/>
          <p:cNvSpPr txBox="1"/>
          <p:nvPr/>
        </p:nvSpPr>
        <p:spPr>
          <a:xfrm>
            <a:off x="6400800" y="0"/>
            <a:ext cx="2743200" cy="6986528"/>
          </a:xfrm>
          <a:prstGeom prst="rect">
            <a:avLst/>
          </a:prstGeom>
          <a:solidFill>
            <a:srgbClr val="FFC000"/>
          </a:solidFill>
        </p:spPr>
        <p:txBody>
          <a:bodyPr wrap="square" rtlCol="0">
            <a:spAutoFit/>
          </a:bodyPr>
          <a:lstStyle/>
          <a:p>
            <a:r>
              <a:rPr lang="ar-SY" sz="3200" b="1" dirty="0" smtClean="0">
                <a:solidFill>
                  <a:srgbClr val="002060"/>
                </a:solidFill>
              </a:rPr>
              <a:t>وبمقدار ما كان ينظر للشخص على الصليب , ويصغي اليه كان يفهم أمورا تتعلق بشخصيته الذاتية , وبالعالم المحيط به وبشخصيته ذاك المعلق على الصليب وبمقدار ذلك أيضا كانت الأشياء الموجودة هناك تتغير وتتحول.</a:t>
            </a:r>
            <a:endParaRPr lang="en-GB" sz="3200" b="1" dirty="0">
              <a:solidFill>
                <a:srgbClr val="002060"/>
              </a:solidFill>
            </a:endParaRPr>
          </a:p>
        </p:txBody>
      </p:sp>
    </p:spTree>
  </p:cSld>
  <p:clrMapOvr>
    <a:masterClrMapping/>
  </p:clrMapOvr>
  <p:transition spd="slow">
    <p:circl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3.JPEG"/>
          <p:cNvPicPr>
            <a:picLocks noChangeAspect="1"/>
          </p:cNvPicPr>
          <p:nvPr/>
        </p:nvPicPr>
        <p:blipFill>
          <a:blip r:embed="rId2" cstate="print"/>
          <a:stretch>
            <a:fillRect/>
          </a:stretch>
        </p:blipFill>
        <p:spPr>
          <a:xfrm>
            <a:off x="0" y="0"/>
            <a:ext cx="9144000" cy="5715000"/>
          </a:xfrm>
          <a:prstGeom prst="rect">
            <a:avLst/>
          </a:prstGeom>
        </p:spPr>
      </p:pic>
      <p:sp>
        <p:nvSpPr>
          <p:cNvPr id="3" name="TextBox 2"/>
          <p:cNvSpPr txBox="1"/>
          <p:nvPr/>
        </p:nvSpPr>
        <p:spPr>
          <a:xfrm>
            <a:off x="0" y="5715000"/>
            <a:ext cx="9144000" cy="1200329"/>
          </a:xfrm>
          <a:prstGeom prst="rect">
            <a:avLst/>
          </a:prstGeom>
          <a:solidFill>
            <a:schemeClr val="accent4"/>
          </a:solidFill>
        </p:spPr>
        <p:txBody>
          <a:bodyPr wrap="square" rtlCol="0">
            <a:spAutoFit/>
          </a:bodyPr>
          <a:lstStyle/>
          <a:p>
            <a:r>
              <a:rPr lang="ar-SY" sz="3600" b="1" dirty="0" smtClean="0"/>
              <a:t>وها هو محيط بكثير من الناس كل الأشياء قد أصبحت أشخاصا مع الشخص المعلق على الصليب الذي في وسطها</a:t>
            </a:r>
            <a:endParaRPr lang="en-GB" sz="3600" b="1" dirty="0"/>
          </a:p>
        </p:txBody>
      </p:sp>
    </p:spTree>
  </p:cSld>
  <p:clrMapOvr>
    <a:masterClrMapping/>
  </p:clrMapOvr>
  <p:transition spd="slow">
    <p:zo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4.JPE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6248400" y="0"/>
            <a:ext cx="2895600" cy="6247864"/>
          </a:xfrm>
          <a:prstGeom prst="rect">
            <a:avLst/>
          </a:prstGeom>
          <a:noFill/>
        </p:spPr>
        <p:txBody>
          <a:bodyPr wrap="square" rtlCol="0">
            <a:spAutoFit/>
          </a:bodyPr>
          <a:lstStyle/>
          <a:p>
            <a:r>
              <a:rPr lang="ar-SY" sz="4000" dirty="0" smtClean="0">
                <a:solidFill>
                  <a:srgbClr val="FFFF00"/>
                </a:solidFill>
              </a:rPr>
              <a:t>والشخص على الصليب ابتسم له ونظر اليه ثم بدا وكأنه ينظر الى مكان آخر ... نحو شخص آخر ... والتفت ايغو فرأى شخصا يقترب منه وفجأة اعتقد أنه يعرفه</a:t>
            </a:r>
            <a:r>
              <a:rPr lang="ar-SY" sz="3600" dirty="0" smtClean="0">
                <a:solidFill>
                  <a:srgbClr val="FFFF00"/>
                </a:solidFill>
              </a:rPr>
              <a:t>. </a:t>
            </a:r>
            <a:endParaRPr lang="en-GB" sz="3600" dirty="0">
              <a:solidFill>
                <a:srgbClr val="FFFF00"/>
              </a:solidFill>
            </a:endParaRPr>
          </a:p>
        </p:txBody>
      </p:sp>
    </p:spTree>
  </p:cSld>
  <p:clrMapOvr>
    <a:masterClrMapping/>
  </p:clrMapOvr>
  <p:transition spd="slow">
    <p:plus/>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5.JPE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4419600" y="3810000"/>
            <a:ext cx="4724400" cy="3046988"/>
          </a:xfrm>
          <a:prstGeom prst="rect">
            <a:avLst/>
          </a:prstGeom>
          <a:noFill/>
        </p:spPr>
        <p:txBody>
          <a:bodyPr wrap="square" rtlCol="0">
            <a:spAutoFit/>
          </a:bodyPr>
          <a:lstStyle/>
          <a:p>
            <a:r>
              <a:rPr lang="ar-SY" sz="3200" b="1" dirty="0" smtClean="0">
                <a:solidFill>
                  <a:schemeClr val="bg1"/>
                </a:solidFill>
              </a:rPr>
              <a:t>نعم انها هي انها الرقم 2 ... ولكنها لم تكن فقط الشكل واللون الذي قد وقع اختياره عليها منذ زمن بعيد , لقد كان لها ساقان وذراعان ووجه وعيون , كانت تبتسم له أيضا</a:t>
            </a:r>
            <a:endParaRPr lang="en-GB" sz="32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6.JPEG"/>
          <p:cNvPicPr>
            <a:picLocks noChangeAspect="1"/>
          </p:cNvPicPr>
          <p:nvPr/>
        </p:nvPicPr>
        <p:blipFill>
          <a:blip r:embed="rId2" cstate="print"/>
          <a:stretch>
            <a:fillRect/>
          </a:stretch>
        </p:blipFill>
        <p:spPr>
          <a:xfrm>
            <a:off x="-1269" y="0"/>
            <a:ext cx="9145269" cy="6858000"/>
          </a:xfrm>
          <a:prstGeom prst="rect">
            <a:avLst/>
          </a:prstGeom>
        </p:spPr>
      </p:pic>
      <p:sp>
        <p:nvSpPr>
          <p:cNvPr id="3" name="TextBox 2"/>
          <p:cNvSpPr txBox="1"/>
          <p:nvPr/>
        </p:nvSpPr>
        <p:spPr>
          <a:xfrm>
            <a:off x="2590800" y="3886200"/>
            <a:ext cx="3505200" cy="2862322"/>
          </a:xfrm>
          <a:prstGeom prst="rect">
            <a:avLst/>
          </a:prstGeom>
          <a:noFill/>
        </p:spPr>
        <p:txBody>
          <a:bodyPr wrap="square" rtlCol="0">
            <a:spAutoFit/>
          </a:bodyPr>
          <a:lstStyle/>
          <a:p>
            <a:r>
              <a:rPr lang="ar-SY" sz="3600" b="1" dirty="0" smtClean="0">
                <a:solidFill>
                  <a:srgbClr val="FF0000"/>
                </a:solidFill>
              </a:rPr>
              <a:t>ورآها ايغو فجأة بعيون جديدة حتى صاح : هل هذا ممكن , أأنت اذن شخص مثلي ؟</a:t>
            </a:r>
            <a:endParaRPr lang="en-GB" sz="3600" b="1" dirty="0">
              <a:solidFill>
                <a:srgbClr val="FF0000"/>
              </a:solidFill>
            </a:endParaRPr>
          </a:p>
        </p:txBody>
      </p:sp>
    </p:spTree>
  </p:cSld>
  <p:clrMapOvr>
    <a:masterClrMapping/>
  </p:clrMapOvr>
  <p:transition spd="slow">
    <p:wheel spokes="3"/>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7.JPEG"/>
          <p:cNvPicPr>
            <a:picLocks noChangeAspect="1"/>
          </p:cNvPicPr>
          <p:nvPr/>
        </p:nvPicPr>
        <p:blipFill>
          <a:blip r:embed="rId2" cstate="print"/>
          <a:stretch>
            <a:fillRect/>
          </a:stretch>
        </p:blipFill>
        <p:spPr>
          <a:xfrm>
            <a:off x="0" y="1"/>
            <a:ext cx="9144000" cy="5105399"/>
          </a:xfrm>
          <a:prstGeom prst="rect">
            <a:avLst/>
          </a:prstGeom>
        </p:spPr>
      </p:pic>
      <p:sp>
        <p:nvSpPr>
          <p:cNvPr id="3" name="TextBox 2"/>
          <p:cNvSpPr txBox="1"/>
          <p:nvPr/>
        </p:nvSpPr>
        <p:spPr>
          <a:xfrm>
            <a:off x="0" y="5105400"/>
            <a:ext cx="9144000" cy="1754326"/>
          </a:xfrm>
          <a:prstGeom prst="rect">
            <a:avLst/>
          </a:prstGeom>
          <a:solidFill>
            <a:schemeClr val="accent3">
              <a:lumMod val="50000"/>
            </a:schemeClr>
          </a:solidFill>
        </p:spPr>
        <p:txBody>
          <a:bodyPr wrap="square" rtlCol="0">
            <a:spAutoFit/>
          </a:bodyPr>
          <a:lstStyle/>
          <a:p>
            <a:r>
              <a:rPr lang="ar-SY" sz="3600" b="1" dirty="0" smtClean="0">
                <a:solidFill>
                  <a:srgbClr val="FFFF00"/>
                </a:solidFill>
              </a:rPr>
              <a:t>حينئذ رقم 2 أمسكت بيده وسوية ركعا عند رجلي الشخص الذي كان على الصليب , وابتسما له , وعبرا له عن شكرهما , لأن ايغو بدأ أخيرا يرى الناس كما هي</a:t>
            </a:r>
            <a:endParaRPr lang="en-GB" sz="3600" b="1" dirty="0">
              <a:solidFill>
                <a:srgbClr val="FFFF00"/>
              </a:solidFill>
            </a:endParaRPr>
          </a:p>
        </p:txBody>
      </p:sp>
    </p:spTree>
  </p:cSld>
  <p:clrMapOvr>
    <a:masterClrMapping/>
  </p:clrMapOvr>
  <p:transition spd="slow">
    <p:wheel spokes="8"/>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8.JPEG"/>
          <p:cNvPicPr>
            <a:picLocks noChangeAspect="1"/>
          </p:cNvPicPr>
          <p:nvPr/>
        </p:nvPicPr>
        <p:blipFill>
          <a:blip r:embed="rId3" cstate="print"/>
          <a:stretch>
            <a:fillRect/>
          </a:stretch>
        </p:blipFill>
        <p:spPr>
          <a:xfrm>
            <a:off x="0" y="0"/>
            <a:ext cx="9144000" cy="5715000"/>
          </a:xfrm>
          <a:prstGeom prst="rect">
            <a:avLst/>
          </a:prstGeom>
        </p:spPr>
      </p:pic>
      <p:sp>
        <p:nvSpPr>
          <p:cNvPr id="3" name="TextBox 2"/>
          <p:cNvSpPr txBox="1"/>
          <p:nvPr/>
        </p:nvSpPr>
        <p:spPr>
          <a:xfrm>
            <a:off x="0" y="5715000"/>
            <a:ext cx="9144000" cy="1200329"/>
          </a:xfrm>
          <a:prstGeom prst="rect">
            <a:avLst/>
          </a:prstGeom>
          <a:solidFill>
            <a:schemeClr val="accent2">
              <a:lumMod val="50000"/>
            </a:schemeClr>
          </a:solidFill>
        </p:spPr>
        <p:txBody>
          <a:bodyPr wrap="square" rtlCol="0">
            <a:spAutoFit/>
          </a:bodyPr>
          <a:lstStyle/>
          <a:p>
            <a:r>
              <a:rPr lang="ar-SY" sz="3600" b="1" dirty="0" smtClean="0">
                <a:solidFill>
                  <a:srgbClr val="FFFF00"/>
                </a:solidFill>
              </a:rPr>
              <a:t>والشخص ترك صليبه وأتى نحوهما , فأراهما يديه المثقوبتين والدم والآلام .</a:t>
            </a:r>
            <a:endParaRPr lang="en-GB" sz="3600" b="1" dirty="0">
              <a:solidFill>
                <a:srgbClr val="FFFF00"/>
              </a:solidFill>
            </a:endParaRPr>
          </a:p>
        </p:txBody>
      </p:sp>
    </p:spTree>
  </p:cSld>
  <p:clrMapOvr>
    <a:masterClrMapping/>
  </p:clrMapOvr>
  <p:transition spd="slow">
    <p:plus/>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9.JPE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990600" y="4876800"/>
            <a:ext cx="7347531" cy="1446550"/>
          </a:xfrm>
          <a:prstGeom prst="rect">
            <a:avLst/>
          </a:prstGeom>
          <a:noFill/>
        </p:spPr>
        <p:txBody>
          <a:bodyPr wrap="square" rtlCol="0">
            <a:spAutoFit/>
          </a:bodyPr>
          <a:lstStyle/>
          <a:p>
            <a:r>
              <a:rPr lang="ar-SY" sz="4400" b="1" dirty="0" smtClean="0">
                <a:solidFill>
                  <a:srgbClr val="FFC000"/>
                </a:solidFill>
              </a:rPr>
              <a:t>كما أراهما كيف عليهما أن يبدأ كل شيء من الصفر وبمعونته </a:t>
            </a:r>
            <a:r>
              <a:rPr lang="ar-SY" sz="4400" b="1" dirty="0" smtClean="0">
                <a:solidFill>
                  <a:srgbClr val="FFC000"/>
                </a:solidFill>
              </a:rPr>
              <a:t>هو</a:t>
            </a:r>
            <a:r>
              <a:rPr lang="en-US" sz="4400" b="1" smtClean="0">
                <a:solidFill>
                  <a:srgbClr val="FFC000"/>
                </a:solidFill>
              </a:rPr>
              <a:t>!</a:t>
            </a:r>
            <a:endParaRPr lang="en-GB" sz="4400" b="1" dirty="0">
              <a:solidFill>
                <a:srgbClr val="FFC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3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0.JPE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flipH="1">
            <a:off x="228600" y="2514600"/>
            <a:ext cx="3657600" cy="1446550"/>
          </a:xfrm>
          <a:prstGeom prst="rect">
            <a:avLst/>
          </a:prstGeom>
          <a:noFill/>
        </p:spPr>
        <p:txBody>
          <a:bodyPr wrap="square" rtlCol="0">
            <a:spAutoFit/>
          </a:bodyPr>
          <a:lstStyle/>
          <a:p>
            <a:r>
              <a:rPr lang="ar-SY" sz="4400" b="1" i="1" dirty="0" smtClean="0"/>
              <a:t>كان الفيلم من انتاج </a:t>
            </a:r>
            <a:r>
              <a:rPr lang="fr-FR" sz="4400" b="1" i="1" dirty="0" smtClean="0"/>
              <a:t>CEPA</a:t>
            </a:r>
            <a:endParaRPr lang="en-GB" sz="4400" b="1" i="1" dirty="0"/>
          </a:p>
        </p:txBody>
      </p:sp>
    </p:spTree>
  </p:cSld>
  <p:clrMapOvr>
    <a:masterClrMapping/>
  </p:clrMapOvr>
  <p:transition spd="slow">
    <p:comb dir="vert"/>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0.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685800"/>
            <a:ext cx="4343400" cy="369332"/>
          </a:xfrm>
          <a:prstGeom prst="rect">
            <a:avLst/>
          </a:prstGeom>
          <a:noFill/>
        </p:spPr>
        <p:txBody>
          <a:bodyPr wrap="square" rtlCol="0">
            <a:spAutoFit/>
          </a:bodyPr>
          <a:lstStyle/>
          <a:p>
            <a:endParaRPr lang="en-GB" dirty="0"/>
          </a:p>
        </p:txBody>
      </p:sp>
      <p:sp>
        <p:nvSpPr>
          <p:cNvPr id="6" name="Rectangle 5"/>
          <p:cNvSpPr/>
          <p:nvPr/>
        </p:nvSpPr>
        <p:spPr>
          <a:xfrm>
            <a:off x="5562600" y="0"/>
            <a:ext cx="3581400" cy="2308324"/>
          </a:xfrm>
          <a:prstGeom prst="rect">
            <a:avLst/>
          </a:prstGeom>
        </p:spPr>
        <p:txBody>
          <a:bodyPr wrap="square">
            <a:spAutoFit/>
          </a:bodyPr>
          <a:lstStyle/>
          <a:p>
            <a:r>
              <a:rPr lang="ar-SY" sz="4800" b="1" dirty="0" smtClean="0">
                <a:solidFill>
                  <a:srgbClr val="FFFF00"/>
                </a:solidFill>
              </a:rPr>
              <a:t>ما هو تعليقك على هذا الفيلم ؟ وكيف تفهمه ؟</a:t>
            </a:r>
          </a:p>
        </p:txBody>
      </p:sp>
      <p:sp>
        <p:nvSpPr>
          <p:cNvPr id="7" name="Rectangle 6"/>
          <p:cNvSpPr/>
          <p:nvPr/>
        </p:nvSpPr>
        <p:spPr>
          <a:xfrm>
            <a:off x="0" y="5257800"/>
            <a:ext cx="4343400" cy="830997"/>
          </a:xfrm>
          <a:prstGeom prst="rect">
            <a:avLst/>
          </a:prstGeom>
        </p:spPr>
        <p:txBody>
          <a:bodyPr wrap="square">
            <a:spAutoFit/>
          </a:bodyPr>
          <a:lstStyle/>
          <a:p>
            <a:endParaRPr lang="ar-SY" sz="4800" dirty="0" smtClean="0">
              <a:solidFill>
                <a:srgbClr val="FFFF00"/>
              </a:solidFill>
            </a:endParaRPr>
          </a:p>
        </p:txBody>
      </p:sp>
      <p:sp>
        <p:nvSpPr>
          <p:cNvPr id="4" name="TextBox 3"/>
          <p:cNvSpPr txBox="1"/>
          <p:nvPr/>
        </p:nvSpPr>
        <p:spPr>
          <a:xfrm>
            <a:off x="-228600" y="1055132"/>
            <a:ext cx="3810000" cy="1446550"/>
          </a:xfrm>
          <a:prstGeom prst="rect">
            <a:avLst/>
          </a:prstGeom>
          <a:noFill/>
        </p:spPr>
        <p:txBody>
          <a:bodyPr wrap="square" rtlCol="0">
            <a:spAutoFit/>
          </a:bodyPr>
          <a:lstStyle/>
          <a:p>
            <a:r>
              <a:rPr lang="ar-SY" sz="4400" b="1" dirty="0" smtClean="0"/>
              <a:t>أي موقف أعجبك ؟ </a:t>
            </a:r>
          </a:p>
          <a:p>
            <a:r>
              <a:rPr lang="ar-SY" sz="4400" b="1" dirty="0" smtClean="0"/>
              <a:t>أي موقف أزعجك؟</a:t>
            </a:r>
            <a:endParaRPr lang="en-US" sz="4400" b="1" dirty="0"/>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0"/>
                                        <p:tgtEl>
                                          <p:spTgt spid="6"/>
                                        </p:tgtEl>
                                      </p:cBhvr>
                                    </p:animEffect>
                                    <p:anim calcmode="lin" valueType="num">
                                      <p:cBhvr>
                                        <p:cTn id="8" dur="5000" fill="hold"/>
                                        <p:tgtEl>
                                          <p:spTgt spid="6"/>
                                        </p:tgtEl>
                                        <p:attrNameLst>
                                          <p:attrName>ppt_x</p:attrName>
                                        </p:attrNameLst>
                                      </p:cBhvr>
                                      <p:tavLst>
                                        <p:tav tm="0">
                                          <p:val>
                                            <p:strVal val="#ppt_x"/>
                                          </p:val>
                                        </p:tav>
                                        <p:tav tm="100000">
                                          <p:val>
                                            <p:strVal val="#ppt_x"/>
                                          </p:val>
                                        </p:tav>
                                      </p:tavLst>
                                    </p:anim>
                                    <p:anim calcmode="lin" valueType="num">
                                      <p:cBhvr>
                                        <p:cTn id="9" dur="5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0"/>
                                        <p:tgtEl>
                                          <p:spTgt spid="4"/>
                                        </p:tgtEl>
                                      </p:cBhvr>
                                    </p:animEffect>
                                    <p:anim calcmode="lin" valueType="num">
                                      <p:cBhvr>
                                        <p:cTn id="15" dur="5000" fill="hold"/>
                                        <p:tgtEl>
                                          <p:spTgt spid="4"/>
                                        </p:tgtEl>
                                        <p:attrNameLst>
                                          <p:attrName>ppt_x</p:attrName>
                                        </p:attrNameLst>
                                      </p:cBhvr>
                                      <p:tavLst>
                                        <p:tav tm="0">
                                          <p:val>
                                            <p:strVal val="#ppt_x"/>
                                          </p:val>
                                        </p:tav>
                                        <p:tav tm="100000">
                                          <p:val>
                                            <p:strVal val="#ppt_x"/>
                                          </p:val>
                                        </p:tav>
                                      </p:tavLst>
                                    </p:anim>
                                    <p:anim calcmode="lin" valueType="num">
                                      <p:cBhvr>
                                        <p:cTn id="16" dur="5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JPG"/>
          <p:cNvPicPr>
            <a:picLocks noChangeAspect="1"/>
          </p:cNvPicPr>
          <p:nvPr/>
        </p:nvPicPr>
        <p:blipFill>
          <a:blip r:embed="rId2" cstate="print"/>
          <a:stretch>
            <a:fillRect/>
          </a:stretch>
        </p:blipFill>
        <p:spPr>
          <a:xfrm>
            <a:off x="-1271" y="0"/>
            <a:ext cx="9145271" cy="6858000"/>
          </a:xfrm>
          <a:prstGeom prst="rect">
            <a:avLst/>
          </a:prstGeom>
        </p:spPr>
      </p:pic>
      <p:sp>
        <p:nvSpPr>
          <p:cNvPr id="3" name="TextBox 2"/>
          <p:cNvSpPr txBox="1"/>
          <p:nvPr/>
        </p:nvSpPr>
        <p:spPr>
          <a:xfrm>
            <a:off x="0" y="0"/>
            <a:ext cx="3962400" cy="1938992"/>
          </a:xfrm>
          <a:prstGeom prst="rect">
            <a:avLst/>
          </a:prstGeom>
          <a:noFill/>
        </p:spPr>
        <p:txBody>
          <a:bodyPr wrap="square" rtlCol="1">
            <a:spAutoFit/>
          </a:bodyPr>
          <a:lstStyle/>
          <a:p>
            <a:r>
              <a:rPr lang="ar-SY" sz="4000" b="1" dirty="0" smtClean="0">
                <a:solidFill>
                  <a:schemeClr val="bg1"/>
                </a:solidFill>
              </a:rPr>
              <a:t>وقد يحدث أن ألأشياء تجعل أيغو سعيدا جدا حينئذ كان يبتسم لها </a:t>
            </a:r>
            <a:endParaRPr lang="ar-SY" sz="40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9.JPG"/>
          <p:cNvPicPr>
            <a:picLocks noChangeAspect="1"/>
          </p:cNvPicPr>
          <p:nvPr/>
        </p:nvPicPr>
        <p:blipFill>
          <a:blip r:embed="rId2" cstate="print"/>
          <a:stretch>
            <a:fillRect/>
          </a:stretch>
        </p:blipFill>
        <p:spPr>
          <a:xfrm>
            <a:off x="1" y="0"/>
            <a:ext cx="9143999" cy="6858000"/>
          </a:xfrm>
          <a:prstGeom prst="rect">
            <a:avLst/>
          </a:prstGeom>
        </p:spPr>
      </p:pic>
      <p:sp>
        <p:nvSpPr>
          <p:cNvPr id="3" name="TextBox 2"/>
          <p:cNvSpPr txBox="1"/>
          <p:nvPr/>
        </p:nvSpPr>
        <p:spPr>
          <a:xfrm>
            <a:off x="7543800" y="0"/>
            <a:ext cx="1600200" cy="5509200"/>
          </a:xfrm>
          <a:prstGeom prst="rect">
            <a:avLst/>
          </a:prstGeom>
          <a:noFill/>
        </p:spPr>
        <p:txBody>
          <a:bodyPr wrap="square" rtlCol="1">
            <a:spAutoFit/>
          </a:bodyPr>
          <a:lstStyle/>
          <a:p>
            <a:r>
              <a:rPr lang="ar-SY" sz="3200" b="1" dirty="0" smtClean="0">
                <a:solidFill>
                  <a:srgbClr val="FFFF00"/>
                </a:solidFill>
              </a:rPr>
              <a:t>ويحدث ايضا أن ألأشياء تزعجه فتجعله تعيسا جدا حينئذ يثور غضبه فيضربها دون شفقة ولا رحمة</a:t>
            </a:r>
            <a:endParaRPr lang="ar-SY" sz="3200" b="1" dirty="0">
              <a:solidFill>
                <a:srgbClr val="FFFF00"/>
              </a:solidFill>
            </a:endParaRPr>
          </a:p>
        </p:txBody>
      </p:sp>
    </p:spTree>
  </p:cSld>
  <p:clrMapOvr>
    <a:masterClrMapping/>
  </p:clrMapOvr>
  <p:transition spd="slow">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883</TotalTime>
  <Words>1866</Words>
  <Application>Microsoft Office PowerPoint</Application>
  <PresentationFormat>On-screen Show (4:3)</PresentationFormat>
  <Paragraphs>83</Paragraphs>
  <Slides>79</Slides>
  <Notes>2</Notes>
  <HiddenSlides>0</HiddenSlides>
  <MMClips>0</MMClips>
  <ScaleCrop>false</ScaleCrop>
  <HeadingPairs>
    <vt:vector size="4" baseType="variant">
      <vt:variant>
        <vt:lpstr>Theme</vt:lpstr>
      </vt:variant>
      <vt:variant>
        <vt:i4>1</vt:i4>
      </vt:variant>
      <vt:variant>
        <vt:lpstr>Slide Titles</vt:lpstr>
      </vt:variant>
      <vt:variant>
        <vt:i4>79</vt:i4>
      </vt:variant>
    </vt:vector>
  </HeadingPairs>
  <TitlesOfParts>
    <vt:vector size="80" baseType="lpstr">
      <vt:lpstr>Median</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vector>
  </TitlesOfParts>
  <Company>By DR.Ahmed Saker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HANANIA FMM</dc:creator>
  <cp:lastModifiedBy>Computer</cp:lastModifiedBy>
  <cp:revision>57</cp:revision>
  <dcterms:created xsi:type="dcterms:W3CDTF">2011-07-15T02:04:35Z</dcterms:created>
  <dcterms:modified xsi:type="dcterms:W3CDTF">2012-10-31T19:37:29Z</dcterms:modified>
</cp:coreProperties>
</file>