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5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8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77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581" autoAdjust="0"/>
  </p:normalViewPr>
  <p:slideViewPr>
    <p:cSldViewPr>
      <p:cViewPr>
        <p:scale>
          <a:sx n="60" d="100"/>
          <a:sy n="60" d="100"/>
        </p:scale>
        <p:origin x="-786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CD259B-4116-4906-8033-DBC4DCFF7B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A9B6F-85BD-400A-85E8-31EAD5402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9EA41-A82F-4B00-A09D-9099E5AFE4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E2471-2BC0-4CBD-9BA3-FFEC6F9D1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3387D09-FC69-41ED-B830-710806D4E0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605E0-F3D8-4774-94B3-43019056BA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5F938-1B92-47D8-B8E0-4B19F19AC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A00C3-8B8E-448A-9065-E132EA0D01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FC562-9D15-46F4-B840-6FE7E77A5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F59A0-A921-4A87-B4A8-861235B858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5851C-6BDC-4C7B-9C9F-53E8EED81B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C3A11-A1B1-4831-B7D5-5F6CF3167E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7D05F8-9084-4803-B63F-7D8458F0B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4383DAD-A6C2-4E7E-B9BB-2BD48B2868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>
            <a:off x="838200" y="685800"/>
            <a:ext cx="7467600" cy="5562600"/>
          </a:xfrm>
          <a:prstGeom prst="fram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0" y="2819400"/>
            <a:ext cx="3352800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 rtl="1"/>
            <a:r>
              <a:rPr lang="ar-SY" sz="9600" dirty="0" smtClean="0"/>
              <a:t>الهدايا</a:t>
            </a:r>
            <a:endParaRPr lang="en-GB" sz="9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72200" y="0"/>
            <a:ext cx="2971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5400" b="1" dirty="0">
                <a:solidFill>
                  <a:schemeClr val="bg1"/>
                </a:solidFill>
                <a:cs typeface="Traditional Arabic" pitchFamily="2" charset="-78"/>
              </a:rPr>
              <a:t>لماذا يصعب علينا فتح الهدية...</a:t>
            </a:r>
            <a:endParaRPr lang="en-US" sz="5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477000" y="3810000"/>
            <a:ext cx="2667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هل لأن الآخرين يشعرون بالخوف...؟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" y="0"/>
            <a:ext cx="9143999" cy="6858000"/>
          </a:xfrm>
          <a:noFill/>
          <a:ln/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848600" y="1905000"/>
            <a:ext cx="1295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800" b="1" dirty="0">
                <a:solidFill>
                  <a:schemeClr val="bg1"/>
                </a:solidFill>
                <a:cs typeface="Traditional Arabic" pitchFamily="2" charset="-78"/>
              </a:rPr>
              <a:t>أو لأن هذا يسبب لهم </a:t>
            </a:r>
            <a:r>
              <a:rPr lang="ar-SY" sz="4800" b="1" dirty="0" smtClean="0">
                <a:solidFill>
                  <a:schemeClr val="bg1"/>
                </a:solidFill>
                <a:cs typeface="Traditional Arabic" pitchFamily="2" charset="-78"/>
              </a:rPr>
              <a:t>   الألم...</a:t>
            </a:r>
            <a:endParaRPr lang="en-US" sz="48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3048000" y="0"/>
            <a:ext cx="3429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أو ربما لأن هذه الهدية قد سبق لها أن فُتحت</a:t>
            </a:r>
          </a:p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 ورفضها الناس...؟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0" y="1371600"/>
            <a:ext cx="2743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800" b="1" dirty="0">
                <a:solidFill>
                  <a:schemeClr val="bg1"/>
                </a:solidFill>
                <a:cs typeface="Traditional Arabic" pitchFamily="2" charset="-78"/>
              </a:rPr>
              <a:t>ولكن لنفكر قليلاً!!! أنا شخص موجود, فأنا أيضاً هدية...</a:t>
            </a:r>
            <a:endParaRPr lang="en-US" sz="48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696200" y="228600"/>
            <a:ext cx="14478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هدية لذاتي أولاً لأن الآب وهبني لنفسي بادئ الأمر...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248400" y="0"/>
            <a:ext cx="2895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5400" b="1" dirty="0">
                <a:solidFill>
                  <a:schemeClr val="bg1"/>
                </a:solidFill>
                <a:cs typeface="Traditional Arabic" pitchFamily="2" charset="-78"/>
              </a:rPr>
              <a:t>فهل نظرت إلى داخلي؟ هل أخاف من ذلك...؟</a:t>
            </a:r>
            <a:endParaRPr lang="en-US" sz="5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5638800" y="4343400"/>
            <a:ext cx="3505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ربما ذلك ما يحدث لي, وذلك لأنني لم أقبل بالهدية التي هي أنا...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819400" y="0"/>
            <a:ext cx="31242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على الرغم من أنه من الممكن أن يكون هناك شيء</a:t>
            </a:r>
          </a:p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 يختلف عما تصورته...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219200" y="0"/>
            <a:ext cx="3657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ربما لم أرى في الحقيقة أبداً الهدية الرائعة التي أنا عليها...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257800" y="0"/>
            <a:ext cx="3886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الناس هدايا لفّها الآب بورق ليرسلهم إلينا...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1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315200" y="0"/>
            <a:ext cx="1828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4400" b="1" dirty="0">
                <a:solidFill>
                  <a:srgbClr val="FFFF00"/>
                </a:solidFill>
                <a:cs typeface="Traditional Arabic" pitchFamily="2" charset="-78"/>
              </a:rPr>
              <a:t>لأن هدايا الآب لا يمكن أن تكون غير رائعة...</a:t>
            </a:r>
            <a:endParaRPr lang="en-US" sz="4400" b="1" dirty="0">
              <a:solidFill>
                <a:srgbClr val="FFFF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438400" y="0"/>
            <a:ext cx="3962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rgbClr val="FFFF00"/>
                </a:solidFill>
                <a:cs typeface="Traditional Arabic" pitchFamily="2" charset="-78"/>
              </a:rPr>
              <a:t>أنا أيضاً هدية للآخرين.</a:t>
            </a:r>
            <a:endParaRPr lang="en-US" sz="4400" b="1" dirty="0">
              <a:solidFill>
                <a:srgbClr val="FFFF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0" y="0"/>
            <a:ext cx="4648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rgbClr val="7030A0"/>
                </a:solidFill>
                <a:cs typeface="Traditional Arabic" pitchFamily="2" charset="-78"/>
              </a:rPr>
              <a:t>فهل أقبل أن أُهدى للآخرين من قِبل الآب...؟</a:t>
            </a:r>
            <a:endParaRPr lang="en-US" sz="4400" b="1" dirty="0">
              <a:solidFill>
                <a:srgbClr val="7030A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noFill/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743200" y="0"/>
            <a:ext cx="5410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200" b="1" dirty="0">
                <a:solidFill>
                  <a:schemeClr val="bg1"/>
                </a:solidFill>
                <a:cs typeface="Traditional Arabic" pitchFamily="2" charset="-78"/>
              </a:rPr>
              <a:t>هل علينا دوماً الاكتفاء  بالغلاف دون النظر إلى الهدية...؟</a:t>
            </a:r>
            <a:endParaRPr lang="en-US" sz="42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327525" y="2932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الصديق هو هدية...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ليس لي فقط. بل للآخرين من خلالي...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324600" y="0"/>
            <a:ext cx="2819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4400" b="1" dirty="0">
                <a:solidFill>
                  <a:srgbClr val="FFFF00"/>
                </a:solidFill>
                <a:cs typeface="Traditional Arabic" pitchFamily="2" charset="-78"/>
              </a:rPr>
              <a:t>الناس جميعاً هدايا نقبلهم </a:t>
            </a:r>
            <a:r>
              <a:rPr lang="ar-SY" sz="4400" b="1" dirty="0" smtClean="0">
                <a:solidFill>
                  <a:srgbClr val="FFFF00"/>
                </a:solidFill>
                <a:cs typeface="Traditional Arabic" pitchFamily="2" charset="-78"/>
              </a:rPr>
              <a:t>ونعطيهم </a:t>
            </a:r>
            <a:r>
              <a:rPr lang="ar-SY" sz="4400" b="1" dirty="0">
                <a:solidFill>
                  <a:srgbClr val="FFFF00"/>
                </a:solidFill>
                <a:cs typeface="Traditional Arabic" pitchFamily="2" charset="-78"/>
              </a:rPr>
              <a:t>كما هو حال الابن (يسوع)...</a:t>
            </a:r>
            <a:endParaRPr lang="en-US" sz="4400" b="1" dirty="0">
              <a:solidFill>
                <a:srgbClr val="FFFF0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7010400" cy="6857999"/>
          </a:xfrm>
          <a:prstGeom prst="rect">
            <a:avLst/>
          </a:prstGeom>
          <a:noFill/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7010400" y="0"/>
            <a:ext cx="2133600" cy="6858000"/>
          </a:xfrm>
          <a:prstGeom prst="rect">
            <a:avLst/>
          </a:prstGeom>
          <a:solidFill>
            <a:srgbClr val="FF00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5400" b="1" dirty="0">
                <a:solidFill>
                  <a:srgbClr val="002060"/>
                </a:solidFill>
                <a:cs typeface="Traditional Arabic" pitchFamily="2" charset="-78"/>
              </a:rPr>
              <a:t>الصداقة هي جواب أو </a:t>
            </a:r>
            <a:r>
              <a:rPr lang="ar-SY" sz="5400" b="1" dirty="0" smtClean="0">
                <a:solidFill>
                  <a:srgbClr val="002060"/>
                </a:solidFill>
                <a:cs typeface="Traditional Arabic" pitchFamily="2" charset="-78"/>
              </a:rPr>
              <a:t>ردّ </a:t>
            </a:r>
            <a:r>
              <a:rPr lang="ar-SY" sz="5400" b="1" dirty="0">
                <a:solidFill>
                  <a:srgbClr val="002060"/>
                </a:solidFill>
                <a:cs typeface="Traditional Arabic" pitchFamily="2" charset="-78"/>
              </a:rPr>
              <a:t>من الأشخاص </a:t>
            </a:r>
          </a:p>
          <a:p>
            <a:pPr algn="r"/>
            <a:r>
              <a:rPr lang="ar-SY" sz="5400" b="1" dirty="0">
                <a:solidFill>
                  <a:srgbClr val="002060"/>
                </a:solidFill>
                <a:cs typeface="Traditional Arabic" pitchFamily="2" charset="-78"/>
              </a:rPr>
              <a:t>الهدايا إلى الآب الذي يهبهم</a:t>
            </a:r>
            <a:r>
              <a:rPr lang="ar-SY" sz="4400" dirty="0">
                <a:solidFill>
                  <a:srgbClr val="002060"/>
                </a:solidFill>
                <a:cs typeface="Traditional Arabic" pitchFamily="2" charset="-78"/>
              </a:rPr>
              <a:t>.</a:t>
            </a:r>
            <a:endParaRPr lang="en-US" sz="4400" dirty="0">
              <a:solidFill>
                <a:srgbClr val="00206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0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7463"/>
            <a:ext cx="9144000" cy="5580063"/>
          </a:xfrm>
          <a:noFill/>
          <a:ln/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0" y="5562600"/>
            <a:ext cx="9144000" cy="1323439"/>
          </a:xfrm>
          <a:prstGeom prst="rect">
            <a:avLst/>
          </a:prstGeom>
          <a:solidFill>
            <a:srgbClr val="C000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000" b="1" dirty="0">
                <a:cs typeface="Traditional Arabic" pitchFamily="2" charset="-78"/>
              </a:rPr>
              <a:t>بعض هذه الهدايا جذاب من النظرة الأولى</a:t>
            </a:r>
          </a:p>
          <a:p>
            <a:pPr algn="ctr"/>
            <a:r>
              <a:rPr lang="ar-SY" sz="4000" b="1" dirty="0">
                <a:cs typeface="Traditional Arabic" pitchFamily="2" charset="-78"/>
              </a:rPr>
              <a:t> إذ أنها مغلّفة بشكل رائع...</a:t>
            </a:r>
            <a:endParaRPr lang="en-US" sz="4000" b="1" dirty="0"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03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809999" y="0"/>
            <a:ext cx="533400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4200" b="1" dirty="0">
                <a:solidFill>
                  <a:schemeClr val="bg1"/>
                </a:solidFill>
                <a:cs typeface="Traditional Arabic" pitchFamily="2" charset="-78"/>
              </a:rPr>
              <a:t>وبعضها الآخر ملفوف بورق عادي فلا ننجذب إليها بسهولة...</a:t>
            </a:r>
            <a:endParaRPr lang="en-US" sz="42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0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228600"/>
            <a:ext cx="9144000" cy="7086600"/>
          </a:xfrm>
          <a:noFill/>
          <a:ln/>
        </p:spPr>
      </p:pic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581400" y="0"/>
            <a:ext cx="5562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3600" b="1" dirty="0">
                <a:solidFill>
                  <a:schemeClr val="bg1"/>
                </a:solidFill>
                <a:cs typeface="Traditional Arabic" pitchFamily="2" charset="-78"/>
              </a:rPr>
              <a:t>وفي النهاية هناك منها من تأثر بطريقه بالنقل</a:t>
            </a:r>
          </a:p>
          <a:p>
            <a:pPr algn="ctr"/>
            <a:r>
              <a:rPr lang="ar-SY" sz="3600" b="1" dirty="0">
                <a:solidFill>
                  <a:schemeClr val="bg1"/>
                </a:solidFill>
                <a:cs typeface="Traditional Arabic" pitchFamily="2" charset="-78"/>
              </a:rPr>
              <a:t>فأصبح غير مرغوب به البتة...</a:t>
            </a:r>
            <a:endParaRPr lang="en-US" sz="36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0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52400"/>
            <a:ext cx="9144000" cy="7010400"/>
          </a:xfrm>
          <a:noFill/>
          <a:ln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6096000"/>
            <a:ext cx="9144000" cy="769441"/>
          </a:xfrm>
          <a:prstGeom prst="rect">
            <a:avLst/>
          </a:prstGeom>
          <a:solidFill>
            <a:schemeClr val="tx1">
              <a:alpha val="3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غير أن الغلاف ليس هو الهدية وهو غير مهم...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06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477000" y="0"/>
            <a:ext cx="2667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5400" b="1" dirty="0">
                <a:solidFill>
                  <a:schemeClr val="bg1"/>
                </a:solidFill>
                <a:cs typeface="Traditional Arabic" pitchFamily="2" charset="-78"/>
              </a:rPr>
              <a:t>بحيث أننا ننخدع في الكثير من الأحيان...</a:t>
            </a:r>
            <a:endParaRPr lang="en-US" sz="5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07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7999"/>
          </a:xfrm>
          <a:noFill/>
          <a:ln/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400800" y="0"/>
            <a:ext cx="27432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4400" b="1" dirty="0">
                <a:solidFill>
                  <a:schemeClr val="bg1"/>
                </a:solidFill>
                <a:cs typeface="Traditional Arabic" pitchFamily="2" charset="-78"/>
              </a:rPr>
              <a:t>في بعض الأحيان يصعب علينا فتح هدية ما...</a:t>
            </a:r>
            <a:endParaRPr lang="en-US" sz="4400" b="1" dirty="0">
              <a:solidFill>
                <a:schemeClr val="bg1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3" name="Picture 5" descr="08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191000" y="1"/>
            <a:ext cx="4953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ar-SY" sz="4200" b="1" dirty="0">
                <a:solidFill>
                  <a:schemeClr val="bg1"/>
                </a:solidFill>
                <a:cs typeface="Traditional Arabic" pitchFamily="2" charset="-78"/>
              </a:rPr>
              <a:t>فنحتاج للمساعدة, وفي </a:t>
            </a:r>
            <a:r>
              <a:rPr lang="ar-SY" sz="4200" b="1" dirty="0" smtClean="0">
                <a:solidFill>
                  <a:schemeClr val="bg1"/>
                </a:solidFill>
                <a:cs typeface="Traditional Arabic" pitchFamily="2" charset="-78"/>
              </a:rPr>
              <a:t>أحياناً </a:t>
            </a:r>
            <a:r>
              <a:rPr lang="en-US" sz="4200" b="1" dirty="0" smtClean="0">
                <a:solidFill>
                  <a:schemeClr val="bg1"/>
                </a:solidFill>
                <a:cs typeface="Traditional Arabic" pitchFamily="2" charset="-78"/>
              </a:rPr>
              <a:t>   </a:t>
            </a:r>
            <a:r>
              <a:rPr lang="ar-SY" sz="4200" b="1" dirty="0" smtClean="0">
                <a:solidFill>
                  <a:schemeClr val="bg1"/>
                </a:solidFill>
                <a:cs typeface="Traditional Arabic" pitchFamily="2" charset="-78"/>
              </a:rPr>
              <a:t>أخرى فإننا</a:t>
            </a:r>
            <a:endParaRPr lang="ar-SY" sz="4200" b="1" dirty="0">
              <a:solidFill>
                <a:schemeClr val="bg1"/>
              </a:solidFill>
              <a:cs typeface="Traditional Arabic" pitchFamily="2" charset="-78"/>
            </a:endParaRPr>
          </a:p>
          <a:p>
            <a:pPr algn="r"/>
            <a:r>
              <a:rPr lang="ar-SY" sz="4200" b="1" dirty="0">
                <a:solidFill>
                  <a:schemeClr val="bg1"/>
                </a:solidFill>
                <a:cs typeface="Traditional Arabic" pitchFamily="2" charset="-78"/>
              </a:rPr>
              <a:t> لا نبذل الجهد الكافي من أجل ذلك</a:t>
            </a:r>
            <a:r>
              <a:rPr lang="ar-SY" sz="4200" dirty="0">
                <a:solidFill>
                  <a:srgbClr val="00B050"/>
                </a:solidFill>
                <a:cs typeface="Traditional Arabic" pitchFamily="2" charset="-78"/>
              </a:rPr>
              <a:t>...</a:t>
            </a:r>
            <a:endParaRPr lang="en-US" sz="4200" dirty="0">
              <a:solidFill>
                <a:srgbClr val="00B050"/>
              </a:solidFill>
              <a:cs typeface="Traditional Arabic" pitchFamily="2" charset="-78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269</Words>
  <Application>Microsoft PowerPoint</Application>
  <PresentationFormat>On-screen Show (4:3)</PresentationFormat>
  <Paragraphs>33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</vt:vector>
  </TitlesOfParts>
  <Company>SJ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Rami</dc:creator>
  <cp:lastModifiedBy>Computer</cp:lastModifiedBy>
  <cp:revision>12</cp:revision>
  <dcterms:created xsi:type="dcterms:W3CDTF">2004-12-06T18:01:06Z</dcterms:created>
  <dcterms:modified xsi:type="dcterms:W3CDTF">2012-12-22T06:43:32Z</dcterms:modified>
</cp:coreProperties>
</file>