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D252AE6-FBBF-40CD-928D-723D554CDE52}" type="datetimeFigureOut">
              <a:rPr lang="en-US" smtClean="0"/>
              <a:pPr/>
              <a:t>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252AE6-FBBF-40CD-928D-723D554CDE52}" type="datetimeFigureOut">
              <a:rPr lang="en-US" smtClean="0"/>
              <a:pPr/>
              <a:t>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252AE6-FBBF-40CD-928D-723D554CDE52}" type="datetimeFigureOut">
              <a:rPr lang="en-US" smtClean="0"/>
              <a:pPr/>
              <a:t>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252AE6-FBBF-40CD-928D-723D554CDE52}" type="datetimeFigureOut">
              <a:rPr lang="en-US" smtClean="0"/>
              <a:pPr/>
              <a:t>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252AE6-FBBF-40CD-928D-723D554CDE52}" type="datetimeFigureOut">
              <a:rPr lang="en-US" smtClean="0"/>
              <a:pPr/>
              <a:t>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D252AE6-FBBF-40CD-928D-723D554CDE52}" type="datetimeFigureOut">
              <a:rPr lang="en-US" smtClean="0"/>
              <a:pPr/>
              <a:t>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D252AE6-FBBF-40CD-928D-723D554CDE52}" type="datetimeFigureOut">
              <a:rPr lang="en-US" smtClean="0"/>
              <a:pPr/>
              <a:t>1/10/2013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D252AE6-FBBF-40CD-928D-723D554CDE52}" type="datetimeFigureOut">
              <a:rPr lang="en-US" smtClean="0"/>
              <a:pPr/>
              <a:t>1/10/2013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252AE6-FBBF-40CD-928D-723D554CDE52}" type="datetimeFigureOut">
              <a:rPr lang="en-US" smtClean="0"/>
              <a:pPr/>
              <a:t>1/10/2013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252AE6-FBBF-40CD-928D-723D554CDE52}" type="datetimeFigureOut">
              <a:rPr lang="en-US" smtClean="0"/>
              <a:pPr/>
              <a:t>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252AE6-FBBF-40CD-928D-723D554CDE52}" type="datetimeFigureOut">
              <a:rPr lang="en-US" smtClean="0"/>
              <a:pPr/>
              <a:t>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29893-D769-413C-A1A1-87F3D9F2B8C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252AE6-FBBF-40CD-928D-723D554CDE52}" type="datetimeFigureOut">
              <a:rPr lang="en-US" smtClean="0"/>
              <a:pPr/>
              <a:t>1/10/2013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29893-D769-413C-A1A1-87F3D9F2B8C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evel 1"/>
          <p:cNvSpPr/>
          <p:nvPr/>
        </p:nvSpPr>
        <p:spPr>
          <a:xfrm>
            <a:off x="0" y="0"/>
            <a:ext cx="9144000" cy="6858000"/>
          </a:xfrm>
          <a:prstGeom prst="beve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428860" y="1928802"/>
            <a:ext cx="4572032" cy="2554545"/>
          </a:xfrm>
          <a:prstGeom prst="rect">
            <a:avLst/>
          </a:prstGeom>
          <a:solidFill>
            <a:srgbClr val="0070C0"/>
          </a:solidFill>
        </p:spPr>
        <p:txBody>
          <a:bodyPr wrap="square" rtlCol="0">
            <a:spAutoFit/>
          </a:bodyPr>
          <a:lstStyle/>
          <a:p>
            <a:pPr algn="ctr" rtl="1"/>
            <a:r>
              <a:rPr lang="ar-SY" sz="8000" b="1" dirty="0" smtClean="0">
                <a:solidFill>
                  <a:srgbClr val="FFFF00"/>
                </a:solidFill>
              </a:rPr>
              <a:t>القديس</a:t>
            </a:r>
          </a:p>
          <a:p>
            <a:pPr algn="ctr" rtl="1"/>
            <a:r>
              <a:rPr lang="ar-SY" sz="8000" b="1" dirty="0" smtClean="0">
                <a:solidFill>
                  <a:srgbClr val="FFFF00"/>
                </a:solidFill>
              </a:rPr>
              <a:t> خوري آرس</a:t>
            </a:r>
            <a:endParaRPr lang="en-GB" sz="8000" b="1" dirty="0">
              <a:solidFill>
                <a:srgbClr val="FFFF00"/>
              </a:solidFill>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9.jpg"/>
          <p:cNvPicPr>
            <a:picLocks noChangeAspect="1"/>
          </p:cNvPicPr>
          <p:nvPr/>
        </p:nvPicPr>
        <p:blipFill>
          <a:blip r:embed="rId2" cstate="print"/>
          <a:stretch>
            <a:fillRect/>
          </a:stretch>
        </p:blipFill>
        <p:spPr>
          <a:xfrm>
            <a:off x="0" y="0"/>
            <a:ext cx="6286512" cy="6858000"/>
          </a:xfrm>
          <a:prstGeom prst="rect">
            <a:avLst/>
          </a:prstGeom>
        </p:spPr>
      </p:pic>
      <p:sp>
        <p:nvSpPr>
          <p:cNvPr id="3" name="TextBox 2"/>
          <p:cNvSpPr txBox="1"/>
          <p:nvPr/>
        </p:nvSpPr>
        <p:spPr>
          <a:xfrm>
            <a:off x="6286512" y="0"/>
            <a:ext cx="2857488" cy="6986528"/>
          </a:xfrm>
          <a:prstGeom prst="rect">
            <a:avLst/>
          </a:prstGeom>
          <a:solidFill>
            <a:srgbClr val="0070C0"/>
          </a:solidFill>
        </p:spPr>
        <p:txBody>
          <a:bodyPr wrap="square" rtlCol="0">
            <a:spAutoFit/>
          </a:bodyPr>
          <a:lstStyle/>
          <a:p>
            <a:pPr algn="r" rtl="1"/>
            <a:r>
              <a:rPr lang="ar-SY" sz="2800" b="1" dirty="0" smtClean="0">
                <a:solidFill>
                  <a:schemeClr val="bg1"/>
                </a:solidFill>
              </a:rPr>
              <a:t>كانت آرس في تلك الفترة قرية صغيرة تسكنها 60 عائلة من المزارعين وقد تعرض </a:t>
            </a:r>
            <a:r>
              <a:rPr lang="ar-SY" sz="2800" b="1" dirty="0" smtClean="0">
                <a:solidFill>
                  <a:schemeClr val="bg1"/>
                </a:solidFill>
              </a:rPr>
              <a:t>الايمان </a:t>
            </a:r>
            <a:r>
              <a:rPr lang="ar-SY" sz="2800" b="1" dirty="0" smtClean="0">
                <a:solidFill>
                  <a:schemeClr val="bg1"/>
                </a:solidFill>
              </a:rPr>
              <a:t>فيها للكثير من المشاكل وكذلك الأخلاق وأصبح الناس لا يذهبون الى الكنيسة وقد جعلهم الخمر والحفلات في حالة من الضياع , فأخذ جان ماري بالعمل فزار العائلات وأصلح الكنيسة وافتتح داخلية للبنات وأخرى للصبيان.</a:t>
            </a:r>
            <a:endParaRPr lang="en-GB" sz="2800" b="1"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10.jpg"/>
          <p:cNvPicPr>
            <a:picLocks noChangeAspect="1"/>
          </p:cNvPicPr>
          <p:nvPr/>
        </p:nvPicPr>
        <p:blipFill>
          <a:blip r:embed="rId2" cstate="print"/>
          <a:stretch>
            <a:fillRect/>
          </a:stretch>
        </p:blipFill>
        <p:spPr>
          <a:xfrm>
            <a:off x="0" y="0"/>
            <a:ext cx="6429388" cy="6858000"/>
          </a:xfrm>
          <a:prstGeom prst="rect">
            <a:avLst/>
          </a:prstGeom>
        </p:spPr>
      </p:pic>
      <p:sp>
        <p:nvSpPr>
          <p:cNvPr id="3" name="TextBox 2"/>
          <p:cNvSpPr txBox="1"/>
          <p:nvPr/>
        </p:nvSpPr>
        <p:spPr>
          <a:xfrm>
            <a:off x="6429388" y="0"/>
            <a:ext cx="2714612" cy="6986528"/>
          </a:xfrm>
          <a:prstGeom prst="rect">
            <a:avLst/>
          </a:prstGeom>
          <a:solidFill>
            <a:schemeClr val="accent4">
              <a:lumMod val="75000"/>
            </a:schemeClr>
          </a:solidFill>
        </p:spPr>
        <p:txBody>
          <a:bodyPr wrap="square" rtlCol="0">
            <a:spAutoFit/>
          </a:bodyPr>
          <a:lstStyle/>
          <a:p>
            <a:pPr algn="r" rtl="1"/>
            <a:r>
              <a:rPr lang="ar-SY" sz="2800" b="1" dirty="0" smtClean="0">
                <a:solidFill>
                  <a:srgbClr val="FFFF00"/>
                </a:solidFill>
              </a:rPr>
              <a:t>كان يصلي ويتضرع الى الله طوال الوقت من أجل رعيته فيمضي الساعات في الكنيسة يصلي ويطلب  المغفرة لقد أعطى كل أثاثه وما يملك, لفقراء الرعية وأخذ ينام على الأرض واضعا تحت رأسه خشبة. أما عن أكله فقد كان يكتفي بالقليل من الخبز والبطاطا المسلوقة , وبذلك كانت حياته في غاية التقشف والقسوة.</a:t>
            </a:r>
            <a:endParaRPr lang="en-GB" sz="28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11.jpg"/>
          <p:cNvPicPr>
            <a:picLocks noChangeAspect="1"/>
          </p:cNvPicPr>
          <p:nvPr/>
        </p:nvPicPr>
        <p:blipFill>
          <a:blip r:embed="rId2" cstate="print"/>
          <a:stretch>
            <a:fillRect/>
          </a:stretch>
        </p:blipFill>
        <p:spPr>
          <a:xfrm>
            <a:off x="0" y="0"/>
            <a:ext cx="6572264" cy="6858000"/>
          </a:xfrm>
          <a:prstGeom prst="rect">
            <a:avLst/>
          </a:prstGeom>
        </p:spPr>
      </p:pic>
      <p:sp>
        <p:nvSpPr>
          <p:cNvPr id="3" name="TextBox 2"/>
          <p:cNvSpPr txBox="1"/>
          <p:nvPr/>
        </p:nvSpPr>
        <p:spPr>
          <a:xfrm>
            <a:off x="6572264" y="0"/>
            <a:ext cx="2571736" cy="6986528"/>
          </a:xfrm>
          <a:prstGeom prst="rect">
            <a:avLst/>
          </a:prstGeom>
          <a:solidFill>
            <a:srgbClr val="7030A0"/>
          </a:solidFill>
        </p:spPr>
        <p:txBody>
          <a:bodyPr wrap="square" rtlCol="0">
            <a:spAutoFit/>
          </a:bodyPr>
          <a:lstStyle/>
          <a:p>
            <a:pPr algn="r" rtl="1"/>
            <a:r>
              <a:rPr lang="ar-SY" sz="2800" b="1" dirty="0" smtClean="0">
                <a:solidFill>
                  <a:srgbClr val="FFFF00"/>
                </a:solidFill>
              </a:rPr>
              <a:t>وهكذا شيئا فشيئا عادت آرس الى حظيرة الكنيسة نساء ثم رجال حتى المراهقين أتوا لمتابعة دروس التعليم المسيحي التي ينظمها الخوري حيث كان يتكلم بحرارة عن الحب الألهي , وقد كانوا يقولون بأنه يقيم العجائب بحيث أن </a:t>
            </a:r>
            <a:r>
              <a:rPr lang="ar-SY" sz="2800" b="1" dirty="0" smtClean="0">
                <a:solidFill>
                  <a:srgbClr val="FFFF00"/>
                </a:solidFill>
              </a:rPr>
              <a:t>الأهرأت  </a:t>
            </a:r>
            <a:r>
              <a:rPr lang="ar-SY" sz="2800" b="1" dirty="0" smtClean="0">
                <a:solidFill>
                  <a:srgbClr val="FFFF00"/>
                </a:solidFill>
              </a:rPr>
              <a:t>الداخلية تبقى ممتلئة بالقمح والمعجن بالطحين.</a:t>
            </a:r>
            <a:endParaRPr lang="en-GB" sz="28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12.jpg"/>
          <p:cNvPicPr>
            <a:picLocks noChangeAspect="1"/>
          </p:cNvPicPr>
          <p:nvPr/>
        </p:nvPicPr>
        <p:blipFill>
          <a:blip r:embed="rId2" cstate="print"/>
          <a:stretch>
            <a:fillRect/>
          </a:stretch>
        </p:blipFill>
        <p:spPr>
          <a:xfrm>
            <a:off x="0" y="0"/>
            <a:ext cx="6500826" cy="6858000"/>
          </a:xfrm>
          <a:prstGeom prst="rect">
            <a:avLst/>
          </a:prstGeom>
        </p:spPr>
      </p:pic>
      <p:sp>
        <p:nvSpPr>
          <p:cNvPr id="3" name="TextBox 2"/>
          <p:cNvSpPr txBox="1"/>
          <p:nvPr/>
        </p:nvSpPr>
        <p:spPr>
          <a:xfrm>
            <a:off x="6500826" y="0"/>
            <a:ext cx="2643174" cy="6858000"/>
          </a:xfrm>
          <a:prstGeom prst="rect">
            <a:avLst/>
          </a:prstGeom>
          <a:solidFill>
            <a:schemeClr val="accent6">
              <a:lumMod val="50000"/>
            </a:schemeClr>
          </a:solidFill>
        </p:spPr>
        <p:txBody>
          <a:bodyPr wrap="square" rtlCol="0">
            <a:spAutoFit/>
          </a:bodyPr>
          <a:lstStyle/>
          <a:p>
            <a:pPr algn="r" rtl="1"/>
            <a:r>
              <a:rPr lang="ar-SY" sz="2400" b="1" dirty="0" smtClean="0">
                <a:solidFill>
                  <a:schemeClr val="bg1"/>
                </a:solidFill>
              </a:rPr>
              <a:t>وفي القرى المجاورة , كانوا يتكلمون عن عجائبه أيضا. فيأتون للاستماع الى أحاديثه وطلب النصيحة منه</a:t>
            </a:r>
            <a:r>
              <a:rPr lang="ar-SY" sz="2400" b="1" dirty="0" smtClean="0">
                <a:solidFill>
                  <a:schemeClr val="bg1"/>
                </a:solidFill>
              </a:rPr>
              <a:t>, </a:t>
            </a:r>
            <a:r>
              <a:rPr lang="ar-SY" sz="2400" b="1" dirty="0" smtClean="0">
                <a:solidFill>
                  <a:schemeClr val="bg1"/>
                </a:solidFill>
              </a:rPr>
              <a:t>فمن هو هذا الكاهن الذي على ما يبدو أنه قريب من الله وكذلك للاعتراف في حضرته. فكان الناس ينتظرون ساعات طوال حتى تفرغ كرسي الأعتراف وفي بعض الأحيان فأنهم كانوا ينتظرون ربما عدة أيام . فقد كانوا يقولون بأن الشيطان كان يتدخل ويعذب القديس الذي يضايقه</a:t>
            </a:r>
            <a:endParaRPr lang="en-GB" sz="24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13.jpg"/>
          <p:cNvPicPr>
            <a:picLocks noChangeAspect="1"/>
          </p:cNvPicPr>
          <p:nvPr/>
        </p:nvPicPr>
        <p:blipFill>
          <a:blip r:embed="rId2" cstate="print"/>
          <a:stretch>
            <a:fillRect/>
          </a:stretch>
        </p:blipFill>
        <p:spPr>
          <a:xfrm>
            <a:off x="0" y="0"/>
            <a:ext cx="9144000" cy="5715016"/>
          </a:xfrm>
          <a:prstGeom prst="rect">
            <a:avLst/>
          </a:prstGeom>
        </p:spPr>
      </p:pic>
      <p:sp>
        <p:nvSpPr>
          <p:cNvPr id="3" name="TextBox 2"/>
          <p:cNvSpPr txBox="1"/>
          <p:nvPr/>
        </p:nvSpPr>
        <p:spPr>
          <a:xfrm>
            <a:off x="0" y="5715016"/>
            <a:ext cx="9144000" cy="1200329"/>
          </a:xfrm>
          <a:prstGeom prst="rect">
            <a:avLst/>
          </a:prstGeom>
          <a:solidFill>
            <a:schemeClr val="accent4">
              <a:lumMod val="60000"/>
              <a:lumOff val="40000"/>
            </a:schemeClr>
          </a:solidFill>
        </p:spPr>
        <p:txBody>
          <a:bodyPr wrap="square" rtlCol="0">
            <a:spAutoFit/>
          </a:bodyPr>
          <a:lstStyle/>
          <a:p>
            <a:pPr algn="r" rtl="1"/>
            <a:r>
              <a:rPr lang="ar-SY" sz="2400" b="1" dirty="0" smtClean="0">
                <a:solidFill>
                  <a:srgbClr val="002060"/>
                </a:solidFill>
              </a:rPr>
              <a:t>كانت له موهبة قراءة القلوب ومعرفة الخطاة قساة القلوب لتحريرهم . فتكاثرت الأعاجيب أما هو فكان يردها الى القديس فليمون قديسه المفضل . ويقول عن نفسه ” لو أن الله قد وجد كاهن أكثر بؤسا مني لاختاره هو ليقوم بهذه الأعاجيب.“</a:t>
            </a:r>
            <a:endParaRPr lang="en-GB" sz="24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14.jpg"/>
          <p:cNvPicPr>
            <a:picLocks noChangeAspect="1"/>
          </p:cNvPicPr>
          <p:nvPr/>
        </p:nvPicPr>
        <p:blipFill>
          <a:blip r:embed="rId2" cstate="print"/>
          <a:stretch>
            <a:fillRect/>
          </a:stretch>
        </p:blipFill>
        <p:spPr>
          <a:xfrm>
            <a:off x="0" y="0"/>
            <a:ext cx="9144000" cy="5286388"/>
          </a:xfrm>
          <a:prstGeom prst="rect">
            <a:avLst/>
          </a:prstGeom>
        </p:spPr>
      </p:pic>
      <p:sp>
        <p:nvSpPr>
          <p:cNvPr id="3" name="TextBox 2"/>
          <p:cNvSpPr txBox="1"/>
          <p:nvPr/>
        </p:nvSpPr>
        <p:spPr>
          <a:xfrm>
            <a:off x="0" y="5286388"/>
            <a:ext cx="9144000" cy="1569660"/>
          </a:xfrm>
          <a:prstGeom prst="rect">
            <a:avLst/>
          </a:prstGeom>
          <a:solidFill>
            <a:srgbClr val="002060"/>
          </a:solidFill>
        </p:spPr>
        <p:txBody>
          <a:bodyPr wrap="square" rtlCol="0">
            <a:spAutoFit/>
          </a:bodyPr>
          <a:lstStyle/>
          <a:p>
            <a:pPr algn="r" rtl="1"/>
            <a:r>
              <a:rPr lang="ar-SY" sz="2400" b="1" dirty="0" smtClean="0">
                <a:solidFill>
                  <a:schemeClr val="bg1"/>
                </a:solidFill>
              </a:rPr>
              <a:t>حتى نهاية حياته كان يعتقد نفسه غير أهل ليكون كاهن , وقد حاول عدة مرات الذهاب للبكاء في وحدته وفقره لكن الشعب كان يمنعه من ذلك ويتمسك به. مات وهو يقوم بعمله عن عمر تجاوز  73 سنة. لقد قدسته الكنيسة وجعلته شفيعا لكل الكهنة. وفي آرس اليوم ورغم أنه  غير مرئي ولكنه موجود يتابع أعمال اهدائه.</a:t>
            </a:r>
            <a:endParaRPr lang="en-GB" sz="2400" b="1" dirty="0">
              <a:solidFill>
                <a:schemeClr val="bg1"/>
              </a:solidFill>
            </a:endParaRPr>
          </a:p>
        </p:txBody>
      </p:sp>
    </p:spTree>
  </p:cSld>
  <p:clrMapOvr>
    <a:masterClrMapping/>
  </p:clrMapOvr>
  <p:transition spd="slow">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an0001.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0"/>
            <a:ext cx="9144000" cy="1754326"/>
          </a:xfrm>
          <a:prstGeom prst="rect">
            <a:avLst/>
          </a:prstGeom>
          <a:noFill/>
        </p:spPr>
        <p:txBody>
          <a:bodyPr wrap="square" rtlCol="0">
            <a:spAutoFit/>
          </a:bodyPr>
          <a:lstStyle/>
          <a:p>
            <a:pPr algn="r" rtl="1"/>
            <a:r>
              <a:rPr lang="ar-SY" sz="3600" b="1" dirty="0" smtClean="0">
                <a:solidFill>
                  <a:srgbClr val="FFFF00"/>
                </a:solidFill>
              </a:rPr>
              <a:t>لماذا هناك حج كل عام الى آرس ؟ من هو هذا الخوري الفقير المتواضع الذي تأتي اليه الجموع من مكان بعيد من أجل أن تراه , تسمعه , وتعترف له؟ </a:t>
            </a:r>
            <a:endParaRPr lang="en-GB" sz="36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2.jpg"/>
          <p:cNvPicPr>
            <a:picLocks noChangeAspect="1"/>
          </p:cNvPicPr>
          <p:nvPr/>
        </p:nvPicPr>
        <p:blipFill>
          <a:blip r:embed="rId2" cstate="print"/>
          <a:stretch>
            <a:fillRect/>
          </a:stretch>
        </p:blipFill>
        <p:spPr>
          <a:xfrm>
            <a:off x="0" y="0"/>
            <a:ext cx="6357950" cy="6858000"/>
          </a:xfrm>
          <a:prstGeom prst="rect">
            <a:avLst/>
          </a:prstGeom>
        </p:spPr>
      </p:pic>
      <p:sp>
        <p:nvSpPr>
          <p:cNvPr id="3" name="TextBox 2"/>
          <p:cNvSpPr txBox="1"/>
          <p:nvPr/>
        </p:nvSpPr>
        <p:spPr>
          <a:xfrm>
            <a:off x="6357950" y="0"/>
            <a:ext cx="2786050" cy="6858000"/>
          </a:xfrm>
          <a:prstGeom prst="rect">
            <a:avLst/>
          </a:prstGeom>
          <a:solidFill>
            <a:schemeClr val="tx2">
              <a:lumMod val="60000"/>
              <a:lumOff val="40000"/>
            </a:schemeClr>
          </a:solidFill>
        </p:spPr>
        <p:txBody>
          <a:bodyPr wrap="square" rtlCol="0">
            <a:spAutoFit/>
          </a:bodyPr>
          <a:lstStyle/>
          <a:p>
            <a:pPr algn="r" rtl="1"/>
            <a:r>
              <a:rPr lang="ar-SY" sz="3600" b="1" dirty="0" smtClean="0">
                <a:solidFill>
                  <a:srgbClr val="FFFF00"/>
                </a:solidFill>
              </a:rPr>
              <a:t>ولد جان ماري فياني خوري آرس منذ مائتي عام في دارديلي بالقرب من ليون من عائلة فلاحين عندهم ستة أطفال علموهم طعم العمل والصلاة , فكان باب بيتهم وطاولتهم مفتوحين للفقراء</a:t>
            </a:r>
            <a:endParaRPr lang="en-GB" sz="3600" b="1" dirty="0">
              <a:solidFill>
                <a:srgbClr val="FFFF00"/>
              </a:solidFill>
            </a:endParaRPr>
          </a:p>
        </p:txBody>
      </p:sp>
    </p:spTree>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3.jpg"/>
          <p:cNvPicPr>
            <a:picLocks noChangeAspect="1"/>
          </p:cNvPicPr>
          <p:nvPr/>
        </p:nvPicPr>
        <p:blipFill>
          <a:blip r:embed="rId2" cstate="print"/>
          <a:stretch>
            <a:fillRect/>
          </a:stretch>
        </p:blipFill>
        <p:spPr>
          <a:xfrm>
            <a:off x="0" y="0"/>
            <a:ext cx="6643702" cy="6858000"/>
          </a:xfrm>
          <a:prstGeom prst="rect">
            <a:avLst/>
          </a:prstGeom>
        </p:spPr>
      </p:pic>
      <p:sp>
        <p:nvSpPr>
          <p:cNvPr id="3" name="TextBox 2"/>
          <p:cNvSpPr txBox="1"/>
          <p:nvPr/>
        </p:nvSpPr>
        <p:spPr>
          <a:xfrm>
            <a:off x="6643702" y="0"/>
            <a:ext cx="2500298" cy="6986528"/>
          </a:xfrm>
          <a:prstGeom prst="rect">
            <a:avLst/>
          </a:prstGeom>
          <a:solidFill>
            <a:schemeClr val="tx2">
              <a:lumMod val="60000"/>
              <a:lumOff val="40000"/>
            </a:schemeClr>
          </a:solidFill>
        </p:spPr>
        <p:txBody>
          <a:bodyPr wrap="square" rtlCol="0">
            <a:spAutoFit/>
          </a:bodyPr>
          <a:lstStyle/>
          <a:p>
            <a:pPr algn="r" rtl="1"/>
            <a:r>
              <a:rPr lang="ar-SY" sz="2800" b="1" dirty="0" smtClean="0">
                <a:solidFill>
                  <a:srgbClr val="FFFF00"/>
                </a:solidFill>
              </a:rPr>
              <a:t>كان جان ماري يعيش كفلاح صغير فتعلم رعي القطيع وكان يحب الصلاة كثيرا, في ليلة وكان لم يتجاوز الرابعة من العمر, لم تجده أمه فقلقت عليه كثيرا وبعد بحث طويل وجدته جاثيا على ركبتيه يصلي بعمق في احدى زوايا الأسطبل وهو يحمل بيده تمثالا صغيرا </a:t>
            </a:r>
            <a:r>
              <a:rPr lang="ar-SY" sz="2800" b="1" dirty="0" smtClean="0">
                <a:solidFill>
                  <a:srgbClr val="FFFF00"/>
                </a:solidFill>
              </a:rPr>
              <a:t>للعذراء مريم.</a:t>
            </a:r>
            <a:endParaRPr lang="en-GB" sz="2800" b="1" dirty="0">
              <a:solidFill>
                <a:srgbClr val="FFFF00"/>
              </a:solidFill>
            </a:endParaRPr>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4.jpg"/>
          <p:cNvPicPr>
            <a:picLocks noChangeAspect="1"/>
          </p:cNvPicPr>
          <p:nvPr/>
        </p:nvPicPr>
        <p:blipFill>
          <a:blip r:embed="rId2" cstate="print"/>
          <a:stretch>
            <a:fillRect/>
          </a:stretch>
        </p:blipFill>
        <p:spPr>
          <a:xfrm>
            <a:off x="0" y="0"/>
            <a:ext cx="6643702" cy="6858000"/>
          </a:xfrm>
          <a:prstGeom prst="rect">
            <a:avLst/>
          </a:prstGeom>
        </p:spPr>
      </p:pic>
      <p:sp>
        <p:nvSpPr>
          <p:cNvPr id="3" name="TextBox 2"/>
          <p:cNvSpPr txBox="1"/>
          <p:nvPr/>
        </p:nvSpPr>
        <p:spPr>
          <a:xfrm>
            <a:off x="6643702" y="0"/>
            <a:ext cx="2500298" cy="6986528"/>
          </a:xfrm>
          <a:prstGeom prst="rect">
            <a:avLst/>
          </a:prstGeom>
          <a:solidFill>
            <a:schemeClr val="tx2">
              <a:lumMod val="40000"/>
              <a:lumOff val="60000"/>
            </a:schemeClr>
          </a:solidFill>
        </p:spPr>
        <p:txBody>
          <a:bodyPr wrap="square" rtlCol="0">
            <a:spAutoFit/>
          </a:bodyPr>
          <a:lstStyle/>
          <a:p>
            <a:pPr algn="r" rtl="1"/>
            <a:r>
              <a:rPr lang="ar-SY" sz="3200" b="1" dirty="0" smtClean="0">
                <a:solidFill>
                  <a:srgbClr val="002060"/>
                </a:solidFill>
              </a:rPr>
              <a:t>كانت العذراء مريم حبه الكبير , وقد قال فيما بعد في احدى عظاته ” لقد كانت مريم العذراء حبي الكبير فقد أحببتها من كل قلبي حتى قبل أن أعرفها فطوبى لمن يعيش </a:t>
            </a:r>
            <a:r>
              <a:rPr lang="ar-SY" sz="3200" b="1" dirty="0" smtClean="0">
                <a:solidFill>
                  <a:srgbClr val="002060"/>
                </a:solidFill>
              </a:rPr>
              <a:t>ويحيا </a:t>
            </a:r>
            <a:r>
              <a:rPr lang="ar-SY" sz="3200" b="1" dirty="0" smtClean="0">
                <a:solidFill>
                  <a:srgbClr val="002060"/>
                </a:solidFill>
              </a:rPr>
              <a:t>تحت حماية مريم , فهي من سيضمنه في السماء</a:t>
            </a:r>
            <a:endParaRPr lang="en-GB" sz="3200" b="1" dirty="0">
              <a:solidFill>
                <a:srgbClr val="002060"/>
              </a:solidFill>
            </a:endParaRPr>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5.jpg"/>
          <p:cNvPicPr>
            <a:picLocks noChangeAspect="1"/>
          </p:cNvPicPr>
          <p:nvPr/>
        </p:nvPicPr>
        <p:blipFill>
          <a:blip r:embed="rId2" cstate="print"/>
          <a:stretch>
            <a:fillRect/>
          </a:stretch>
        </p:blipFill>
        <p:spPr>
          <a:xfrm>
            <a:off x="0" y="0"/>
            <a:ext cx="6715140" cy="6858000"/>
          </a:xfrm>
          <a:prstGeom prst="rect">
            <a:avLst/>
          </a:prstGeom>
        </p:spPr>
      </p:pic>
      <p:sp>
        <p:nvSpPr>
          <p:cNvPr id="3" name="TextBox 2"/>
          <p:cNvSpPr txBox="1"/>
          <p:nvPr/>
        </p:nvSpPr>
        <p:spPr>
          <a:xfrm>
            <a:off x="6715140" y="0"/>
            <a:ext cx="2428860" cy="6986528"/>
          </a:xfrm>
          <a:prstGeom prst="rect">
            <a:avLst/>
          </a:prstGeom>
          <a:solidFill>
            <a:srgbClr val="002060"/>
          </a:solidFill>
        </p:spPr>
        <p:txBody>
          <a:bodyPr wrap="square" rtlCol="0">
            <a:spAutoFit/>
          </a:bodyPr>
          <a:lstStyle/>
          <a:p>
            <a:pPr algn="r" rtl="1"/>
            <a:r>
              <a:rPr lang="ar-SY" sz="2800" b="1" dirty="0" smtClean="0">
                <a:solidFill>
                  <a:srgbClr val="FFFF00"/>
                </a:solidFill>
              </a:rPr>
              <a:t>عندما بلغ الحادية عشر من العمر , لم يكن قد اعترف بعد لأن الثورة الفرنسية كانت قائمة والقداديس ممنوعة والكهنة ملاحقين ومحكوم عليهم بالأعدام هم ومن يخبئهم. فكان الكهنة اللذين استطاعوا الهرب مختبئين في المزارع المنعزلة يقيمون القداديس فيها.</a:t>
            </a:r>
            <a:endParaRPr lang="en-GB" sz="2800" b="1" dirty="0">
              <a:solidFill>
                <a:srgbClr val="FFFF00"/>
              </a:solidFill>
            </a:endParaRPr>
          </a:p>
        </p:txBody>
      </p:sp>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6.jpg"/>
          <p:cNvPicPr>
            <a:picLocks noChangeAspect="1"/>
          </p:cNvPicPr>
          <p:nvPr/>
        </p:nvPicPr>
        <p:blipFill>
          <a:blip r:embed="rId2" cstate="print"/>
          <a:stretch>
            <a:fillRect/>
          </a:stretch>
        </p:blipFill>
        <p:spPr>
          <a:xfrm>
            <a:off x="0" y="0"/>
            <a:ext cx="6572264" cy="6858000"/>
          </a:xfrm>
          <a:prstGeom prst="rect">
            <a:avLst/>
          </a:prstGeom>
        </p:spPr>
      </p:pic>
      <p:sp>
        <p:nvSpPr>
          <p:cNvPr id="3" name="TextBox 2"/>
          <p:cNvSpPr txBox="1"/>
          <p:nvPr/>
        </p:nvSpPr>
        <p:spPr>
          <a:xfrm>
            <a:off x="6572264" y="0"/>
            <a:ext cx="2571736" cy="6986528"/>
          </a:xfrm>
          <a:prstGeom prst="rect">
            <a:avLst/>
          </a:prstGeom>
          <a:solidFill>
            <a:schemeClr val="accent2">
              <a:lumMod val="75000"/>
            </a:schemeClr>
          </a:solidFill>
        </p:spPr>
        <p:txBody>
          <a:bodyPr wrap="square" rtlCol="0">
            <a:spAutoFit/>
          </a:bodyPr>
          <a:lstStyle/>
          <a:p>
            <a:pPr algn="r" rtl="1"/>
            <a:r>
              <a:rPr lang="ar-SY" sz="2800" b="1" dirty="0" smtClean="0">
                <a:solidFill>
                  <a:schemeClr val="bg1"/>
                </a:solidFill>
              </a:rPr>
              <a:t>في يوم حضر كاهن الى المزرعة وهو بهيئة طباخ , وعلى يديه اعترف جان ماري لأول مرة في حياته ثم احتفل بمناولته الأحتفالية في المزرعة والنوافذ مغلقة ولتضليل المراقبين والشرطة فان النوافذ سدت عبر كتل من التبن. ومنذ ذلك اليوم فكر جان ماري بأنه سيصبح كاهن يوما ما.</a:t>
            </a:r>
            <a:endParaRPr lang="en-GB" sz="2800" b="1"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7.jpg"/>
          <p:cNvPicPr>
            <a:picLocks noChangeAspect="1"/>
          </p:cNvPicPr>
          <p:nvPr/>
        </p:nvPicPr>
        <p:blipFill>
          <a:blip r:embed="rId2" cstate="print"/>
          <a:stretch>
            <a:fillRect/>
          </a:stretch>
        </p:blipFill>
        <p:spPr>
          <a:xfrm>
            <a:off x="0" y="0"/>
            <a:ext cx="6572264" cy="6858000"/>
          </a:xfrm>
          <a:prstGeom prst="rect">
            <a:avLst/>
          </a:prstGeom>
        </p:spPr>
      </p:pic>
      <p:sp>
        <p:nvSpPr>
          <p:cNvPr id="3" name="TextBox 2"/>
          <p:cNvSpPr txBox="1"/>
          <p:nvPr/>
        </p:nvSpPr>
        <p:spPr>
          <a:xfrm>
            <a:off x="6572264" y="0"/>
            <a:ext cx="2571736" cy="6986528"/>
          </a:xfrm>
          <a:prstGeom prst="rect">
            <a:avLst/>
          </a:prstGeom>
          <a:solidFill>
            <a:schemeClr val="tx2">
              <a:lumMod val="60000"/>
              <a:lumOff val="40000"/>
            </a:schemeClr>
          </a:solidFill>
        </p:spPr>
        <p:txBody>
          <a:bodyPr wrap="square" rtlCol="0">
            <a:spAutoFit/>
          </a:bodyPr>
          <a:lstStyle/>
          <a:p>
            <a:pPr algn="r" rtl="1"/>
            <a:r>
              <a:rPr lang="ar-SY" sz="2800" b="1" dirty="0" smtClean="0">
                <a:solidFill>
                  <a:srgbClr val="002060"/>
                </a:solidFill>
              </a:rPr>
              <a:t>وسيبقى لفترة طويلة مرتبط بحلمه هذا. بعد انتهاء الثورة كان عليه العمل في المزرعة. فكيف يقوم بدراسته للغة اللاتينية وهو لم يذهب للمدرسة في حياته أبدا . فكان عليه النضال ولوقت طويل والتعرض لصعوبات وسقطات جمة الى أن ساعده خوسيه كاهن الرعية على النضال ومجابهة الصعوبات</a:t>
            </a:r>
            <a:endParaRPr lang="en-GB" sz="2800" b="1" dirty="0">
              <a:solidFill>
                <a:srgbClr val="002060"/>
              </a:solidFill>
            </a:endParaRPr>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8.jpg"/>
          <p:cNvPicPr>
            <a:picLocks noChangeAspect="1"/>
          </p:cNvPicPr>
          <p:nvPr/>
        </p:nvPicPr>
        <p:blipFill>
          <a:blip r:embed="rId2" cstate="print"/>
          <a:stretch>
            <a:fillRect/>
          </a:stretch>
        </p:blipFill>
        <p:spPr>
          <a:xfrm>
            <a:off x="0" y="0"/>
            <a:ext cx="6786578" cy="6858000"/>
          </a:xfrm>
          <a:prstGeom prst="rect">
            <a:avLst/>
          </a:prstGeom>
        </p:spPr>
      </p:pic>
      <p:sp>
        <p:nvSpPr>
          <p:cNvPr id="3" name="TextBox 2"/>
          <p:cNvSpPr txBox="1"/>
          <p:nvPr/>
        </p:nvSpPr>
        <p:spPr>
          <a:xfrm>
            <a:off x="6786578" y="0"/>
            <a:ext cx="2357422" cy="6986528"/>
          </a:xfrm>
          <a:prstGeom prst="rect">
            <a:avLst/>
          </a:prstGeom>
          <a:solidFill>
            <a:srgbClr val="0070C0"/>
          </a:solidFill>
        </p:spPr>
        <p:txBody>
          <a:bodyPr wrap="square" rtlCol="0">
            <a:spAutoFit/>
          </a:bodyPr>
          <a:lstStyle/>
          <a:p>
            <a:pPr algn="r" rtl="1"/>
            <a:r>
              <a:rPr lang="ar-SY" sz="2800" b="1" dirty="0" smtClean="0">
                <a:solidFill>
                  <a:schemeClr val="bg1"/>
                </a:solidFill>
              </a:rPr>
              <a:t>في التاسعة والعشرين من العمر أصبح كاهنا وسيعيش هذا الحلم بكل جوارحه لأن يسوع يعيش فيه , في البدء أخذ يساعد الكاهن خوسيه الذي علمه حياة الصلاة والفقر والتوبة , وعندما مات الكاهن خوسيه أصبح  جان ماري هو الكاهن الأول للرعية.</a:t>
            </a:r>
            <a:endParaRPr lang="en-GB" sz="2800" b="1"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656</Words>
  <Application>Microsoft Office PowerPoint</Application>
  <PresentationFormat>On-screen Show (4:3)</PresentationFormat>
  <Paragraphs>16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5</cp:revision>
  <dcterms:created xsi:type="dcterms:W3CDTF">2013-01-06T02:48:51Z</dcterms:created>
  <dcterms:modified xsi:type="dcterms:W3CDTF">2013-01-10T20:29:23Z</dcterms:modified>
</cp:coreProperties>
</file>