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0" r:id="rId2"/>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70" d="100"/>
          <a:sy n="70" d="100"/>
        </p:scale>
        <p:origin x="-516" y="-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353C6B85-D8FE-4D8E-994A-25478E6AE1F9}" type="datetimeFigureOut">
              <a:rPr lang="en-US" smtClean="0"/>
              <a:pPr/>
              <a:t>10/16/2012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CF7E9ED-1510-4984-8E52-6E96C7FDDCCA}"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53C6B85-D8FE-4D8E-994A-25478E6AE1F9}" type="datetimeFigureOut">
              <a:rPr lang="en-US" smtClean="0"/>
              <a:pPr/>
              <a:t>10/16/2012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CF7E9ED-1510-4984-8E52-6E96C7FDDCCA}"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53C6B85-D8FE-4D8E-994A-25478E6AE1F9}" type="datetimeFigureOut">
              <a:rPr lang="en-US" smtClean="0"/>
              <a:pPr/>
              <a:t>10/16/2012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CF7E9ED-1510-4984-8E52-6E96C7FDDCCA}"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53C6B85-D8FE-4D8E-994A-25478E6AE1F9}" type="datetimeFigureOut">
              <a:rPr lang="en-US" smtClean="0"/>
              <a:pPr/>
              <a:t>10/16/2012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CF7E9ED-1510-4984-8E52-6E96C7FDDCCA}"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53C6B85-D8FE-4D8E-994A-25478E6AE1F9}" type="datetimeFigureOut">
              <a:rPr lang="en-US" smtClean="0"/>
              <a:pPr/>
              <a:t>10/16/2012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CF7E9ED-1510-4984-8E52-6E96C7FDDCCA}"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353C6B85-D8FE-4D8E-994A-25478E6AE1F9}" type="datetimeFigureOut">
              <a:rPr lang="en-US" smtClean="0"/>
              <a:pPr/>
              <a:t>10/16/2012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CF7E9ED-1510-4984-8E52-6E96C7FDDCCA}"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353C6B85-D8FE-4D8E-994A-25478E6AE1F9}" type="datetimeFigureOut">
              <a:rPr lang="en-US" smtClean="0"/>
              <a:pPr/>
              <a:t>10/16/2012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0CF7E9ED-1510-4984-8E52-6E96C7FDDCCA}"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353C6B85-D8FE-4D8E-994A-25478E6AE1F9}" type="datetimeFigureOut">
              <a:rPr lang="en-US" smtClean="0"/>
              <a:pPr/>
              <a:t>10/16/2012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CF7E9ED-1510-4984-8E52-6E96C7FDDCCA}"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53C6B85-D8FE-4D8E-994A-25478E6AE1F9}" type="datetimeFigureOut">
              <a:rPr lang="en-US" smtClean="0"/>
              <a:pPr/>
              <a:t>10/16/2012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0CF7E9ED-1510-4984-8E52-6E96C7FDDCCA}"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53C6B85-D8FE-4D8E-994A-25478E6AE1F9}" type="datetimeFigureOut">
              <a:rPr lang="en-US" smtClean="0"/>
              <a:pPr/>
              <a:t>10/16/2012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CF7E9ED-1510-4984-8E52-6E96C7FDDCCA}"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53C6B85-D8FE-4D8E-994A-25478E6AE1F9}" type="datetimeFigureOut">
              <a:rPr lang="en-US" smtClean="0"/>
              <a:pPr/>
              <a:t>10/16/2012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CF7E9ED-1510-4984-8E52-6E96C7FDDCCA}"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53C6B85-D8FE-4D8E-994A-25478E6AE1F9}" type="datetimeFigureOut">
              <a:rPr lang="en-US" smtClean="0"/>
              <a:pPr/>
              <a:t>10/16/2012</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F7E9ED-1510-4984-8E52-6E96C7FDDCCA}"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Callout 1"/>
          <p:cNvSpPr/>
          <p:nvPr/>
        </p:nvSpPr>
        <p:spPr>
          <a:xfrm>
            <a:off x="1357290" y="1500174"/>
            <a:ext cx="6072230" cy="4143404"/>
          </a:xfrm>
          <a:prstGeom prst="wedgeEllipseCallou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Y" sz="6000" dirty="0" smtClean="0">
                <a:solidFill>
                  <a:srgbClr val="FF0000"/>
                </a:solidFill>
              </a:rPr>
              <a:t>شفاء أعميان</a:t>
            </a:r>
            <a:endParaRPr lang="en-GB" sz="6000" dirty="0">
              <a:solidFill>
                <a:srgbClr val="FF0000"/>
              </a:solidFill>
            </a:endParaRPr>
          </a:p>
        </p:txBody>
      </p:sp>
    </p:spTree>
  </p:cSld>
  <p:clrMapOvr>
    <a:masterClrMapping/>
  </p:clrMapOvr>
  <p:transition spd="slow">
    <p:comb dir="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9.jpg"/>
          <p:cNvPicPr>
            <a:picLocks noChangeAspect="1"/>
          </p:cNvPicPr>
          <p:nvPr/>
        </p:nvPicPr>
        <p:blipFill>
          <a:blip r:embed="rId2"/>
          <a:stretch>
            <a:fillRect/>
          </a:stretch>
        </p:blipFill>
        <p:spPr>
          <a:xfrm>
            <a:off x="0" y="0"/>
            <a:ext cx="9144000" cy="5857892"/>
          </a:xfrm>
          <a:prstGeom prst="rect">
            <a:avLst/>
          </a:prstGeom>
        </p:spPr>
      </p:pic>
      <p:sp>
        <p:nvSpPr>
          <p:cNvPr id="4" name="TextBox 3"/>
          <p:cNvSpPr txBox="1"/>
          <p:nvPr/>
        </p:nvSpPr>
        <p:spPr>
          <a:xfrm>
            <a:off x="0" y="5857892"/>
            <a:ext cx="9144000" cy="1077218"/>
          </a:xfrm>
          <a:prstGeom prst="rect">
            <a:avLst/>
          </a:prstGeom>
          <a:solidFill>
            <a:srgbClr val="C00000"/>
          </a:solidFill>
        </p:spPr>
        <p:txBody>
          <a:bodyPr wrap="square" rtlCol="0">
            <a:spAutoFit/>
          </a:bodyPr>
          <a:lstStyle/>
          <a:p>
            <a:pPr algn="r"/>
            <a:r>
              <a:rPr lang="ar-SY" sz="3200" dirty="0" smtClean="0">
                <a:solidFill>
                  <a:schemeClr val="bg1"/>
                </a:solidFill>
              </a:rPr>
              <a:t>فأخذ الأعميان يصيحان:“ ارحمنا يا رب يا ابن داود أرحمنا يا يسوع الناصري أرحمنا.</a:t>
            </a:r>
            <a:endParaRPr lang="en-GB" sz="3200" dirty="0">
              <a:solidFill>
                <a:schemeClr val="bg1"/>
              </a:solidFill>
            </a:endParaRPr>
          </a:p>
        </p:txBody>
      </p:sp>
    </p:spTree>
  </p:cSld>
  <p:clrMapOvr>
    <a:masterClrMapping/>
  </p:clrMapOvr>
  <p:transition spd="slow">
    <p:spli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0.jpg"/>
          <p:cNvPicPr>
            <a:picLocks noChangeAspect="1"/>
          </p:cNvPicPr>
          <p:nvPr/>
        </p:nvPicPr>
        <p:blipFill>
          <a:blip r:embed="rId2"/>
          <a:stretch>
            <a:fillRect/>
          </a:stretch>
        </p:blipFill>
        <p:spPr>
          <a:xfrm>
            <a:off x="0" y="0"/>
            <a:ext cx="7143768" cy="6858000"/>
          </a:xfrm>
          <a:prstGeom prst="rect">
            <a:avLst/>
          </a:prstGeom>
        </p:spPr>
      </p:pic>
      <p:sp>
        <p:nvSpPr>
          <p:cNvPr id="4" name="TextBox 3"/>
          <p:cNvSpPr txBox="1"/>
          <p:nvPr/>
        </p:nvSpPr>
        <p:spPr>
          <a:xfrm>
            <a:off x="7072330" y="0"/>
            <a:ext cx="2071670" cy="6863417"/>
          </a:xfrm>
          <a:prstGeom prst="rect">
            <a:avLst/>
          </a:prstGeom>
          <a:solidFill>
            <a:srgbClr val="00B050"/>
          </a:solidFill>
        </p:spPr>
        <p:txBody>
          <a:bodyPr wrap="square" rtlCol="0">
            <a:spAutoFit/>
          </a:bodyPr>
          <a:lstStyle/>
          <a:p>
            <a:pPr algn="r" rtl="1"/>
            <a:r>
              <a:rPr lang="ar-SY" sz="4400" dirty="0" smtClean="0">
                <a:solidFill>
                  <a:schemeClr val="bg1"/>
                </a:solidFill>
              </a:rPr>
              <a:t>فتقدم منهما بعض من الجمع وقالوا لهما : أخفضا صوتكما لا تصيحا هكذا أهدأ !</a:t>
            </a:r>
            <a:endParaRPr lang="en-GB" sz="4400" dirty="0">
              <a:solidFill>
                <a:schemeClr val="bg1"/>
              </a:solidFill>
            </a:endParaRPr>
          </a:p>
        </p:txBody>
      </p:sp>
    </p:spTree>
  </p:cSld>
  <p:clrMapOvr>
    <a:masterClrMapping/>
  </p:clrMapOvr>
  <p:transition spd="slow">
    <p:split dir="in"/>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1.jpg"/>
          <p:cNvPicPr>
            <a:picLocks noChangeAspect="1"/>
          </p:cNvPicPr>
          <p:nvPr/>
        </p:nvPicPr>
        <p:blipFill>
          <a:blip r:embed="rId2"/>
          <a:stretch>
            <a:fillRect/>
          </a:stretch>
        </p:blipFill>
        <p:spPr>
          <a:xfrm>
            <a:off x="0" y="1"/>
            <a:ext cx="6858016" cy="6858000"/>
          </a:xfrm>
          <a:prstGeom prst="rect">
            <a:avLst/>
          </a:prstGeom>
        </p:spPr>
      </p:pic>
      <p:sp>
        <p:nvSpPr>
          <p:cNvPr id="4" name="TextBox 3"/>
          <p:cNvSpPr txBox="1"/>
          <p:nvPr/>
        </p:nvSpPr>
        <p:spPr>
          <a:xfrm>
            <a:off x="6858016" y="0"/>
            <a:ext cx="2285984" cy="6858000"/>
          </a:xfrm>
          <a:prstGeom prst="rect">
            <a:avLst/>
          </a:prstGeom>
          <a:solidFill>
            <a:srgbClr val="C00000"/>
          </a:solidFill>
        </p:spPr>
        <p:txBody>
          <a:bodyPr wrap="square" rtlCol="0">
            <a:spAutoFit/>
          </a:bodyPr>
          <a:lstStyle/>
          <a:p>
            <a:pPr algn="r" rtl="1"/>
            <a:r>
              <a:rPr lang="ar-SY" sz="3600" dirty="0" smtClean="0">
                <a:solidFill>
                  <a:schemeClr val="bg1"/>
                </a:solidFill>
              </a:rPr>
              <a:t>فاجاب الأغميان :طأهدأوا أنتم ثم تابعا صياحهما بصوت أشد ” ارحمنا يا رب يا ابن داود ارحمنا فتوقف يسوع وقال :“ تعاليا الى ههنا الي“</a:t>
            </a:r>
            <a:endParaRPr lang="en-GB" sz="3600" dirty="0">
              <a:solidFill>
                <a:schemeClr val="bg1"/>
              </a:solidFill>
            </a:endParaRPr>
          </a:p>
        </p:txBody>
      </p:sp>
    </p:spTree>
  </p:cSld>
  <p:clrMapOvr>
    <a:masterClrMapping/>
  </p:clrMapOvr>
  <p:transition spd="slow">
    <p:wheel spokes="8"/>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2.jpg"/>
          <p:cNvPicPr>
            <a:picLocks noChangeAspect="1"/>
          </p:cNvPicPr>
          <p:nvPr/>
        </p:nvPicPr>
        <p:blipFill>
          <a:blip r:embed="rId2"/>
          <a:stretch>
            <a:fillRect/>
          </a:stretch>
        </p:blipFill>
        <p:spPr>
          <a:xfrm>
            <a:off x="0" y="1"/>
            <a:ext cx="6858016" cy="6858000"/>
          </a:xfrm>
          <a:prstGeom prst="rect">
            <a:avLst/>
          </a:prstGeom>
        </p:spPr>
      </p:pic>
      <p:sp>
        <p:nvSpPr>
          <p:cNvPr id="4" name="TextBox 3"/>
          <p:cNvSpPr txBox="1"/>
          <p:nvPr/>
        </p:nvSpPr>
        <p:spPr>
          <a:xfrm>
            <a:off x="6858016" y="0"/>
            <a:ext cx="2285984" cy="6858000"/>
          </a:xfrm>
          <a:prstGeom prst="rect">
            <a:avLst/>
          </a:prstGeom>
          <a:solidFill>
            <a:schemeClr val="accent4">
              <a:lumMod val="75000"/>
            </a:schemeClr>
          </a:solidFill>
        </p:spPr>
        <p:txBody>
          <a:bodyPr wrap="square" rtlCol="0">
            <a:spAutoFit/>
          </a:bodyPr>
          <a:lstStyle/>
          <a:p>
            <a:pPr algn="r" rtl="1"/>
            <a:r>
              <a:rPr lang="ar-SY" sz="3600" dirty="0" smtClean="0">
                <a:solidFill>
                  <a:schemeClr val="bg1"/>
                </a:solidFill>
              </a:rPr>
              <a:t>فشق الأعميان طرقهما بين الجمع وتوجها الى مصدر الصوت </a:t>
            </a:r>
          </a:p>
          <a:p>
            <a:pPr algn="r" rtl="1"/>
            <a:r>
              <a:rPr lang="ar-SY" sz="3600" dirty="0" smtClean="0">
                <a:solidFill>
                  <a:schemeClr val="bg1"/>
                </a:solidFill>
              </a:rPr>
              <a:t>فسألهما يسوع :“ ماذا تريدان أن أفعل لكما؟ فأجاب الأعميان يا رب أجعلنا نبصر</a:t>
            </a:r>
            <a:endParaRPr lang="en-GB" sz="3600" dirty="0">
              <a:solidFill>
                <a:schemeClr val="bg1"/>
              </a:solidFill>
            </a:endParaRPr>
          </a:p>
        </p:txBody>
      </p:sp>
    </p:spTree>
  </p:cSld>
  <p:clrMapOvr>
    <a:masterClrMapping/>
  </p:clrMapOvr>
  <p:transition spd="slow">
    <p:diamon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3.jpg"/>
          <p:cNvPicPr>
            <a:picLocks noChangeAspect="1"/>
          </p:cNvPicPr>
          <p:nvPr/>
        </p:nvPicPr>
        <p:blipFill>
          <a:blip r:embed="rId2"/>
          <a:stretch>
            <a:fillRect/>
          </a:stretch>
        </p:blipFill>
        <p:spPr>
          <a:xfrm>
            <a:off x="0" y="0"/>
            <a:ext cx="6929454" cy="6858000"/>
          </a:xfrm>
          <a:prstGeom prst="rect">
            <a:avLst/>
          </a:prstGeom>
        </p:spPr>
      </p:pic>
      <p:sp>
        <p:nvSpPr>
          <p:cNvPr id="4" name="TextBox 3"/>
          <p:cNvSpPr txBox="1"/>
          <p:nvPr/>
        </p:nvSpPr>
        <p:spPr>
          <a:xfrm>
            <a:off x="6929454" y="0"/>
            <a:ext cx="2214546" cy="6858000"/>
          </a:xfrm>
          <a:prstGeom prst="rect">
            <a:avLst/>
          </a:prstGeom>
          <a:solidFill>
            <a:srgbClr val="C00000"/>
          </a:solidFill>
        </p:spPr>
        <p:txBody>
          <a:bodyPr wrap="square" rtlCol="0">
            <a:spAutoFit/>
          </a:bodyPr>
          <a:lstStyle/>
          <a:p>
            <a:pPr algn="r"/>
            <a:r>
              <a:rPr lang="ar-SY" sz="3600" dirty="0" smtClean="0">
                <a:solidFill>
                  <a:srgbClr val="FFFF00"/>
                </a:solidFill>
              </a:rPr>
              <a:t>فرفع يسوع يده ولمس أعينهما وللحال زال العمى عنهما واستطاعا أن يبصرا وكان أول ما أبصراه هو وجه يسوع اللطيف المبتسم</a:t>
            </a:r>
            <a:endParaRPr lang="en-GB" sz="3600" dirty="0">
              <a:solidFill>
                <a:srgbClr val="FFFF00"/>
              </a:solidFill>
            </a:endParaRPr>
          </a:p>
        </p:txBody>
      </p:sp>
    </p:spTree>
  </p:cSld>
  <p:clrMapOvr>
    <a:masterClrMapping/>
  </p:clrMapOvr>
  <p:transition spd="slow">
    <p:circl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4.jpg"/>
          <p:cNvPicPr>
            <a:picLocks noChangeAspect="1"/>
          </p:cNvPicPr>
          <p:nvPr/>
        </p:nvPicPr>
        <p:blipFill>
          <a:blip r:embed="rId2"/>
          <a:stretch>
            <a:fillRect/>
          </a:stretch>
        </p:blipFill>
        <p:spPr>
          <a:xfrm>
            <a:off x="0" y="0"/>
            <a:ext cx="6929454" cy="6858000"/>
          </a:xfrm>
          <a:prstGeom prst="rect">
            <a:avLst/>
          </a:prstGeom>
        </p:spPr>
      </p:pic>
      <p:sp>
        <p:nvSpPr>
          <p:cNvPr id="4" name="TextBox 3"/>
          <p:cNvSpPr txBox="1"/>
          <p:nvPr/>
        </p:nvSpPr>
        <p:spPr>
          <a:xfrm>
            <a:off x="6929454" y="0"/>
            <a:ext cx="2214546" cy="6986528"/>
          </a:xfrm>
          <a:prstGeom prst="rect">
            <a:avLst/>
          </a:prstGeom>
          <a:solidFill>
            <a:srgbClr val="FFFF00"/>
          </a:solidFill>
        </p:spPr>
        <p:txBody>
          <a:bodyPr wrap="square" rtlCol="0">
            <a:spAutoFit/>
          </a:bodyPr>
          <a:lstStyle/>
          <a:p>
            <a:pPr algn="r" rtl="1"/>
            <a:r>
              <a:rPr lang="ar-SY" sz="2800" b="1" dirty="0" smtClean="0">
                <a:solidFill>
                  <a:srgbClr val="C00000"/>
                </a:solidFill>
              </a:rPr>
              <a:t>فهتفا قائلين : لك الشكر يا ابن داود وعندما تابع يسوع سيره تبعاه فرحين لأنهما أصبحا يستطيعان رؤية التجار والجنود والنمل والخراف والطيور في السماء الزرقاء والبيوت والأشجار والتلال والطريق وأحسن من هذه كاها استطاعا رؤية وجه يسوع</a:t>
            </a:r>
            <a:endParaRPr lang="en-GB" sz="2800" b="1" dirty="0">
              <a:solidFill>
                <a:srgbClr val="C00000"/>
              </a:solidFill>
            </a:endParaRPr>
          </a:p>
        </p:txBody>
      </p:sp>
    </p:spTree>
  </p:cSld>
  <p:clrMapOvr>
    <a:masterClrMapping/>
  </p:clrMapOvr>
  <p:transition spd="slow">
    <p:plus/>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1.jpg"/>
          <p:cNvPicPr>
            <a:picLocks noChangeAspect="1"/>
          </p:cNvPicPr>
          <p:nvPr/>
        </p:nvPicPr>
        <p:blipFill>
          <a:blip r:embed="rId2"/>
          <a:stretch>
            <a:fillRect/>
          </a:stretch>
        </p:blipFill>
        <p:spPr>
          <a:xfrm>
            <a:off x="0" y="0"/>
            <a:ext cx="6929454" cy="6858000"/>
          </a:xfrm>
          <a:prstGeom prst="rect">
            <a:avLst/>
          </a:prstGeom>
        </p:spPr>
      </p:pic>
      <p:sp>
        <p:nvSpPr>
          <p:cNvPr id="5" name="TextBox 4"/>
          <p:cNvSpPr txBox="1"/>
          <p:nvPr/>
        </p:nvSpPr>
        <p:spPr>
          <a:xfrm>
            <a:off x="6929454" y="0"/>
            <a:ext cx="2214546" cy="6986528"/>
          </a:xfrm>
          <a:prstGeom prst="rect">
            <a:avLst/>
          </a:prstGeom>
          <a:solidFill>
            <a:schemeClr val="accent6">
              <a:lumMod val="60000"/>
              <a:lumOff val="40000"/>
            </a:schemeClr>
          </a:solidFill>
        </p:spPr>
        <p:txBody>
          <a:bodyPr wrap="square" rtlCol="0">
            <a:spAutoFit/>
          </a:bodyPr>
          <a:lstStyle/>
          <a:p>
            <a:pPr algn="r" rtl="1"/>
            <a:r>
              <a:rPr lang="ar-SY" sz="3200" dirty="0" smtClean="0">
                <a:solidFill>
                  <a:srgbClr val="C00000"/>
                </a:solidFill>
              </a:rPr>
              <a:t>كان يوجد رجلان جالسان عاى حافة الطريق ينساب بين التلال والأشجار ويؤدي الى مدينة ذات بيوت كبيرة ولكن الرجلين لم يريا الطريق ولا التلال ولا الأشجار ولا البيوت </a:t>
            </a:r>
            <a:endParaRPr lang="en-GB" sz="3200" dirty="0">
              <a:solidFill>
                <a:srgbClr val="C00000"/>
              </a:solidFill>
            </a:endParaRPr>
          </a:p>
        </p:txBody>
      </p:sp>
    </p:spTree>
  </p:cSld>
  <p:clrMapOvr>
    <a:masterClrMapping/>
  </p:clrMapOvr>
  <p:transition spd="slow">
    <p:wheel spokes="2"/>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2.jpg"/>
          <p:cNvPicPr>
            <a:picLocks noChangeAspect="1"/>
          </p:cNvPicPr>
          <p:nvPr/>
        </p:nvPicPr>
        <p:blipFill>
          <a:blip r:embed="rId2"/>
          <a:stretch>
            <a:fillRect/>
          </a:stretch>
        </p:blipFill>
        <p:spPr>
          <a:xfrm>
            <a:off x="0" y="0"/>
            <a:ext cx="6858016" cy="6858000"/>
          </a:xfrm>
          <a:prstGeom prst="rect">
            <a:avLst/>
          </a:prstGeom>
        </p:spPr>
      </p:pic>
      <p:sp>
        <p:nvSpPr>
          <p:cNvPr id="4" name="TextBox 3"/>
          <p:cNvSpPr txBox="1"/>
          <p:nvPr/>
        </p:nvSpPr>
        <p:spPr>
          <a:xfrm>
            <a:off x="6858016" y="0"/>
            <a:ext cx="2285984" cy="6986528"/>
          </a:xfrm>
          <a:prstGeom prst="rect">
            <a:avLst/>
          </a:prstGeom>
          <a:solidFill>
            <a:schemeClr val="tx2">
              <a:lumMod val="60000"/>
              <a:lumOff val="40000"/>
            </a:schemeClr>
          </a:solidFill>
        </p:spPr>
        <p:txBody>
          <a:bodyPr wrap="square" rtlCol="0">
            <a:spAutoFit/>
          </a:bodyPr>
          <a:lstStyle/>
          <a:p>
            <a:pPr algn="r"/>
            <a:r>
              <a:rPr lang="ar-SY" sz="3200" dirty="0" smtClean="0"/>
              <a:t>وكانت الطيور تطير فوقهما في السماء الزرقاء ولكنهما لم يرياهما مكانت الخراف ترعى العشب الأخضر على منحدر التلال خلفهما والنمل الصغير يطوف بين الحجارة بقربهما ولكنهما لم يرياها </a:t>
            </a:r>
            <a:endParaRPr lang="en-GB" sz="3200" dirty="0"/>
          </a:p>
        </p:txBody>
      </p:sp>
    </p:spTree>
  </p:cSld>
  <p:clrMapOvr>
    <a:masterClrMapping/>
  </p:clrMapOvr>
  <p:transition spd="slow">
    <p:wheel spokes="3"/>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3.jpg"/>
          <p:cNvPicPr>
            <a:picLocks noChangeAspect="1"/>
          </p:cNvPicPr>
          <p:nvPr/>
        </p:nvPicPr>
        <p:blipFill>
          <a:blip r:embed="rId2"/>
          <a:stretch>
            <a:fillRect/>
          </a:stretch>
        </p:blipFill>
        <p:spPr>
          <a:xfrm>
            <a:off x="0" y="0"/>
            <a:ext cx="7072298" cy="6858000"/>
          </a:xfrm>
          <a:prstGeom prst="rect">
            <a:avLst/>
          </a:prstGeom>
        </p:spPr>
      </p:pic>
      <p:sp>
        <p:nvSpPr>
          <p:cNvPr id="4" name="TextBox 3"/>
          <p:cNvSpPr txBox="1"/>
          <p:nvPr/>
        </p:nvSpPr>
        <p:spPr>
          <a:xfrm>
            <a:off x="7072330" y="0"/>
            <a:ext cx="2071670" cy="6863417"/>
          </a:xfrm>
          <a:prstGeom prst="rect">
            <a:avLst/>
          </a:prstGeom>
          <a:solidFill>
            <a:srgbClr val="FF0000"/>
          </a:solidFill>
        </p:spPr>
        <p:txBody>
          <a:bodyPr wrap="square" rtlCol="0">
            <a:spAutoFit/>
          </a:bodyPr>
          <a:lstStyle/>
          <a:p>
            <a:pPr algn="r" rtl="1"/>
            <a:r>
              <a:rPr lang="ar-SY" sz="4000" dirty="0" smtClean="0">
                <a:solidFill>
                  <a:schemeClr val="bg1"/>
                </a:solidFill>
              </a:rPr>
              <a:t>وكان الجنود أحيانا بخوذاتهم اللامعة وسيوفهم ودروعهم يمرون على الطريق ولكنهما لم يرياهم</a:t>
            </a:r>
            <a:endParaRPr lang="en-GB" sz="4000" dirty="0">
              <a:solidFill>
                <a:schemeClr val="bg1"/>
              </a:solidFill>
            </a:endParaRPr>
          </a:p>
        </p:txBody>
      </p:sp>
    </p:spTree>
  </p:cSld>
  <p:clrMapOvr>
    <a:masterClrMapping/>
  </p:clrMapOvr>
  <p:transition spd="slow">
    <p:wheel spokes="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4.jpg"/>
          <p:cNvPicPr>
            <a:picLocks noChangeAspect="1"/>
          </p:cNvPicPr>
          <p:nvPr/>
        </p:nvPicPr>
        <p:blipFill>
          <a:blip r:embed="rId2"/>
          <a:stretch>
            <a:fillRect/>
          </a:stretch>
        </p:blipFill>
        <p:spPr>
          <a:xfrm>
            <a:off x="0" y="0"/>
            <a:ext cx="9144000" cy="6858000"/>
          </a:xfrm>
          <a:prstGeom prst="rect">
            <a:avLst/>
          </a:prstGeom>
        </p:spPr>
      </p:pic>
      <p:sp>
        <p:nvSpPr>
          <p:cNvPr id="4" name="TextBox 3"/>
          <p:cNvSpPr txBox="1"/>
          <p:nvPr/>
        </p:nvSpPr>
        <p:spPr>
          <a:xfrm>
            <a:off x="0" y="0"/>
            <a:ext cx="9144000" cy="523220"/>
          </a:xfrm>
          <a:prstGeom prst="rect">
            <a:avLst/>
          </a:prstGeom>
          <a:noFill/>
        </p:spPr>
        <p:txBody>
          <a:bodyPr wrap="square" rtlCol="0">
            <a:spAutoFit/>
          </a:bodyPr>
          <a:lstStyle/>
          <a:p>
            <a:pPr algn="r"/>
            <a:r>
              <a:rPr lang="ar-SY" sz="2800" b="1" dirty="0" smtClean="0">
                <a:solidFill>
                  <a:schemeClr val="bg1"/>
                </a:solidFill>
              </a:rPr>
              <a:t>وكان التجار يمرون أحيانا على جمالهم المحملة بالأمتعة ولكنهما لم يرياهم.</a:t>
            </a:r>
            <a:endParaRPr lang="en-GB" sz="2800" b="1" dirty="0">
              <a:solidFill>
                <a:schemeClr val="bg1"/>
              </a:solidFill>
            </a:endParaRPr>
          </a:p>
        </p:txBody>
      </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2"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0" fill="hold"/>
                                        <p:tgtEl>
                                          <p:spTgt spid="4"/>
                                        </p:tgtEl>
                                        <p:attrNameLst>
                                          <p:attrName>ppt_x</p:attrName>
                                        </p:attrNameLst>
                                      </p:cBhvr>
                                      <p:tavLst>
                                        <p:tav tm="0">
                                          <p:val>
                                            <p:strVal val="#ppt_x-.2"/>
                                          </p:val>
                                        </p:tav>
                                        <p:tav tm="100000">
                                          <p:val>
                                            <p:strVal val="#ppt_x"/>
                                          </p:val>
                                        </p:tav>
                                      </p:tavLst>
                                    </p:anim>
                                    <p:anim calcmode="lin" valueType="num">
                                      <p:cBhvr>
                                        <p:cTn id="8" dur="5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5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2"/>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5.jpg"/>
          <p:cNvPicPr>
            <a:picLocks noChangeAspect="1"/>
          </p:cNvPicPr>
          <p:nvPr/>
        </p:nvPicPr>
        <p:blipFill>
          <a:blip r:embed="rId2"/>
          <a:stretch>
            <a:fillRect/>
          </a:stretch>
        </p:blipFill>
        <p:spPr>
          <a:xfrm>
            <a:off x="0" y="1"/>
            <a:ext cx="7215206" cy="6858000"/>
          </a:xfrm>
          <a:prstGeom prst="rect">
            <a:avLst/>
          </a:prstGeom>
        </p:spPr>
      </p:pic>
      <p:sp>
        <p:nvSpPr>
          <p:cNvPr id="4" name="TextBox 3"/>
          <p:cNvSpPr txBox="1"/>
          <p:nvPr/>
        </p:nvSpPr>
        <p:spPr>
          <a:xfrm>
            <a:off x="7215206" y="0"/>
            <a:ext cx="1928794" cy="6858000"/>
          </a:xfrm>
          <a:prstGeom prst="rect">
            <a:avLst/>
          </a:prstGeom>
          <a:solidFill>
            <a:schemeClr val="accent6">
              <a:lumMod val="75000"/>
            </a:schemeClr>
          </a:solidFill>
        </p:spPr>
        <p:txBody>
          <a:bodyPr wrap="square" rtlCol="0">
            <a:spAutoFit/>
          </a:bodyPr>
          <a:lstStyle/>
          <a:p>
            <a:pPr algn="r" rtl="1"/>
            <a:r>
              <a:rPr lang="ar-SY" sz="3600" dirty="0" smtClean="0">
                <a:solidFill>
                  <a:schemeClr val="bg1"/>
                </a:solidFill>
              </a:rPr>
              <a:t>وكان الرجلان لا يستطيعان أن يريا للقيام بأي عمل وكسب المال لشراء الطعام وما يحتجان اليه من ثياب لأنهما كانا أعميين.</a:t>
            </a:r>
            <a:endParaRPr lang="en-GB" sz="3600" dirty="0">
              <a:solidFill>
                <a:schemeClr val="bg1"/>
              </a:solidFill>
            </a:endParaRPr>
          </a:p>
        </p:txBody>
      </p:sp>
    </p:spTree>
  </p:cSld>
  <p:clrMapOvr>
    <a:masterClrMapping/>
  </p:clrMapOvr>
  <p:transition spd="slow">
    <p:zoom dir="in"/>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6.jpg"/>
          <p:cNvPicPr>
            <a:picLocks noChangeAspect="1"/>
          </p:cNvPicPr>
          <p:nvPr/>
        </p:nvPicPr>
        <p:blipFill>
          <a:blip r:embed="rId2"/>
          <a:stretch>
            <a:fillRect/>
          </a:stretch>
        </p:blipFill>
        <p:spPr>
          <a:xfrm>
            <a:off x="0" y="1"/>
            <a:ext cx="6786578" cy="6858000"/>
          </a:xfrm>
          <a:prstGeom prst="rect">
            <a:avLst/>
          </a:prstGeom>
        </p:spPr>
      </p:pic>
      <p:sp>
        <p:nvSpPr>
          <p:cNvPr id="4" name="TextBox 3"/>
          <p:cNvSpPr txBox="1"/>
          <p:nvPr/>
        </p:nvSpPr>
        <p:spPr>
          <a:xfrm>
            <a:off x="6786578" y="0"/>
            <a:ext cx="2357422" cy="6858000"/>
          </a:xfrm>
          <a:prstGeom prst="rect">
            <a:avLst/>
          </a:prstGeom>
          <a:solidFill>
            <a:schemeClr val="accent6">
              <a:lumMod val="60000"/>
              <a:lumOff val="40000"/>
            </a:schemeClr>
          </a:solidFill>
        </p:spPr>
        <p:txBody>
          <a:bodyPr wrap="square" rtlCol="0">
            <a:spAutoFit/>
          </a:bodyPr>
          <a:lstStyle/>
          <a:p>
            <a:pPr algn="r" rtl="1"/>
            <a:r>
              <a:rPr lang="ar-SY" sz="3600" dirty="0" smtClean="0">
                <a:solidFill>
                  <a:srgbClr val="C00000"/>
                </a:solidFill>
              </a:rPr>
              <a:t>لذلك كانا كل يوم يجران حالهما الى حافة الطريق ويجلسان هناك وكان المارة في ذلك الطريق يروهما وأحيانا يتحننون عليهما ويعطوهما بعض القروش</a:t>
            </a:r>
            <a:r>
              <a:rPr lang="ar-SY" dirty="0" smtClean="0">
                <a:solidFill>
                  <a:srgbClr val="C00000"/>
                </a:solidFill>
              </a:rPr>
              <a:t>.</a:t>
            </a:r>
            <a:endParaRPr lang="en-GB" dirty="0">
              <a:solidFill>
                <a:srgbClr val="C00000"/>
              </a:solidFill>
            </a:endParaRPr>
          </a:p>
        </p:txBody>
      </p:sp>
    </p:spTree>
  </p:cSld>
  <p:clrMapOvr>
    <a:masterClrMapping/>
  </p:clrMapOvr>
  <p:transition spd="slow">
    <p:pull dir="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7.jpg"/>
          <p:cNvPicPr>
            <a:picLocks noChangeAspect="1"/>
          </p:cNvPicPr>
          <p:nvPr/>
        </p:nvPicPr>
        <p:blipFill>
          <a:blip r:embed="rId2"/>
          <a:stretch>
            <a:fillRect/>
          </a:stretch>
        </p:blipFill>
        <p:spPr>
          <a:xfrm>
            <a:off x="0" y="0"/>
            <a:ext cx="9144000" cy="6857999"/>
          </a:xfrm>
          <a:prstGeom prst="rect">
            <a:avLst/>
          </a:prstGeom>
        </p:spPr>
      </p:pic>
      <p:sp>
        <p:nvSpPr>
          <p:cNvPr id="4" name="TextBox 3"/>
          <p:cNvSpPr txBox="1"/>
          <p:nvPr/>
        </p:nvSpPr>
        <p:spPr>
          <a:xfrm>
            <a:off x="0" y="6072206"/>
            <a:ext cx="9144000" cy="707886"/>
          </a:xfrm>
          <a:prstGeom prst="rect">
            <a:avLst/>
          </a:prstGeom>
          <a:solidFill>
            <a:srgbClr val="FF0000"/>
          </a:solidFill>
        </p:spPr>
        <p:txBody>
          <a:bodyPr wrap="square" rtlCol="0">
            <a:spAutoFit/>
          </a:bodyPr>
          <a:lstStyle/>
          <a:p>
            <a:pPr algn="r" rtl="1"/>
            <a:r>
              <a:rPr lang="ar-SY" sz="3200" b="1" dirty="0" smtClean="0">
                <a:solidFill>
                  <a:schemeClr val="bg1"/>
                </a:solidFill>
              </a:rPr>
              <a:t>وأحيانا لا يتحننون عليهما ولا يتصدق أحد </a:t>
            </a:r>
            <a:r>
              <a:rPr lang="ar-SY" sz="4000" b="1" dirty="0" smtClean="0">
                <a:solidFill>
                  <a:schemeClr val="bg1"/>
                </a:solidFill>
              </a:rPr>
              <a:t>عليهما</a:t>
            </a:r>
            <a:r>
              <a:rPr lang="ar-SY" sz="3200" b="1" dirty="0" smtClean="0">
                <a:solidFill>
                  <a:schemeClr val="bg1"/>
                </a:solidFill>
              </a:rPr>
              <a:t> بقرش</a:t>
            </a:r>
            <a:endParaRPr lang="en-GB" sz="3200" b="1" dirty="0">
              <a:solidFill>
                <a:schemeClr val="bg1"/>
              </a:solidFill>
            </a:endParaRPr>
          </a:p>
        </p:txBody>
      </p:sp>
    </p:spTree>
  </p:cSld>
  <p:clrMapOvr>
    <a:masterClrMapping/>
  </p:clrMapOvr>
  <p:transition spd="slow">
    <p:split orient="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8.jpg"/>
          <p:cNvPicPr>
            <a:picLocks noChangeAspect="1"/>
          </p:cNvPicPr>
          <p:nvPr/>
        </p:nvPicPr>
        <p:blipFill>
          <a:blip r:embed="rId2"/>
          <a:stretch>
            <a:fillRect/>
          </a:stretch>
        </p:blipFill>
        <p:spPr>
          <a:xfrm>
            <a:off x="0" y="0"/>
            <a:ext cx="7000892" cy="6858000"/>
          </a:xfrm>
          <a:prstGeom prst="rect">
            <a:avLst/>
          </a:prstGeom>
        </p:spPr>
      </p:pic>
      <p:sp>
        <p:nvSpPr>
          <p:cNvPr id="4" name="TextBox 3"/>
          <p:cNvSpPr txBox="1"/>
          <p:nvPr/>
        </p:nvSpPr>
        <p:spPr>
          <a:xfrm>
            <a:off x="7000892" y="0"/>
            <a:ext cx="2143108" cy="6986528"/>
          </a:xfrm>
          <a:prstGeom prst="rect">
            <a:avLst/>
          </a:prstGeom>
          <a:solidFill>
            <a:schemeClr val="accent2">
              <a:lumMod val="75000"/>
            </a:schemeClr>
          </a:solidFill>
        </p:spPr>
        <p:txBody>
          <a:bodyPr wrap="square" rtlCol="0">
            <a:spAutoFit/>
          </a:bodyPr>
          <a:lstStyle/>
          <a:p>
            <a:pPr algn="r" rtl="1"/>
            <a:r>
              <a:rPr lang="ar-SY" sz="3200" dirty="0" smtClean="0">
                <a:solidFill>
                  <a:schemeClr val="bg1"/>
                </a:solidFill>
              </a:rPr>
              <a:t>وفي أحد الأيام أحس الأعميان بضجة شديدة وسمعا أصوات أقدام آتية على الطريق من المدينة فقال لهما أناس من الجمع: ” هوذا يسوع الناصري لقد شفى عددا من الناس كانوا مرضى</a:t>
            </a:r>
            <a:r>
              <a:rPr lang="ar-SY" dirty="0" smtClean="0">
                <a:solidFill>
                  <a:schemeClr val="bg1"/>
                </a:solidFill>
              </a:rPr>
              <a:t>.</a:t>
            </a:r>
            <a:endParaRPr lang="en-GB" dirty="0">
              <a:solidFill>
                <a:schemeClr val="bg1"/>
              </a:solidFill>
            </a:endParaRPr>
          </a:p>
        </p:txBody>
      </p:sp>
    </p:spTree>
  </p:cSld>
  <p:clrMapOvr>
    <a:masterClrMapping/>
  </p:clrMapOvr>
  <p:transition spd="slow">
    <p:split orient="vert" dir="in"/>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72</TotalTime>
  <Words>312</Words>
  <Application>Microsoft Office PowerPoint</Application>
  <PresentationFormat>On-screen Show (4:3)</PresentationFormat>
  <Paragraphs>16</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Computer</dc:creator>
  <cp:lastModifiedBy>Computer</cp:lastModifiedBy>
  <cp:revision>6</cp:revision>
  <dcterms:created xsi:type="dcterms:W3CDTF">2012-07-06T06:13:02Z</dcterms:created>
  <dcterms:modified xsi:type="dcterms:W3CDTF">2012-10-17T05:06:12Z</dcterms:modified>
</cp:coreProperties>
</file>