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516" y="-3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05DBA1-E248-457C-B233-37E706DE9B14}" type="datetimeFigureOut">
              <a:rPr lang="en-US" smtClean="0"/>
              <a:pPr/>
              <a:t>10/30/2012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8519D3-96A9-4B3A-87BB-4D23AA559DD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05DBA1-E248-457C-B233-37E706DE9B14}" type="datetimeFigureOut">
              <a:rPr lang="en-US" smtClean="0"/>
              <a:pPr/>
              <a:t>10/30/2012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8519D3-96A9-4B3A-87BB-4D23AA559DD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osceles Triangle 2"/>
          <p:cNvSpPr/>
          <p:nvPr/>
        </p:nvSpPr>
        <p:spPr>
          <a:xfrm>
            <a:off x="0" y="0"/>
            <a:ext cx="9144000" cy="6858000"/>
          </a:xfrm>
          <a:prstGeom prst="triangl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Y" sz="9600" dirty="0" smtClean="0">
                <a:solidFill>
                  <a:srgbClr val="FFFF00"/>
                </a:solidFill>
              </a:rPr>
              <a:t>موسى ينقذ من المياه</a:t>
            </a:r>
            <a:endParaRPr lang="ar-SY" sz="9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2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2500" accel="50000" fill="hold">
                                          <p:stCondLst>
                                            <p:cond delay="2500"/>
                                          </p:stCondLst>
                                        </p:cTn>
                                        <p:tgtEl>
                                          <p:spTgt spid="3"/>
                                        </p:tgtEl>
                                        <p:attrNameLst>
                                          <p:attrName>ppt_w</p:attrName>
                                        </p:attrNameLst>
                                      </p:cBhvr>
                                      <p:tavLst>
                                        <p:tav tm="0">
                                          <p:val>
                                            <p:strVal val="#ppt_w*.05"/>
                                          </p:val>
                                        </p:tav>
                                        <p:tav tm="100000">
                                          <p:val>
                                            <p:strVal val="#ppt_w"/>
                                          </p:val>
                                        </p:tav>
                                      </p:tavLst>
                                    </p:anim>
                                    <p:anim calcmode="lin" valueType="num">
                                      <p:cBhvr>
                                        <p:cTn id="10" dur="5000" fill="hold"/>
                                        <p:tgtEl>
                                          <p:spTgt spid="3"/>
                                        </p:tgtEl>
                                        <p:attrNameLst>
                                          <p:attrName>ppt_h</p:attrName>
                                        </p:attrNameLst>
                                      </p:cBhvr>
                                      <p:tavLst>
                                        <p:tav tm="0">
                                          <p:val>
                                            <p:strVal val="#ppt_h"/>
                                          </p:val>
                                        </p:tav>
                                        <p:tav tm="100000">
                                          <p:val>
                                            <p:strVal val="#ppt_h"/>
                                          </p:val>
                                        </p:tav>
                                      </p:tavLst>
                                    </p:anim>
                                    <p:anim calcmode="lin" valueType="num">
                                      <p:cBhvr>
                                        <p:cTn id="11" dur="2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2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2500" accel="50000" fill="hold">
                                          <p:stCondLst>
                                            <p:cond delay="2500"/>
                                          </p:stCondLst>
                                        </p:cTn>
                                        <p:tgtEl>
                                          <p:spTgt spid="3"/>
                                        </p:tgtEl>
                                        <p:attrNameLst>
                                          <p:attrName>ppt_y</p:attrName>
                                        </p:attrNameLst>
                                      </p:cBhvr>
                                      <p:tavLst>
                                        <p:tav tm="0">
                                          <p:val>
                                            <p:strVal val="#ppt_y+.1"/>
                                          </p:val>
                                        </p:tav>
                                        <p:tav tm="100000">
                                          <p:val>
                                            <p:strVal val="#ppt_y"/>
                                          </p:val>
                                        </p:tav>
                                      </p:tavLst>
                                    </p:anim>
                                    <p:animEffect transition="in" filter="fade">
                                      <p:cBhvr>
                                        <p:cTn id="14" dur="5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1.jpg"/>
          <p:cNvPicPr>
            <a:picLocks noChangeAspect="1"/>
          </p:cNvPicPr>
          <p:nvPr/>
        </p:nvPicPr>
        <p:blipFill>
          <a:blip r:embed="rId2" cstate="print"/>
          <a:stretch>
            <a:fillRect/>
          </a:stretch>
        </p:blipFill>
        <p:spPr>
          <a:xfrm>
            <a:off x="0" y="0"/>
            <a:ext cx="5786446" cy="6857999"/>
          </a:xfrm>
          <a:prstGeom prst="rect">
            <a:avLst/>
          </a:prstGeom>
        </p:spPr>
      </p:pic>
      <p:sp>
        <p:nvSpPr>
          <p:cNvPr id="4" name="TextBox 3"/>
          <p:cNvSpPr txBox="1"/>
          <p:nvPr/>
        </p:nvSpPr>
        <p:spPr>
          <a:xfrm>
            <a:off x="5786446" y="0"/>
            <a:ext cx="3357554" cy="6986528"/>
          </a:xfrm>
          <a:prstGeom prst="rect">
            <a:avLst/>
          </a:prstGeom>
          <a:solidFill>
            <a:schemeClr val="accent6"/>
          </a:solidFill>
        </p:spPr>
        <p:txBody>
          <a:bodyPr wrap="square" rtlCol="1">
            <a:spAutoFit/>
          </a:bodyPr>
          <a:lstStyle/>
          <a:p>
            <a:pPr algn="r"/>
            <a:r>
              <a:rPr lang="ar-SY" sz="2800" b="1" dirty="0" smtClean="0"/>
              <a:t>وصل الى عرش مصر فرعون جديد لم يكن قد سمع بيوسف ولا عرف قصته فرأى بأن عدد الأسرائليين قد ازداد وبأنهم قد أصبحوا قوة فرأى بهم خطرا محدقا بملكه لذلك أمر رجاله بان يصعبوا العمل عليهم , فتصبح حياتهم قاسية فلا يفكرون بأمور أخرى. </a:t>
            </a:r>
          </a:p>
          <a:p>
            <a:pPr algn="r"/>
            <a:r>
              <a:rPr lang="ar-SY" sz="2800" b="1" dirty="0" smtClean="0"/>
              <a:t>وعندما قرر بناء مدينة جديدة أوكل اليهم بأصعب أمور البناء وكل </a:t>
            </a:r>
          </a:p>
          <a:p>
            <a:pPr algn="r"/>
            <a:r>
              <a:rPr lang="ar-SY" sz="2800" b="1" dirty="0" smtClean="0"/>
              <a:t>الأعمال القاسية طوال الوقت</a:t>
            </a:r>
            <a:endParaRPr lang="ar-SY" sz="2800" b="1" dirty="0"/>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2.jpg"/>
          <p:cNvPicPr>
            <a:picLocks noChangeAspect="1"/>
          </p:cNvPicPr>
          <p:nvPr/>
        </p:nvPicPr>
        <p:blipFill>
          <a:blip r:embed="rId2" cstate="print"/>
          <a:stretch>
            <a:fillRect/>
          </a:stretch>
        </p:blipFill>
        <p:spPr>
          <a:xfrm>
            <a:off x="0" y="0"/>
            <a:ext cx="9144000" cy="5786454"/>
          </a:xfrm>
          <a:prstGeom prst="rect">
            <a:avLst/>
          </a:prstGeom>
        </p:spPr>
      </p:pic>
      <p:sp>
        <p:nvSpPr>
          <p:cNvPr id="3" name="TextBox 2"/>
          <p:cNvSpPr txBox="1"/>
          <p:nvPr/>
        </p:nvSpPr>
        <p:spPr>
          <a:xfrm>
            <a:off x="0" y="5786454"/>
            <a:ext cx="9144000" cy="1077218"/>
          </a:xfrm>
          <a:prstGeom prst="rect">
            <a:avLst/>
          </a:prstGeom>
          <a:solidFill>
            <a:schemeClr val="accent6">
              <a:lumMod val="50000"/>
            </a:schemeClr>
          </a:solidFill>
        </p:spPr>
        <p:txBody>
          <a:bodyPr wrap="square" rtlCol="1">
            <a:spAutoFit/>
          </a:bodyPr>
          <a:lstStyle/>
          <a:p>
            <a:pPr algn="r"/>
            <a:r>
              <a:rPr lang="ar-SY" sz="3200" b="1" dirty="0" smtClean="0">
                <a:solidFill>
                  <a:srgbClr val="FFFF00"/>
                </a:solidFill>
              </a:rPr>
              <a:t>ولكن ذلك لم يقلل من عددهم بل زاده فأصدر فرعون أمر ”كل مولود الذكور </a:t>
            </a:r>
            <a:r>
              <a:rPr lang="ar-SY" sz="3200" b="1" dirty="0" smtClean="0">
                <a:solidFill>
                  <a:srgbClr val="FFFF00"/>
                </a:solidFill>
              </a:rPr>
              <a:t>يرمى </a:t>
            </a:r>
            <a:r>
              <a:rPr lang="ar-SY" sz="3200" b="1" dirty="0" smtClean="0">
                <a:solidFill>
                  <a:srgbClr val="FFFF00"/>
                </a:solidFill>
              </a:rPr>
              <a:t>في نهر النيل ويحافظ فقط على مواليد الأناث“</a:t>
            </a:r>
            <a:endParaRPr lang="ar-SY" sz="32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3.jpg"/>
          <p:cNvPicPr>
            <a:picLocks noChangeAspect="1"/>
          </p:cNvPicPr>
          <p:nvPr/>
        </p:nvPicPr>
        <p:blipFill>
          <a:blip r:embed="rId2" cstate="print"/>
          <a:stretch>
            <a:fillRect/>
          </a:stretch>
        </p:blipFill>
        <p:spPr>
          <a:xfrm>
            <a:off x="0" y="0"/>
            <a:ext cx="7000892" cy="6858000"/>
          </a:xfrm>
          <a:prstGeom prst="rect">
            <a:avLst/>
          </a:prstGeom>
        </p:spPr>
      </p:pic>
      <p:sp>
        <p:nvSpPr>
          <p:cNvPr id="3" name="TextBox 2"/>
          <p:cNvSpPr txBox="1"/>
          <p:nvPr/>
        </p:nvSpPr>
        <p:spPr>
          <a:xfrm>
            <a:off x="7000892" y="0"/>
            <a:ext cx="2143108" cy="6986528"/>
          </a:xfrm>
          <a:prstGeom prst="rect">
            <a:avLst/>
          </a:prstGeom>
          <a:solidFill>
            <a:srgbClr val="92D050"/>
          </a:solidFill>
        </p:spPr>
        <p:txBody>
          <a:bodyPr wrap="square" rtlCol="1">
            <a:spAutoFit/>
          </a:bodyPr>
          <a:lstStyle/>
          <a:p>
            <a:pPr algn="r"/>
            <a:r>
              <a:rPr lang="ar-SY" sz="3200" b="1" dirty="0" smtClean="0">
                <a:solidFill>
                  <a:srgbClr val="C00000"/>
                </a:solidFill>
              </a:rPr>
              <a:t>ولكن احدى النساء استطاعت اخفاء مولودها الذكر مدة </a:t>
            </a:r>
            <a:endParaRPr lang="en-US" sz="3200" b="1" dirty="0" smtClean="0">
              <a:solidFill>
                <a:srgbClr val="C00000"/>
              </a:solidFill>
            </a:endParaRPr>
          </a:p>
          <a:p>
            <a:pPr algn="r"/>
            <a:r>
              <a:rPr lang="ar-SY" sz="3200" b="1" dirty="0" smtClean="0">
                <a:solidFill>
                  <a:srgbClr val="C00000"/>
                </a:solidFill>
              </a:rPr>
              <a:t>ثلاثة أشهر</a:t>
            </a:r>
          </a:p>
          <a:p>
            <a:pPr algn="r"/>
            <a:r>
              <a:rPr lang="ar-SY" sz="3200" b="1" dirty="0" smtClean="0">
                <a:solidFill>
                  <a:srgbClr val="C00000"/>
                </a:solidFill>
              </a:rPr>
              <a:t> </a:t>
            </a:r>
            <a:r>
              <a:rPr lang="ar-SY" sz="3200" b="1" dirty="0" smtClean="0">
                <a:solidFill>
                  <a:srgbClr val="C00000"/>
                </a:solidFill>
              </a:rPr>
              <a:t>وعندما أصبح </a:t>
            </a:r>
            <a:endParaRPr lang="en-US" sz="3200" b="1" dirty="0" smtClean="0">
              <a:solidFill>
                <a:srgbClr val="C00000"/>
              </a:solidFill>
            </a:endParaRPr>
          </a:p>
          <a:p>
            <a:pPr algn="r"/>
            <a:r>
              <a:rPr lang="ar-SY" sz="3200" b="1" dirty="0" smtClean="0">
                <a:solidFill>
                  <a:srgbClr val="C00000"/>
                </a:solidFill>
              </a:rPr>
              <a:t>الأمر مستحيلا صنعت سلة من أوراق البردي وغطتها بالأسفلت والقطران</a:t>
            </a:r>
            <a:endParaRPr lang="ar-SY" sz="3200" b="1" dirty="0">
              <a:solidFill>
                <a:srgbClr val="C00000"/>
              </a:solidFill>
            </a:endParaRPr>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4.jpg"/>
          <p:cNvPicPr>
            <a:picLocks noChangeAspect="1"/>
          </p:cNvPicPr>
          <p:nvPr/>
        </p:nvPicPr>
        <p:blipFill>
          <a:blip r:embed="rId2" cstate="print"/>
          <a:stretch>
            <a:fillRect/>
          </a:stretch>
        </p:blipFill>
        <p:spPr>
          <a:xfrm>
            <a:off x="0" y="0"/>
            <a:ext cx="6215074" cy="6858000"/>
          </a:xfrm>
          <a:prstGeom prst="rect">
            <a:avLst/>
          </a:prstGeom>
        </p:spPr>
      </p:pic>
      <p:sp>
        <p:nvSpPr>
          <p:cNvPr id="3" name="TextBox 2"/>
          <p:cNvSpPr txBox="1"/>
          <p:nvPr/>
        </p:nvSpPr>
        <p:spPr>
          <a:xfrm>
            <a:off x="6215074" y="0"/>
            <a:ext cx="2928926" cy="6863417"/>
          </a:xfrm>
          <a:prstGeom prst="rect">
            <a:avLst/>
          </a:prstGeom>
          <a:solidFill>
            <a:schemeClr val="accent6"/>
          </a:solidFill>
        </p:spPr>
        <p:txBody>
          <a:bodyPr wrap="square" rtlCol="1">
            <a:spAutoFit/>
          </a:bodyPr>
          <a:lstStyle/>
          <a:p>
            <a:pPr algn="r"/>
            <a:r>
              <a:rPr lang="ar-SY" sz="4000" b="1" dirty="0" smtClean="0">
                <a:solidFill>
                  <a:srgbClr val="002060"/>
                </a:solidFill>
              </a:rPr>
              <a:t>ثم وضعت بها ابنها وأرسلتها مع التيار على </a:t>
            </a:r>
            <a:endParaRPr lang="en-US" sz="4000" b="1" dirty="0" smtClean="0">
              <a:solidFill>
                <a:srgbClr val="002060"/>
              </a:solidFill>
            </a:endParaRPr>
          </a:p>
          <a:p>
            <a:pPr algn="r"/>
            <a:r>
              <a:rPr lang="ar-SY" sz="4000" b="1" dirty="0" smtClean="0">
                <a:solidFill>
                  <a:srgbClr val="002060"/>
                </a:solidFill>
              </a:rPr>
              <a:t>طول النهر, </a:t>
            </a:r>
          </a:p>
          <a:p>
            <a:pPr algn="r"/>
            <a:endParaRPr lang="ar-SY" sz="4000" b="1" dirty="0" smtClean="0">
              <a:solidFill>
                <a:srgbClr val="002060"/>
              </a:solidFill>
            </a:endParaRPr>
          </a:p>
          <a:p>
            <a:pPr algn="r"/>
            <a:r>
              <a:rPr lang="ar-SY" sz="4000" b="1" dirty="0" smtClean="0">
                <a:solidFill>
                  <a:srgbClr val="002060"/>
                </a:solidFill>
              </a:rPr>
              <a:t>وأرسلت ابنتها الكبرى لتختبئ بين الأغصان وترى ماذا سيحدث مع أخيها...</a:t>
            </a:r>
            <a:endParaRPr lang="ar-SY" sz="4000" b="1" dirty="0">
              <a:solidFill>
                <a:srgbClr val="002060"/>
              </a:solidFill>
            </a:endParaRPr>
          </a:p>
        </p:txBody>
      </p:sp>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5.jpg"/>
          <p:cNvPicPr>
            <a:picLocks noChangeAspect="1"/>
          </p:cNvPicPr>
          <p:nvPr/>
        </p:nvPicPr>
        <p:blipFill>
          <a:blip r:embed="rId2" cstate="print"/>
          <a:stretch>
            <a:fillRect/>
          </a:stretch>
        </p:blipFill>
        <p:spPr>
          <a:xfrm>
            <a:off x="0" y="0"/>
            <a:ext cx="6143636" cy="6858000"/>
          </a:xfrm>
          <a:prstGeom prst="rect">
            <a:avLst/>
          </a:prstGeom>
        </p:spPr>
      </p:pic>
      <p:sp>
        <p:nvSpPr>
          <p:cNvPr id="3" name="TextBox 2"/>
          <p:cNvSpPr txBox="1"/>
          <p:nvPr/>
        </p:nvSpPr>
        <p:spPr>
          <a:xfrm>
            <a:off x="6143636" y="0"/>
            <a:ext cx="3000364" cy="6986528"/>
          </a:xfrm>
          <a:prstGeom prst="rect">
            <a:avLst/>
          </a:prstGeom>
          <a:solidFill>
            <a:srgbClr val="FF0000"/>
          </a:solidFill>
        </p:spPr>
        <p:txBody>
          <a:bodyPr wrap="square" rtlCol="1">
            <a:spAutoFit/>
          </a:bodyPr>
          <a:lstStyle/>
          <a:p>
            <a:pPr algn="r"/>
            <a:r>
              <a:rPr lang="ar-SY" sz="3200" b="1" dirty="0" smtClean="0">
                <a:solidFill>
                  <a:srgbClr val="FFFF00"/>
                </a:solidFill>
              </a:rPr>
              <a:t>في هذا الوقت نزلت ابنة فرعون مع رفيقاتها الى النهر لتستحم فرأت السلة وطلبت من خادمتها أن تأتي بها وعندما رأت الطفل الصغير أخذت على عاتقها مهمة تربيته عندها ظهرت الأخت الكبرى وعرضت على ابنة فلرعون مرضعة للطفل وبهذا قدمت أمها</a:t>
            </a:r>
            <a:endParaRPr lang="ar-SY" sz="32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6.jpg"/>
          <p:cNvPicPr>
            <a:picLocks noChangeAspect="1"/>
          </p:cNvPicPr>
          <p:nvPr/>
        </p:nvPicPr>
        <p:blipFill>
          <a:blip r:embed="rId2" cstate="print"/>
          <a:stretch>
            <a:fillRect/>
          </a:stretch>
        </p:blipFill>
        <p:spPr>
          <a:xfrm>
            <a:off x="0" y="0"/>
            <a:ext cx="6429388" cy="6858000"/>
          </a:xfrm>
          <a:prstGeom prst="rect">
            <a:avLst/>
          </a:prstGeom>
        </p:spPr>
      </p:pic>
      <p:sp>
        <p:nvSpPr>
          <p:cNvPr id="3" name="TextBox 2"/>
          <p:cNvSpPr txBox="1"/>
          <p:nvPr/>
        </p:nvSpPr>
        <p:spPr>
          <a:xfrm>
            <a:off x="6429388" y="0"/>
            <a:ext cx="2714612" cy="6858000"/>
          </a:xfrm>
          <a:prstGeom prst="rect">
            <a:avLst/>
          </a:prstGeom>
          <a:solidFill>
            <a:srgbClr val="7030A0"/>
          </a:solidFill>
        </p:spPr>
        <p:txBody>
          <a:bodyPr wrap="square" rtlCol="1">
            <a:spAutoFit/>
          </a:bodyPr>
          <a:lstStyle/>
          <a:p>
            <a:pPr algn="r"/>
            <a:r>
              <a:rPr lang="ar-SY" sz="3600" b="1" dirty="0" smtClean="0">
                <a:solidFill>
                  <a:schemeClr val="bg1"/>
                </a:solidFill>
              </a:rPr>
              <a:t>طلبت ابنة فرعون </a:t>
            </a:r>
          </a:p>
          <a:p>
            <a:pPr algn="r"/>
            <a:r>
              <a:rPr lang="ar-SY" sz="3600" b="1" dirty="0" smtClean="0">
                <a:solidFill>
                  <a:schemeClr val="bg1"/>
                </a:solidFill>
              </a:rPr>
              <a:t>من الأم أن  تربي الطفل وترضعه على أن تعيده لها </a:t>
            </a:r>
            <a:endParaRPr lang="en-US" sz="3600" b="1" dirty="0" smtClean="0">
              <a:solidFill>
                <a:schemeClr val="bg1"/>
              </a:solidFill>
            </a:endParaRPr>
          </a:p>
          <a:p>
            <a:pPr algn="r"/>
            <a:r>
              <a:rPr lang="ar-SY" sz="3600" b="1" dirty="0" smtClean="0">
                <a:solidFill>
                  <a:schemeClr val="bg1"/>
                </a:solidFill>
              </a:rPr>
              <a:t>بعد فطامه </a:t>
            </a:r>
          </a:p>
          <a:p>
            <a:pPr algn="r"/>
            <a:r>
              <a:rPr lang="ar-SY" sz="3600" b="1" dirty="0" smtClean="0">
                <a:solidFill>
                  <a:schemeClr val="bg1"/>
                </a:solidFill>
              </a:rPr>
              <a:t>فتربيه كأحد أفراد </a:t>
            </a:r>
            <a:endParaRPr lang="en-US" sz="3600" b="1" dirty="0" smtClean="0">
              <a:solidFill>
                <a:schemeClr val="bg1"/>
              </a:solidFill>
            </a:endParaRPr>
          </a:p>
          <a:p>
            <a:pPr algn="r"/>
            <a:endParaRPr lang="en-US" sz="3600" b="1" dirty="0" smtClean="0">
              <a:solidFill>
                <a:schemeClr val="bg1"/>
              </a:solidFill>
            </a:endParaRPr>
          </a:p>
          <a:p>
            <a:pPr algn="r"/>
            <a:r>
              <a:rPr lang="ar-SY" sz="3600" b="1" dirty="0" smtClean="0">
                <a:solidFill>
                  <a:schemeClr val="bg1"/>
                </a:solidFill>
              </a:rPr>
              <a:t>العائلة المالكة وأعطته اسم موسى أي المنقذ من المياه</a:t>
            </a:r>
            <a:endParaRPr lang="ar-SY" sz="36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203</Words>
  <Application>Microsoft Office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8</cp:revision>
  <dcterms:created xsi:type="dcterms:W3CDTF">2012-05-09T23:06:39Z</dcterms:created>
  <dcterms:modified xsi:type="dcterms:W3CDTF">2012-10-31T02:56:06Z</dcterms:modified>
</cp:coreProperties>
</file>