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7" autoAdjust="0"/>
  </p:normalViewPr>
  <p:slideViewPr>
    <p:cSldViewPr>
      <p:cViewPr>
        <p:scale>
          <a:sx n="50" d="100"/>
          <a:sy n="50" d="100"/>
        </p:scale>
        <p:origin x="-1734" y="-12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989078-1B47-4E86-9018-2DF1167F260D}" type="datetimeFigureOut">
              <a:rPr lang="en-US" smtClean="0"/>
              <a:pPr/>
              <a:t>10/31/2012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D96AB9-8958-43E7-823B-EB62B0330BAD}" type="slidenum">
              <a:rPr lang="en-GB" smtClean="0"/>
              <a:pPr/>
              <a:t>‹#›</a:t>
            </a:fld>
            <a:endParaRPr lang="en-GB"/>
          </a:p>
        </p:txBody>
      </p:sp>
    </p:spTree>
    <p:extLst>
      <p:ext uri="{BB962C8B-B14F-4D97-AF65-F5344CB8AC3E}">
        <p14:creationId xmlns="" xmlns:p14="http://schemas.microsoft.com/office/powerpoint/2010/main" val="2985248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D96AB9-8958-43E7-823B-EB62B0330BAD}" type="slidenum">
              <a:rPr lang="en-GB" smtClean="0"/>
              <a:pPr/>
              <a:t>6</a:t>
            </a:fld>
            <a:endParaRPr lang="en-GB"/>
          </a:p>
        </p:txBody>
      </p:sp>
    </p:spTree>
    <p:extLst>
      <p:ext uri="{BB962C8B-B14F-4D97-AF65-F5344CB8AC3E}">
        <p14:creationId xmlns="" xmlns:p14="http://schemas.microsoft.com/office/powerpoint/2010/main" val="1936451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3D96AB9-8958-43E7-823B-EB62B0330BAD}" type="slidenum">
              <a:rPr lang="en-GB" smtClean="0"/>
              <a:pPr/>
              <a:t>12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D96AB9-8958-43E7-823B-EB62B0330BAD}" type="slidenum">
              <a:rPr lang="en-GB" smtClean="0"/>
              <a:pPr/>
              <a:t>25</a:t>
            </a:fld>
            <a:endParaRPr lang="en-GB"/>
          </a:p>
        </p:txBody>
      </p:sp>
    </p:spTree>
    <p:extLst>
      <p:ext uri="{BB962C8B-B14F-4D97-AF65-F5344CB8AC3E}">
        <p14:creationId xmlns="" xmlns:p14="http://schemas.microsoft.com/office/powerpoint/2010/main" val="1704957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0CEA1E4-0AA4-4B60-82ED-6B42CD954BA8}"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CC1CFB-2547-436A-BF94-92AB81AA6100}"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CEA1E4-0AA4-4B60-82ED-6B42CD954BA8}"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CC1CFB-2547-436A-BF94-92AB81AA6100}"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CEA1E4-0AA4-4B60-82ED-6B42CD954BA8}"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CC1CFB-2547-436A-BF94-92AB81AA6100}"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CEA1E4-0AA4-4B60-82ED-6B42CD954BA8}"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CC1CFB-2547-436A-BF94-92AB81AA6100}"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CEA1E4-0AA4-4B60-82ED-6B42CD954BA8}"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CC1CFB-2547-436A-BF94-92AB81AA6100}"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0CEA1E4-0AA4-4B60-82ED-6B42CD954BA8}" type="datetimeFigureOut">
              <a:rPr lang="en-US" smtClean="0"/>
              <a:pPr/>
              <a:t>10/31/2012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CC1CFB-2547-436A-BF94-92AB81AA6100}"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0CEA1E4-0AA4-4B60-82ED-6B42CD954BA8}" type="datetimeFigureOut">
              <a:rPr lang="en-US" smtClean="0"/>
              <a:pPr/>
              <a:t>10/31/2012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FCC1CFB-2547-436A-BF94-92AB81AA610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0CEA1E4-0AA4-4B60-82ED-6B42CD954BA8}" type="datetimeFigureOut">
              <a:rPr lang="en-US" smtClean="0"/>
              <a:pPr/>
              <a:t>10/31/2012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FCC1CFB-2547-436A-BF94-92AB81AA610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CEA1E4-0AA4-4B60-82ED-6B42CD954BA8}" type="datetimeFigureOut">
              <a:rPr lang="en-US" smtClean="0"/>
              <a:pPr/>
              <a:t>10/31/2012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FCC1CFB-2547-436A-BF94-92AB81AA610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EA1E4-0AA4-4B60-82ED-6B42CD954BA8}" type="datetimeFigureOut">
              <a:rPr lang="en-US" smtClean="0"/>
              <a:pPr/>
              <a:t>10/31/2012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CC1CFB-2547-436A-BF94-92AB81AA6100}"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EA1E4-0AA4-4B60-82ED-6B42CD954BA8}" type="datetimeFigureOut">
              <a:rPr lang="en-US" smtClean="0"/>
              <a:pPr/>
              <a:t>10/31/2012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CC1CFB-2547-436A-BF94-92AB81AA6100}"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CEA1E4-0AA4-4B60-82ED-6B42CD954BA8}" type="datetimeFigureOut">
              <a:rPr lang="en-US" smtClean="0"/>
              <a:pPr/>
              <a:t>10/31/2012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CC1CFB-2547-436A-BF94-92AB81AA6100}"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cstate="print"/>
          <a:stretch>
            <a:fillRect/>
          </a:stretch>
        </p:blipFill>
        <p:spPr>
          <a:xfrm>
            <a:off x="1" y="0"/>
            <a:ext cx="9143999" cy="6857999"/>
          </a:xfrm>
          <a:prstGeom prst="rect">
            <a:avLst/>
          </a:prstGeom>
        </p:spPr>
      </p:pic>
      <p:sp>
        <p:nvSpPr>
          <p:cNvPr id="4" name="Horizontal Scroll 3"/>
          <p:cNvSpPr/>
          <p:nvPr/>
        </p:nvSpPr>
        <p:spPr>
          <a:xfrm>
            <a:off x="0" y="0"/>
            <a:ext cx="5214942" cy="2214554"/>
          </a:xfrm>
          <a:prstGeom prst="horizontalScroll">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9600" dirty="0" smtClean="0">
                <a:solidFill>
                  <a:schemeClr val="tx1"/>
                </a:solidFill>
              </a:rPr>
              <a:t>كتاب الخبز</a:t>
            </a:r>
            <a:endParaRPr lang="en-GB" sz="9600" dirty="0">
              <a:solidFill>
                <a:schemeClr val="tx1"/>
              </a:solidFill>
            </a:endParaRP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0" fill="hold"/>
                                        <p:tgtEl>
                                          <p:spTgt spid="4"/>
                                        </p:tgtEl>
                                        <p:attrNameLst>
                                          <p:attrName>ppt_x</p:attrName>
                                        </p:attrNameLst>
                                      </p:cBhvr>
                                      <p:tavLst>
                                        <p:tav tm="0">
                                          <p:val>
                                            <p:strVal val="#ppt_x-.2"/>
                                          </p:val>
                                        </p:tav>
                                        <p:tav tm="100000">
                                          <p:val>
                                            <p:strVal val="#ppt_x"/>
                                          </p:val>
                                        </p:tav>
                                      </p:tavLst>
                                    </p:anim>
                                    <p:anim calcmode="lin" valueType="num">
                                      <p:cBhvr>
                                        <p:cTn id="8" dur="3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cstate="print"/>
          <a:stretch>
            <a:fillRect/>
          </a:stretch>
        </p:blipFill>
        <p:spPr>
          <a:xfrm>
            <a:off x="0" y="-24956"/>
            <a:ext cx="6715140" cy="6907912"/>
          </a:xfrm>
          <a:prstGeom prst="rect">
            <a:avLst/>
          </a:prstGeom>
        </p:spPr>
      </p:pic>
      <p:sp>
        <p:nvSpPr>
          <p:cNvPr id="4" name="TextBox 3"/>
          <p:cNvSpPr txBox="1"/>
          <p:nvPr/>
        </p:nvSpPr>
        <p:spPr>
          <a:xfrm>
            <a:off x="6715140" y="0"/>
            <a:ext cx="2428860" cy="7048083"/>
          </a:xfrm>
          <a:prstGeom prst="rect">
            <a:avLst/>
          </a:prstGeom>
          <a:solidFill>
            <a:schemeClr val="accent2">
              <a:lumMod val="60000"/>
              <a:lumOff val="40000"/>
            </a:schemeClr>
          </a:solidFill>
        </p:spPr>
        <p:txBody>
          <a:bodyPr wrap="square" rtlCol="0">
            <a:spAutoFit/>
          </a:bodyPr>
          <a:lstStyle/>
          <a:p>
            <a:pPr algn="r"/>
            <a:r>
              <a:rPr lang="ar-SY" sz="2800" dirty="0" smtClean="0">
                <a:solidFill>
                  <a:srgbClr val="002060"/>
                </a:solidFill>
              </a:rPr>
              <a:t>ان من يجلسون على طاولة واحدة لتناول الخبز والغذاء معا هم دوما أصدقاء... ان من يأكلون على نفس الطاولة يشكلون مجموعة واحدة متحدة كما اتحدت حبات القمح لتشكل الخبز . المشاركة بطاولة واحدة تعبر عن رغبتنا بتشكيل مجموعة متحدة مستعدة لتبدأ معا عملا </a:t>
            </a:r>
            <a:r>
              <a:rPr lang="ar-SY" sz="3200" dirty="0" smtClean="0">
                <a:solidFill>
                  <a:srgbClr val="002060"/>
                </a:solidFill>
              </a:rPr>
              <a:t>مشتركا..</a:t>
            </a:r>
            <a:r>
              <a:rPr lang="ar-SY" sz="3200" dirty="0" smtClean="0"/>
              <a:t>.</a:t>
            </a:r>
            <a:endParaRPr lang="en-GB" sz="3200" dirty="0"/>
          </a:p>
        </p:txBody>
      </p:sp>
    </p:spTree>
  </p:cSld>
  <p:clrMapOvr>
    <a:masterClrMapping/>
  </p:clrMapOvr>
  <p:transition spd="slow">
    <p:strips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cstate="print"/>
          <a:stretch>
            <a:fillRect/>
          </a:stretch>
        </p:blipFill>
        <p:spPr>
          <a:xfrm>
            <a:off x="0" y="0"/>
            <a:ext cx="6643702" cy="6858000"/>
          </a:xfrm>
          <a:prstGeom prst="rect">
            <a:avLst/>
          </a:prstGeom>
        </p:spPr>
      </p:pic>
      <p:sp>
        <p:nvSpPr>
          <p:cNvPr id="4" name="TextBox 3"/>
          <p:cNvSpPr txBox="1"/>
          <p:nvPr/>
        </p:nvSpPr>
        <p:spPr>
          <a:xfrm>
            <a:off x="6643702" y="0"/>
            <a:ext cx="2500298" cy="7048083"/>
          </a:xfrm>
          <a:prstGeom prst="rect">
            <a:avLst/>
          </a:prstGeom>
          <a:solidFill>
            <a:schemeClr val="accent6">
              <a:lumMod val="60000"/>
              <a:lumOff val="40000"/>
            </a:schemeClr>
          </a:solidFill>
        </p:spPr>
        <p:txBody>
          <a:bodyPr wrap="square" rtlCol="0">
            <a:spAutoFit/>
          </a:bodyPr>
          <a:lstStyle/>
          <a:p>
            <a:pPr algn="r"/>
            <a:r>
              <a:rPr lang="ar-SY" dirty="0" smtClean="0"/>
              <a:t> </a:t>
            </a:r>
            <a:r>
              <a:rPr lang="ar-SY" sz="2800" dirty="0" smtClean="0"/>
              <a:t>هناك بلدان بل قارات بأكملها يجتاحها المجاعة ... هناك العديد من العائلات التي تعاني من الفقر ... والذين يعيشون في بؤس بسبب عدم المساواة الاجتماعية وفقدان الكرامة ...</a:t>
            </a:r>
          </a:p>
          <a:p>
            <a:pPr algn="r"/>
            <a:r>
              <a:rPr lang="ar-SY" sz="2800" dirty="0" smtClean="0"/>
              <a:t>رجال ونساء دون مأوى , دون بيت دون مال ولا حتى أقل متطلبات الحياة...</a:t>
            </a:r>
          </a:p>
          <a:p>
            <a:pPr algn="r"/>
            <a:r>
              <a:rPr lang="ar-SY" sz="3200" dirty="0" smtClean="0"/>
              <a:t> </a:t>
            </a:r>
            <a:endParaRPr lang="en-GB" sz="3200" dirty="0"/>
          </a:p>
        </p:txBody>
      </p:sp>
    </p:spTree>
  </p:cSld>
  <p:clrMapOvr>
    <a:masterClrMapping/>
  </p:clrMapOvr>
  <p:transition spd="slow">
    <p:spli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3" cstate="print"/>
          <a:stretch>
            <a:fillRect/>
          </a:stretch>
        </p:blipFill>
        <p:spPr>
          <a:xfrm>
            <a:off x="0" y="0"/>
            <a:ext cx="6143636" cy="6857999"/>
          </a:xfrm>
          <a:prstGeom prst="rect">
            <a:avLst/>
          </a:prstGeom>
        </p:spPr>
      </p:pic>
      <p:sp>
        <p:nvSpPr>
          <p:cNvPr id="5" name="TextBox 4"/>
          <p:cNvSpPr txBox="1"/>
          <p:nvPr/>
        </p:nvSpPr>
        <p:spPr>
          <a:xfrm>
            <a:off x="6143636" y="0"/>
            <a:ext cx="3000364" cy="6986528"/>
          </a:xfrm>
          <a:prstGeom prst="rect">
            <a:avLst/>
          </a:prstGeom>
          <a:solidFill>
            <a:schemeClr val="accent1">
              <a:lumMod val="75000"/>
            </a:schemeClr>
          </a:solidFill>
        </p:spPr>
        <p:txBody>
          <a:bodyPr wrap="square" rtlCol="0">
            <a:spAutoFit/>
          </a:bodyPr>
          <a:lstStyle/>
          <a:p>
            <a:pPr algn="r"/>
            <a:r>
              <a:rPr lang="ar-SY" sz="2800" dirty="0" smtClean="0">
                <a:solidFill>
                  <a:schemeClr val="bg1"/>
                </a:solidFill>
              </a:rPr>
              <a:t>هناك العديد من المنظمات والحركات الأنسانية التي تحاول مساعدة أولئك الذين ينقصهم الغذاء فتقوم بمحاولات لجمع الأموال والقيام بأعمال تسمح بفتح مراكز استقبال , مدارس وحتى ان تعلم الناس كيف يزرعون أرضهم ويستغلونها على أفضل وجه</a:t>
            </a:r>
          </a:p>
          <a:p>
            <a:pPr algn="r"/>
            <a:endParaRPr lang="ar-SY" sz="2800" dirty="0" smtClean="0">
              <a:solidFill>
                <a:schemeClr val="bg1"/>
              </a:solidFill>
            </a:endParaRPr>
          </a:p>
          <a:p>
            <a:pPr algn="r"/>
            <a:r>
              <a:rPr lang="ar-SY" sz="2800" dirty="0" smtClean="0">
                <a:solidFill>
                  <a:schemeClr val="bg1"/>
                </a:solidFill>
              </a:rPr>
              <a:t> </a:t>
            </a:r>
            <a:r>
              <a:rPr lang="ar-SY" sz="2800" dirty="0" smtClean="0">
                <a:solidFill>
                  <a:schemeClr val="bg1"/>
                </a:solidFill>
              </a:rPr>
              <a:t>. هل شاركتم في هذه الأعمال؟ هل تعرفون </a:t>
            </a:r>
          </a:p>
          <a:p>
            <a:pPr algn="r"/>
            <a:r>
              <a:rPr lang="ar-SY" sz="2800" dirty="0" smtClean="0">
                <a:solidFill>
                  <a:schemeClr val="bg1"/>
                </a:solidFill>
              </a:rPr>
              <a:t>احداها ؟</a:t>
            </a:r>
            <a:endParaRPr lang="en-GB" sz="2800" dirty="0">
              <a:solidFill>
                <a:schemeClr val="bg1"/>
              </a:solidFill>
            </a:endParaRPr>
          </a:p>
        </p:txBody>
      </p:sp>
    </p:spTree>
  </p:cSld>
  <p:clrMapOvr>
    <a:masterClrMapping/>
  </p:clrMapOvr>
  <p:transition spd="slow">
    <p:strips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cstate="print"/>
          <a:stretch>
            <a:fillRect/>
          </a:stretch>
        </p:blipFill>
        <p:spPr>
          <a:xfrm>
            <a:off x="0" y="0"/>
            <a:ext cx="6858016" cy="6858000"/>
          </a:xfrm>
          <a:prstGeom prst="rect">
            <a:avLst/>
          </a:prstGeom>
        </p:spPr>
      </p:pic>
      <p:sp>
        <p:nvSpPr>
          <p:cNvPr id="4" name="TextBox 3"/>
          <p:cNvSpPr txBox="1"/>
          <p:nvPr/>
        </p:nvSpPr>
        <p:spPr>
          <a:xfrm>
            <a:off x="6929454" y="0"/>
            <a:ext cx="2214546" cy="6124754"/>
          </a:xfrm>
          <a:prstGeom prst="rect">
            <a:avLst/>
          </a:prstGeom>
          <a:noFill/>
        </p:spPr>
        <p:txBody>
          <a:bodyPr wrap="square" rtlCol="0">
            <a:spAutoFit/>
          </a:bodyPr>
          <a:lstStyle/>
          <a:p>
            <a:pPr algn="r"/>
            <a:r>
              <a:rPr lang="ar-SY" sz="2800" b="1" dirty="0" smtClean="0">
                <a:solidFill>
                  <a:srgbClr val="C00000"/>
                </a:solidFill>
              </a:rPr>
              <a:t>ان منظمة </a:t>
            </a:r>
            <a:r>
              <a:rPr lang="ar-SY" sz="2800" b="1" dirty="0" smtClean="0">
                <a:solidFill>
                  <a:srgbClr val="C00000"/>
                </a:solidFill>
              </a:rPr>
              <a:t>الأغذية </a:t>
            </a:r>
            <a:r>
              <a:rPr lang="ar-SY" sz="2800" b="1" dirty="0" smtClean="0">
                <a:solidFill>
                  <a:srgbClr val="C00000"/>
                </a:solidFill>
              </a:rPr>
              <a:t>والزراعة التابعة لهيئة الأمم المتحدة والتي تأسست في عام 1945 ومقرها روما تحاول دراسة مشاكل الغذاء والزراعة في البلدان النامية وهي تعمل على ايجاد الغذاء ورفع مستوى المعيشة في هذه البلدان </a:t>
            </a:r>
            <a:endParaRPr lang="en-GB" sz="2800" b="1" dirty="0">
              <a:solidFill>
                <a:srgbClr val="C00000"/>
              </a:solidFill>
            </a:endParaRPr>
          </a:p>
        </p:txBody>
      </p:sp>
    </p:spTree>
  </p:cSld>
  <p:clrMapOvr>
    <a:masterClrMapping/>
  </p:clrMapOvr>
  <p:transition spd="slow">
    <p:strips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cstate="print"/>
          <a:stretch>
            <a:fillRect/>
          </a:stretch>
        </p:blipFill>
        <p:spPr>
          <a:xfrm>
            <a:off x="0" y="0"/>
            <a:ext cx="6000760" cy="6858000"/>
          </a:xfrm>
          <a:prstGeom prst="rect">
            <a:avLst/>
          </a:prstGeom>
        </p:spPr>
      </p:pic>
      <p:sp>
        <p:nvSpPr>
          <p:cNvPr id="4" name="TextBox 3"/>
          <p:cNvSpPr txBox="1"/>
          <p:nvPr/>
        </p:nvSpPr>
        <p:spPr>
          <a:xfrm>
            <a:off x="6000760" y="0"/>
            <a:ext cx="3143240" cy="6986528"/>
          </a:xfrm>
          <a:prstGeom prst="rect">
            <a:avLst/>
          </a:prstGeom>
          <a:noFill/>
        </p:spPr>
        <p:txBody>
          <a:bodyPr wrap="square" rtlCol="0">
            <a:spAutoFit/>
          </a:bodyPr>
          <a:lstStyle/>
          <a:p>
            <a:pPr algn="r"/>
            <a:r>
              <a:rPr lang="ar-SY" sz="2800" b="1" dirty="0" smtClean="0">
                <a:solidFill>
                  <a:srgbClr val="FF0000"/>
                </a:solidFill>
              </a:rPr>
              <a:t>الصليب الأحمر منظمة عالمية تأسست عام 1863 من قبل هنري دو فانت ... والمنظمة تساعد ضحايا </a:t>
            </a:r>
            <a:r>
              <a:rPr lang="ar-SY" sz="2800" b="1" dirty="0" smtClean="0">
                <a:solidFill>
                  <a:srgbClr val="FF0000"/>
                </a:solidFill>
              </a:rPr>
              <a:t>الحرب,  المساجين</a:t>
            </a:r>
            <a:r>
              <a:rPr lang="ar-SY" sz="2800" b="1" dirty="0" smtClean="0">
                <a:solidFill>
                  <a:srgbClr val="FF0000"/>
                </a:solidFill>
              </a:rPr>
              <a:t>, اللاجئين ومن هم دون مأوى المرضى </a:t>
            </a:r>
            <a:r>
              <a:rPr lang="ar-SY" sz="2800" b="1" dirty="0" smtClean="0">
                <a:solidFill>
                  <a:srgbClr val="FF0000"/>
                </a:solidFill>
              </a:rPr>
              <a:t>وهي </a:t>
            </a:r>
            <a:r>
              <a:rPr lang="ar-SY" sz="2800" b="1" dirty="0" smtClean="0">
                <a:solidFill>
                  <a:srgbClr val="FF0000"/>
                </a:solidFill>
              </a:rPr>
              <a:t>تحاول تأمين حياة أفضل لهم... كذلك فهي تساعد ضحايا الحوادث الطبيعية , العجزة المعاقين والأطفال ... ومساعدتها تتجه الى كل مصاب دون التمييز في الجنسية أو العرق, الدين والمستوى الأجتماعي</a:t>
            </a:r>
            <a:endParaRPr lang="en-GB" sz="2800" b="1" dirty="0">
              <a:solidFill>
                <a:srgbClr val="FF0000"/>
              </a:solidFill>
            </a:endParaRPr>
          </a:p>
        </p:txBody>
      </p:sp>
    </p:spTree>
  </p:cSld>
  <p:clrMapOvr>
    <a:masterClrMapping/>
  </p:clrMapOvr>
  <p:transition spd="slow">
    <p:plu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cstate="print"/>
          <a:stretch>
            <a:fillRect/>
          </a:stretch>
        </p:blipFill>
        <p:spPr>
          <a:xfrm>
            <a:off x="1" y="0"/>
            <a:ext cx="9143999" cy="5572140"/>
          </a:xfrm>
          <a:prstGeom prst="rect">
            <a:avLst/>
          </a:prstGeom>
        </p:spPr>
      </p:pic>
      <p:sp>
        <p:nvSpPr>
          <p:cNvPr id="4" name="TextBox 3"/>
          <p:cNvSpPr txBox="1"/>
          <p:nvPr/>
        </p:nvSpPr>
        <p:spPr>
          <a:xfrm>
            <a:off x="0" y="5572140"/>
            <a:ext cx="9144000" cy="1323439"/>
          </a:xfrm>
          <a:prstGeom prst="rect">
            <a:avLst/>
          </a:prstGeom>
          <a:solidFill>
            <a:schemeClr val="accent6">
              <a:lumMod val="50000"/>
            </a:schemeClr>
          </a:solidFill>
        </p:spPr>
        <p:txBody>
          <a:bodyPr wrap="square" rtlCol="0">
            <a:spAutoFit/>
          </a:bodyPr>
          <a:lstStyle/>
          <a:p>
            <a:pPr algn="r"/>
            <a:r>
              <a:rPr lang="ar-SY" sz="4000" dirty="0" smtClean="0">
                <a:solidFill>
                  <a:schemeClr val="bg1"/>
                </a:solidFill>
              </a:rPr>
              <a:t>عندما طرد ابراهيم جاريته هاجر الى الصحراء أعطاها خبزا ولم يرسلها ويديها فارغتين ..</a:t>
            </a:r>
            <a:endParaRPr lang="en-GB" sz="4000"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cstate="print"/>
          <a:stretch>
            <a:fillRect/>
          </a:stretch>
        </p:blipFill>
        <p:spPr>
          <a:xfrm>
            <a:off x="1" y="0"/>
            <a:ext cx="9127476" cy="5715016"/>
          </a:xfrm>
          <a:prstGeom prst="rect">
            <a:avLst/>
          </a:prstGeom>
        </p:spPr>
      </p:pic>
      <p:sp>
        <p:nvSpPr>
          <p:cNvPr id="4" name="TextBox 3"/>
          <p:cNvSpPr txBox="1"/>
          <p:nvPr/>
        </p:nvSpPr>
        <p:spPr>
          <a:xfrm>
            <a:off x="0" y="5715016"/>
            <a:ext cx="9144000" cy="1200329"/>
          </a:xfrm>
          <a:prstGeom prst="rect">
            <a:avLst/>
          </a:prstGeom>
          <a:solidFill>
            <a:schemeClr val="accent6">
              <a:lumMod val="75000"/>
            </a:schemeClr>
          </a:solidFill>
        </p:spPr>
        <p:txBody>
          <a:bodyPr wrap="square" rtlCol="0">
            <a:spAutoFit/>
          </a:bodyPr>
          <a:lstStyle/>
          <a:p>
            <a:pPr algn="r"/>
            <a:r>
              <a:rPr lang="ar-SY" sz="3600" dirty="0" smtClean="0"/>
              <a:t>لم يتبقى هناك أي خبز في كل البلاد فأخذ يوسف بمساعدة أهله والسكان كل بحسب حاجته</a:t>
            </a:r>
            <a:endParaRPr lang="en-GB" sz="3600" dirty="0"/>
          </a:p>
        </p:txBody>
      </p:sp>
    </p:spTree>
  </p:cSld>
  <p:clrMapOvr>
    <a:masterClrMapping/>
  </p:clrMapOvr>
  <p:transition spd="slow">
    <p:strips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7.jpg"/>
          <p:cNvPicPr>
            <a:picLocks noChangeAspect="1"/>
          </p:cNvPicPr>
          <p:nvPr/>
        </p:nvPicPr>
        <p:blipFill>
          <a:blip r:embed="rId2" cstate="print"/>
          <a:stretch>
            <a:fillRect/>
          </a:stretch>
        </p:blipFill>
        <p:spPr>
          <a:xfrm>
            <a:off x="0" y="1"/>
            <a:ext cx="9144000" cy="5929329"/>
          </a:xfrm>
          <a:prstGeom prst="rect">
            <a:avLst/>
          </a:prstGeom>
        </p:spPr>
      </p:pic>
      <p:sp>
        <p:nvSpPr>
          <p:cNvPr id="4" name="TextBox 3"/>
          <p:cNvSpPr txBox="1"/>
          <p:nvPr/>
        </p:nvSpPr>
        <p:spPr>
          <a:xfrm>
            <a:off x="0" y="5929330"/>
            <a:ext cx="9144000" cy="954107"/>
          </a:xfrm>
          <a:prstGeom prst="rect">
            <a:avLst/>
          </a:prstGeom>
          <a:solidFill>
            <a:schemeClr val="tx2">
              <a:lumMod val="60000"/>
              <a:lumOff val="40000"/>
            </a:schemeClr>
          </a:solidFill>
        </p:spPr>
        <p:txBody>
          <a:bodyPr wrap="square" rtlCol="0">
            <a:spAutoFit/>
          </a:bodyPr>
          <a:lstStyle/>
          <a:p>
            <a:pPr algn="r"/>
            <a:r>
              <a:rPr lang="ar-SY" sz="2800" b="1" dirty="0" smtClean="0">
                <a:solidFill>
                  <a:srgbClr val="C00000"/>
                </a:solidFill>
              </a:rPr>
              <a:t>لأن الرب الهكم هو الأله العظيم الجبار الرهيب الذي لا يحابي الوجوه ولا يقبل الرشوة قاضي حق الأرملة واليتيم ومحب الغريب فيرزقه طعاما وكسوة</a:t>
            </a:r>
            <a:endParaRPr lang="en-GB" sz="2800" b="1" dirty="0">
              <a:solidFill>
                <a:srgbClr val="C00000"/>
              </a:solidFill>
            </a:endParaRPr>
          </a:p>
        </p:txBody>
      </p:sp>
    </p:spTree>
  </p:cSld>
  <p:clrMapOvr>
    <a:masterClrMapping/>
  </p:clrMapOvr>
  <p:transition spd="slow">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jpg"/>
          <p:cNvPicPr>
            <a:picLocks noChangeAspect="1"/>
          </p:cNvPicPr>
          <p:nvPr/>
        </p:nvPicPr>
        <p:blipFill>
          <a:blip r:embed="rId2" cstate="print"/>
          <a:stretch>
            <a:fillRect/>
          </a:stretch>
        </p:blipFill>
        <p:spPr>
          <a:xfrm>
            <a:off x="0" y="0"/>
            <a:ext cx="6572264" cy="6858000"/>
          </a:xfrm>
          <a:prstGeom prst="rect">
            <a:avLst/>
          </a:prstGeom>
        </p:spPr>
      </p:pic>
      <p:sp>
        <p:nvSpPr>
          <p:cNvPr id="4" name="TextBox 3"/>
          <p:cNvSpPr txBox="1"/>
          <p:nvPr/>
        </p:nvSpPr>
        <p:spPr>
          <a:xfrm>
            <a:off x="6572264" y="0"/>
            <a:ext cx="2571736" cy="6986528"/>
          </a:xfrm>
          <a:prstGeom prst="rect">
            <a:avLst/>
          </a:prstGeom>
          <a:solidFill>
            <a:schemeClr val="accent6">
              <a:lumMod val="50000"/>
            </a:schemeClr>
          </a:solidFill>
        </p:spPr>
        <p:txBody>
          <a:bodyPr wrap="square" rtlCol="0">
            <a:spAutoFit/>
          </a:bodyPr>
          <a:lstStyle/>
          <a:p>
            <a:pPr algn="r"/>
            <a:r>
              <a:rPr lang="ar-SY" sz="3200" b="1" dirty="0" smtClean="0">
                <a:solidFill>
                  <a:schemeClr val="bg1"/>
                </a:solidFill>
              </a:rPr>
              <a:t>أليس هذا هو الصوم الذي يريده الرب حل قيود النفاق وفك ربط النير واطلاق المأسورين احرارا أليس هو ان تكسر للجائع خبزك وان تدخل البائسين المطرودين بيتك واذا ما رأيت العريان تكسوه وان لا تتوارى عن لحمك..</a:t>
            </a:r>
            <a:r>
              <a:rPr lang="ar-SY" sz="3200" dirty="0" smtClean="0">
                <a:solidFill>
                  <a:schemeClr val="bg1"/>
                </a:solidFill>
              </a:rPr>
              <a:t>.</a:t>
            </a:r>
            <a:endParaRPr lang="en-GB" sz="3200" dirty="0">
              <a:solidFill>
                <a:schemeClr val="bg1"/>
              </a:solidFill>
            </a:endParaRPr>
          </a:p>
        </p:txBody>
      </p:sp>
    </p:spTree>
  </p:cSld>
  <p:clrMapOvr>
    <a:masterClrMapping/>
  </p:clrMapOvr>
  <p:transition spd="slow">
    <p:strips/>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9.jpg"/>
          <p:cNvPicPr>
            <a:picLocks noChangeAspect="1"/>
          </p:cNvPicPr>
          <p:nvPr/>
        </p:nvPicPr>
        <p:blipFill>
          <a:blip r:embed="rId2" cstate="print"/>
          <a:stretch>
            <a:fillRect/>
          </a:stretch>
        </p:blipFill>
        <p:spPr>
          <a:xfrm>
            <a:off x="0" y="0"/>
            <a:ext cx="6786578" cy="6858000"/>
          </a:xfrm>
          <a:prstGeom prst="rect">
            <a:avLst/>
          </a:prstGeom>
        </p:spPr>
      </p:pic>
      <p:sp>
        <p:nvSpPr>
          <p:cNvPr id="5" name="TextBox 4"/>
          <p:cNvSpPr txBox="1"/>
          <p:nvPr/>
        </p:nvSpPr>
        <p:spPr>
          <a:xfrm>
            <a:off x="6786578" y="0"/>
            <a:ext cx="2357422" cy="6858000"/>
          </a:xfrm>
          <a:prstGeom prst="rect">
            <a:avLst/>
          </a:prstGeom>
          <a:solidFill>
            <a:srgbClr val="00B050"/>
          </a:solidFill>
        </p:spPr>
        <p:txBody>
          <a:bodyPr wrap="square" rtlCol="0">
            <a:spAutoFit/>
          </a:bodyPr>
          <a:lstStyle/>
          <a:p>
            <a:pPr algn="r"/>
            <a:r>
              <a:rPr lang="ar-SY" sz="3600" dirty="0" smtClean="0">
                <a:solidFill>
                  <a:srgbClr val="FFFF00"/>
                </a:solidFill>
              </a:rPr>
              <a:t>من يفلح أرضه يشبع خبزا ومن يتبع الفراغ فهو فاقد </a:t>
            </a:r>
          </a:p>
          <a:p>
            <a:pPr algn="r"/>
            <a:r>
              <a:rPr lang="ar-SY" sz="3600" dirty="0" smtClean="0">
                <a:solidFill>
                  <a:srgbClr val="FFFF00"/>
                </a:solidFill>
              </a:rPr>
              <a:t>اللب...</a:t>
            </a:r>
          </a:p>
          <a:p>
            <a:pPr algn="r"/>
            <a:endParaRPr lang="ar-SY" sz="3600" dirty="0" smtClean="0">
              <a:solidFill>
                <a:srgbClr val="FFFF00"/>
              </a:solidFill>
            </a:endParaRPr>
          </a:p>
          <a:p>
            <a:pPr algn="r"/>
            <a:r>
              <a:rPr lang="ar-SY" sz="3600" dirty="0" smtClean="0">
                <a:solidFill>
                  <a:srgbClr val="FFFF00"/>
                </a:solidFill>
              </a:rPr>
              <a:t>لقمة يابسة ومعها طمأنينة خير من بيت مملوء ذبائح ومعها خصام...</a:t>
            </a:r>
            <a:endParaRPr lang="en-GB" sz="3600" dirty="0">
              <a:solidFill>
                <a:srgbClr val="FFFF00"/>
              </a:solidFill>
            </a:endParaRPr>
          </a:p>
        </p:txBody>
      </p:sp>
    </p:spTree>
  </p:cSld>
  <p:clrMapOvr>
    <a:masterClrMapping/>
  </p:clrMapOvr>
  <p:transition spd="slow">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cstate="print"/>
          <a:stretch>
            <a:fillRect/>
          </a:stretch>
        </p:blipFill>
        <p:spPr>
          <a:xfrm>
            <a:off x="1" y="1"/>
            <a:ext cx="9104864" cy="5715015"/>
          </a:xfrm>
          <a:prstGeom prst="rect">
            <a:avLst/>
          </a:prstGeom>
        </p:spPr>
      </p:pic>
      <p:sp>
        <p:nvSpPr>
          <p:cNvPr id="6" name="TextBox 5"/>
          <p:cNvSpPr txBox="1"/>
          <p:nvPr/>
        </p:nvSpPr>
        <p:spPr>
          <a:xfrm>
            <a:off x="0" y="5715017"/>
            <a:ext cx="9144000" cy="1200329"/>
          </a:xfrm>
          <a:prstGeom prst="rect">
            <a:avLst/>
          </a:prstGeom>
          <a:solidFill>
            <a:schemeClr val="accent6">
              <a:lumMod val="75000"/>
            </a:schemeClr>
          </a:solidFill>
        </p:spPr>
        <p:txBody>
          <a:bodyPr wrap="square" rtlCol="0">
            <a:spAutoFit/>
          </a:bodyPr>
          <a:lstStyle/>
          <a:p>
            <a:pPr algn="r"/>
            <a:r>
              <a:rPr lang="ar-SY" sz="3600" dirty="0" smtClean="0"/>
              <a:t>في الأرض المحروسة فان حبة القمح قد زرعت والحرارة</a:t>
            </a:r>
          </a:p>
          <a:p>
            <a:pPr algn="r"/>
            <a:r>
              <a:rPr lang="ar-SY" sz="3600" dirty="0" smtClean="0"/>
              <a:t> والمطر جعلاها تنبت...</a:t>
            </a:r>
            <a:endParaRPr lang="en-GB" sz="3600" dirty="0"/>
          </a:p>
        </p:txBody>
      </p:sp>
    </p:spTree>
  </p:cSld>
  <p:clrMapOvr>
    <a:masterClrMapping/>
  </p:clrMapOvr>
  <p:transition spd="slow">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jpg"/>
          <p:cNvPicPr>
            <a:picLocks noChangeAspect="1"/>
          </p:cNvPicPr>
          <p:nvPr/>
        </p:nvPicPr>
        <p:blipFill>
          <a:blip r:embed="rId2" cstate="print"/>
          <a:stretch>
            <a:fillRect/>
          </a:stretch>
        </p:blipFill>
        <p:spPr>
          <a:xfrm>
            <a:off x="0" y="0"/>
            <a:ext cx="7000892" cy="6857999"/>
          </a:xfrm>
          <a:prstGeom prst="rect">
            <a:avLst/>
          </a:prstGeom>
        </p:spPr>
      </p:pic>
      <p:sp>
        <p:nvSpPr>
          <p:cNvPr id="4" name="TextBox 3"/>
          <p:cNvSpPr txBox="1"/>
          <p:nvPr/>
        </p:nvSpPr>
        <p:spPr>
          <a:xfrm>
            <a:off x="7000892" y="0"/>
            <a:ext cx="2143108" cy="6986528"/>
          </a:xfrm>
          <a:prstGeom prst="rect">
            <a:avLst/>
          </a:prstGeom>
          <a:solidFill>
            <a:schemeClr val="accent6">
              <a:lumMod val="75000"/>
            </a:schemeClr>
          </a:solidFill>
        </p:spPr>
        <p:txBody>
          <a:bodyPr wrap="square" rtlCol="0">
            <a:spAutoFit/>
          </a:bodyPr>
          <a:lstStyle/>
          <a:p>
            <a:pPr algn="r"/>
            <a:r>
              <a:rPr lang="ar-SY" sz="3200" dirty="0" smtClean="0">
                <a:solidFill>
                  <a:schemeClr val="bg1"/>
                </a:solidFill>
              </a:rPr>
              <a:t>اقترب المجرب من يسوع وقال له:“ اذا كنت ابن الله فأمر هذه الحجارة لتتحول الى خبز“. </a:t>
            </a:r>
          </a:p>
          <a:p>
            <a:pPr algn="r"/>
            <a:endParaRPr lang="ar-SY" sz="3200" dirty="0" smtClean="0">
              <a:solidFill>
                <a:schemeClr val="bg1"/>
              </a:solidFill>
            </a:endParaRPr>
          </a:p>
          <a:p>
            <a:pPr algn="r"/>
            <a:r>
              <a:rPr lang="ar-SY" sz="3200" dirty="0" smtClean="0">
                <a:solidFill>
                  <a:schemeClr val="bg1"/>
                </a:solidFill>
              </a:rPr>
              <a:t>فأجابه يسوع :“ ليس بالخبز وحده يحيا الأنسان بل بكل كلمة تخرج  من فم الله“.</a:t>
            </a:r>
            <a:endParaRPr lang="en-GB" sz="3200" dirty="0">
              <a:solidFill>
                <a:schemeClr val="bg1"/>
              </a:solidFill>
            </a:endParaRPr>
          </a:p>
        </p:txBody>
      </p:sp>
    </p:spTree>
  </p:cSld>
  <p:clrMapOvr>
    <a:masterClrMapping/>
  </p:clrMapOvr>
  <p:transition spd="slow">
    <p:newsfla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1.jpg"/>
          <p:cNvPicPr>
            <a:picLocks noChangeAspect="1"/>
          </p:cNvPicPr>
          <p:nvPr/>
        </p:nvPicPr>
        <p:blipFill>
          <a:blip r:embed="rId2" cstate="print"/>
          <a:stretch>
            <a:fillRect/>
          </a:stretch>
        </p:blipFill>
        <p:spPr>
          <a:xfrm>
            <a:off x="0" y="0"/>
            <a:ext cx="6643702" cy="6858000"/>
          </a:xfrm>
          <a:prstGeom prst="rect">
            <a:avLst/>
          </a:prstGeom>
        </p:spPr>
      </p:pic>
      <p:sp>
        <p:nvSpPr>
          <p:cNvPr id="4" name="TextBox 3"/>
          <p:cNvSpPr txBox="1"/>
          <p:nvPr/>
        </p:nvSpPr>
        <p:spPr>
          <a:xfrm>
            <a:off x="6643702" y="0"/>
            <a:ext cx="2500298" cy="6863417"/>
          </a:xfrm>
          <a:prstGeom prst="rect">
            <a:avLst/>
          </a:prstGeom>
          <a:solidFill>
            <a:schemeClr val="accent6">
              <a:lumMod val="40000"/>
              <a:lumOff val="60000"/>
            </a:schemeClr>
          </a:solidFill>
        </p:spPr>
        <p:txBody>
          <a:bodyPr wrap="square" rtlCol="0">
            <a:spAutoFit/>
          </a:bodyPr>
          <a:lstStyle/>
          <a:p>
            <a:pPr algn="r"/>
            <a:r>
              <a:rPr lang="ar-SY" sz="4000" dirty="0" smtClean="0">
                <a:solidFill>
                  <a:srgbClr val="002060"/>
                </a:solidFill>
              </a:rPr>
              <a:t>قال يسوع : ”صلوا هكذا : آبانا الذي في السماوات ليأت ملكوتك لتكن مشيئتك كما في السماء كذلك على الأرض أعطنا خبزنا كفاف يومنا...“</a:t>
            </a:r>
            <a:endParaRPr lang="en-GB" sz="4000" dirty="0">
              <a:solidFill>
                <a:srgbClr val="002060"/>
              </a:solidFill>
            </a:endParaRPr>
          </a:p>
        </p:txBody>
      </p:sp>
    </p:spTree>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jpg"/>
          <p:cNvPicPr>
            <a:picLocks noChangeAspect="1"/>
          </p:cNvPicPr>
          <p:nvPr/>
        </p:nvPicPr>
        <p:blipFill>
          <a:blip r:embed="rId2" cstate="print"/>
          <a:stretch>
            <a:fillRect/>
          </a:stretch>
        </p:blipFill>
        <p:spPr>
          <a:xfrm>
            <a:off x="0" y="0"/>
            <a:ext cx="7000892" cy="6858000"/>
          </a:xfrm>
          <a:prstGeom prst="rect">
            <a:avLst/>
          </a:prstGeom>
        </p:spPr>
      </p:pic>
      <p:sp>
        <p:nvSpPr>
          <p:cNvPr id="4" name="TextBox 3"/>
          <p:cNvSpPr txBox="1"/>
          <p:nvPr/>
        </p:nvSpPr>
        <p:spPr>
          <a:xfrm>
            <a:off x="7000892" y="0"/>
            <a:ext cx="2143108" cy="6986528"/>
          </a:xfrm>
          <a:prstGeom prst="rect">
            <a:avLst/>
          </a:prstGeom>
          <a:solidFill>
            <a:schemeClr val="accent5">
              <a:lumMod val="60000"/>
              <a:lumOff val="40000"/>
            </a:schemeClr>
          </a:solidFill>
        </p:spPr>
        <p:txBody>
          <a:bodyPr wrap="square" rtlCol="0">
            <a:spAutoFit/>
          </a:bodyPr>
          <a:lstStyle/>
          <a:p>
            <a:pPr algn="r" rtl="1"/>
            <a:r>
              <a:rPr lang="ar-SY" sz="2800" dirty="0" smtClean="0">
                <a:solidFill>
                  <a:srgbClr val="002060"/>
                </a:solidFill>
              </a:rPr>
              <a:t>يشبه يسوع البشر الذين يطلبون من الله شيئا ما بالطفل الذي يطلب  الخبز من  أبيه . اطلبوا تعطوا ابحثوا تجدوا اقرعوا يفتح لكم ... اي انسان منكم يسأله ابنه خبزا يعطيه حجرا او اذا سأله سمكة يعطيه حية</a:t>
            </a:r>
            <a:r>
              <a:rPr lang="ar-SY" sz="2800" dirty="0" smtClean="0">
                <a:solidFill>
                  <a:srgbClr val="002060"/>
                </a:solidFill>
              </a:rPr>
              <a:t>...</a:t>
            </a:r>
          </a:p>
          <a:p>
            <a:pPr algn="r" rtl="1"/>
            <a:endParaRPr lang="ar-SY" sz="2800" smtClean="0">
              <a:solidFill>
                <a:srgbClr val="002060"/>
              </a:solidFill>
            </a:endParaRPr>
          </a:p>
          <a:p>
            <a:pPr algn="r" rtl="1"/>
            <a:endParaRPr lang="en-GB" sz="2800" dirty="0">
              <a:solidFill>
                <a:srgbClr val="002060"/>
              </a:solidFill>
            </a:endParaRPr>
          </a:p>
        </p:txBody>
      </p:sp>
    </p:spTree>
  </p:cSld>
  <p:clrMapOvr>
    <a:masterClrMapping/>
  </p:clrMapOvr>
  <p:transition spd="slow">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3.jpg"/>
          <p:cNvPicPr>
            <a:picLocks noChangeAspect="1"/>
          </p:cNvPicPr>
          <p:nvPr/>
        </p:nvPicPr>
        <p:blipFill>
          <a:blip r:embed="rId2" cstate="print"/>
          <a:stretch>
            <a:fillRect/>
          </a:stretch>
        </p:blipFill>
        <p:spPr>
          <a:xfrm>
            <a:off x="0" y="1"/>
            <a:ext cx="7000892" cy="6857999"/>
          </a:xfrm>
          <a:prstGeom prst="rect">
            <a:avLst/>
          </a:prstGeom>
        </p:spPr>
      </p:pic>
      <p:sp>
        <p:nvSpPr>
          <p:cNvPr id="7" name="TextBox 6"/>
          <p:cNvSpPr txBox="1"/>
          <p:nvPr/>
        </p:nvSpPr>
        <p:spPr>
          <a:xfrm>
            <a:off x="7000892" y="0"/>
            <a:ext cx="2143108" cy="6986528"/>
          </a:xfrm>
          <a:prstGeom prst="rect">
            <a:avLst/>
          </a:prstGeom>
          <a:solidFill>
            <a:schemeClr val="accent6">
              <a:lumMod val="60000"/>
              <a:lumOff val="40000"/>
            </a:schemeClr>
          </a:solidFill>
        </p:spPr>
        <p:txBody>
          <a:bodyPr wrap="square" rtlCol="0">
            <a:spAutoFit/>
          </a:bodyPr>
          <a:lstStyle/>
          <a:p>
            <a:pPr algn="r" rtl="1"/>
            <a:r>
              <a:rPr lang="ar-SY" sz="2800" b="1" dirty="0" smtClean="0">
                <a:solidFill>
                  <a:srgbClr val="C00000"/>
                </a:solidFill>
              </a:rPr>
              <a:t>قص يسوع على مسمعيه قصة الأبن الضال الذي  يأخذ حصته من الميراث ليصرفها لملذاته ثم يعيش في حالة مزرية من الحرمان الى أن يعود الى نفسه متسائل عن عدد الجراء الذين يأكلون الخبز بوفرة لدى أبيه وهو يموت من الجوع فيقرر العودة الى أبيه</a:t>
            </a:r>
            <a:endParaRPr lang="en-US" sz="2800" b="1" dirty="0">
              <a:solidFill>
                <a:srgbClr val="C00000"/>
              </a:solidFill>
            </a:endParaRPr>
          </a:p>
        </p:txBody>
      </p:sp>
    </p:spTree>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4.jpg"/>
          <p:cNvPicPr>
            <a:picLocks noChangeAspect="1"/>
          </p:cNvPicPr>
          <p:nvPr/>
        </p:nvPicPr>
        <p:blipFill>
          <a:blip r:embed="rId2" cstate="print"/>
          <a:stretch>
            <a:fillRect/>
          </a:stretch>
        </p:blipFill>
        <p:spPr>
          <a:xfrm>
            <a:off x="0" y="0"/>
            <a:ext cx="7358082" cy="6858000"/>
          </a:xfrm>
          <a:prstGeom prst="rect">
            <a:avLst/>
          </a:prstGeom>
        </p:spPr>
      </p:pic>
      <p:sp>
        <p:nvSpPr>
          <p:cNvPr id="7" name="TextBox 6"/>
          <p:cNvSpPr txBox="1"/>
          <p:nvPr/>
        </p:nvSpPr>
        <p:spPr>
          <a:xfrm>
            <a:off x="7358082" y="0"/>
            <a:ext cx="1785918" cy="6986528"/>
          </a:xfrm>
          <a:prstGeom prst="rect">
            <a:avLst/>
          </a:prstGeom>
          <a:solidFill>
            <a:schemeClr val="accent6">
              <a:lumMod val="60000"/>
              <a:lumOff val="40000"/>
            </a:schemeClr>
          </a:solidFill>
        </p:spPr>
        <p:txBody>
          <a:bodyPr wrap="square" rtlCol="0">
            <a:spAutoFit/>
          </a:bodyPr>
          <a:lstStyle/>
          <a:p>
            <a:pPr algn="r" rtl="1"/>
            <a:r>
              <a:rPr lang="ar-SY" sz="3200" dirty="0" smtClean="0">
                <a:solidFill>
                  <a:schemeClr val="accent2">
                    <a:lumMod val="50000"/>
                  </a:schemeClr>
                </a:solidFill>
              </a:rPr>
              <a:t>في حادثة تكثير الخبز فان الجموع التي كانت تتبع يسوع تجوع ويتسأل التلاميذ عن كيفية اطعام البشر :“ يجب أن نشتري خبز بمائتي قطعة نقدية“</a:t>
            </a:r>
            <a:endParaRPr lang="en-GB" sz="3200" dirty="0">
              <a:solidFill>
                <a:schemeClr val="accent2">
                  <a:lumMod val="50000"/>
                </a:schemeClr>
              </a:solidFill>
            </a:endParaRPr>
          </a:p>
        </p:txBody>
      </p:sp>
    </p:spTree>
  </p:cSld>
  <p:clrMapOvr>
    <a:masterClrMapping/>
  </p:clrMapOvr>
  <p:transition spd="slow">
    <p:wheel spokes="8"/>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5.jpg"/>
          <p:cNvPicPr>
            <a:picLocks noChangeAspect="1"/>
          </p:cNvPicPr>
          <p:nvPr/>
        </p:nvPicPr>
        <p:blipFill>
          <a:blip r:embed="rId3" cstate="print"/>
          <a:stretch>
            <a:fillRect/>
          </a:stretch>
        </p:blipFill>
        <p:spPr>
          <a:xfrm>
            <a:off x="0" y="1"/>
            <a:ext cx="6929454" cy="6857999"/>
          </a:xfrm>
          <a:prstGeom prst="rect">
            <a:avLst/>
          </a:prstGeom>
        </p:spPr>
      </p:pic>
      <p:sp>
        <p:nvSpPr>
          <p:cNvPr id="4" name="TextBox 3"/>
          <p:cNvSpPr txBox="1"/>
          <p:nvPr/>
        </p:nvSpPr>
        <p:spPr>
          <a:xfrm>
            <a:off x="6929454" y="0"/>
            <a:ext cx="2214546" cy="6986528"/>
          </a:xfrm>
          <a:prstGeom prst="rect">
            <a:avLst/>
          </a:prstGeom>
          <a:solidFill>
            <a:schemeClr val="accent2">
              <a:lumMod val="60000"/>
              <a:lumOff val="40000"/>
            </a:schemeClr>
          </a:solidFill>
        </p:spPr>
        <p:txBody>
          <a:bodyPr wrap="square" rtlCol="0">
            <a:spAutoFit/>
          </a:bodyPr>
          <a:lstStyle/>
          <a:p>
            <a:pPr algn="r" rtl="1"/>
            <a:r>
              <a:rPr lang="ar-SY" sz="3200" b="1" dirty="0" smtClean="0">
                <a:solidFill>
                  <a:srgbClr val="002060"/>
                </a:solidFill>
              </a:rPr>
              <a:t>فأمر يسوع الجموع بالجلوس على العشب الأخضر وأخذ الخمس </a:t>
            </a:r>
            <a:r>
              <a:rPr lang="ar-SY" sz="3200" b="1" dirty="0" err="1" smtClean="0">
                <a:solidFill>
                  <a:srgbClr val="002060"/>
                </a:solidFill>
              </a:rPr>
              <a:t>خبزات</a:t>
            </a:r>
            <a:r>
              <a:rPr lang="ar-SY" sz="3200" b="1" dirty="0" smtClean="0">
                <a:solidFill>
                  <a:srgbClr val="002060"/>
                </a:solidFill>
              </a:rPr>
              <a:t> والسمكتين ورفع عينيه نحو السماء وبارك وكسر وأعطى تلاميذه ليوزعوها على الجموع فأكلوا وشبعوا ...</a:t>
            </a:r>
            <a:endParaRPr lang="en-US" sz="3200" b="1" dirty="0">
              <a:solidFill>
                <a:srgbClr val="002060"/>
              </a:solidFill>
            </a:endParaRPr>
          </a:p>
        </p:txBody>
      </p:sp>
    </p:spTree>
  </p:cSld>
  <p:clrMapOvr>
    <a:masterClrMapping/>
  </p:clrMapOvr>
  <p:transition spd="slow">
    <p:pull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6.jpg"/>
          <p:cNvPicPr>
            <a:picLocks noChangeAspect="1"/>
          </p:cNvPicPr>
          <p:nvPr/>
        </p:nvPicPr>
        <p:blipFill>
          <a:blip r:embed="rId2" cstate="print"/>
          <a:stretch>
            <a:fillRect/>
          </a:stretch>
        </p:blipFill>
        <p:spPr>
          <a:xfrm>
            <a:off x="0" y="0"/>
            <a:ext cx="9144000" cy="5715016"/>
          </a:xfrm>
          <a:prstGeom prst="rect">
            <a:avLst/>
          </a:prstGeom>
        </p:spPr>
      </p:pic>
      <p:sp>
        <p:nvSpPr>
          <p:cNvPr id="4" name="TextBox 3"/>
          <p:cNvSpPr txBox="1"/>
          <p:nvPr/>
        </p:nvSpPr>
        <p:spPr>
          <a:xfrm>
            <a:off x="0" y="5715016"/>
            <a:ext cx="9144000" cy="1200329"/>
          </a:xfrm>
          <a:prstGeom prst="rect">
            <a:avLst/>
          </a:prstGeom>
          <a:solidFill>
            <a:schemeClr val="accent2">
              <a:lumMod val="75000"/>
            </a:schemeClr>
          </a:solidFill>
        </p:spPr>
        <p:txBody>
          <a:bodyPr wrap="square" rtlCol="0">
            <a:spAutoFit/>
          </a:bodyPr>
          <a:lstStyle/>
          <a:p>
            <a:pPr algn="r" rtl="1"/>
            <a:r>
              <a:rPr lang="ar-SY" sz="3600" dirty="0" smtClean="0">
                <a:solidFill>
                  <a:schemeClr val="bg1"/>
                </a:solidFill>
              </a:rPr>
              <a:t>ان الرب يسوع في الليلة التي أسلم فيها أخذ خبزا وشكر وكسر وأعطى تلاميذه ليوزعوها على الجموع فأكلوا وشبعوا...</a:t>
            </a:r>
            <a:endParaRPr lang="en-GB" sz="3600" dirty="0">
              <a:solidFill>
                <a:schemeClr val="bg1"/>
              </a:solidFill>
            </a:endParaRPr>
          </a:p>
        </p:txBody>
      </p:sp>
    </p:spTree>
  </p:cSld>
  <p:clrMapOvr>
    <a:masterClrMapping/>
  </p:clrMapOvr>
  <p:transition spd="slow">
    <p:blinds/>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7.jpg"/>
          <p:cNvPicPr>
            <a:picLocks noChangeAspect="1"/>
          </p:cNvPicPr>
          <p:nvPr/>
        </p:nvPicPr>
        <p:blipFill>
          <a:blip r:embed="rId2" cstate="print"/>
          <a:stretch>
            <a:fillRect/>
          </a:stretch>
        </p:blipFill>
        <p:spPr>
          <a:xfrm>
            <a:off x="0" y="0"/>
            <a:ext cx="6858016" cy="6858000"/>
          </a:xfrm>
          <a:prstGeom prst="rect">
            <a:avLst/>
          </a:prstGeom>
        </p:spPr>
      </p:pic>
      <p:sp>
        <p:nvSpPr>
          <p:cNvPr id="4" name="TextBox 3"/>
          <p:cNvSpPr txBox="1"/>
          <p:nvPr/>
        </p:nvSpPr>
        <p:spPr>
          <a:xfrm>
            <a:off x="6858016" y="0"/>
            <a:ext cx="2285984" cy="6986528"/>
          </a:xfrm>
          <a:prstGeom prst="rect">
            <a:avLst/>
          </a:prstGeom>
          <a:solidFill>
            <a:schemeClr val="accent6">
              <a:lumMod val="20000"/>
              <a:lumOff val="80000"/>
            </a:schemeClr>
          </a:solidFill>
        </p:spPr>
        <p:txBody>
          <a:bodyPr wrap="square" rtlCol="0">
            <a:spAutoFit/>
          </a:bodyPr>
          <a:lstStyle/>
          <a:p>
            <a:pPr algn="r"/>
            <a:r>
              <a:rPr lang="ar-SY" sz="2800" b="1" dirty="0" smtClean="0">
                <a:solidFill>
                  <a:srgbClr val="C00000"/>
                </a:solidFill>
              </a:rPr>
              <a:t>في القداس نحن مدعوون الى مائدة الرب فعلى كل منا أن يحمل معه أفراحه وأتراحه لأن الخبز والخمر الذين يقدمهما الكاهن الى الرب بأسم البشرية جمعاء تمثل الأفراح والأحزان الألم والأحلام الأتحاد والعمل انها تمثل حياة البشر كاملة من رجال ونساء</a:t>
            </a:r>
            <a:r>
              <a:rPr lang="ar-SY" dirty="0" smtClean="0">
                <a:solidFill>
                  <a:srgbClr val="C00000"/>
                </a:solidFill>
              </a:rPr>
              <a:t>.</a:t>
            </a:r>
            <a:endParaRPr lang="en-GB" dirty="0">
              <a:solidFill>
                <a:srgbClr val="C00000"/>
              </a:solidFill>
            </a:endParaRPr>
          </a:p>
        </p:txBody>
      </p:sp>
    </p:spTree>
  </p:cSld>
  <p:clrMapOvr>
    <a:masterClrMapping/>
  </p:clrMapOvr>
  <p:transition spd="slow">
    <p:checke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8.jpg"/>
          <p:cNvPicPr>
            <a:picLocks noChangeAspect="1"/>
          </p:cNvPicPr>
          <p:nvPr/>
        </p:nvPicPr>
        <p:blipFill>
          <a:blip r:embed="rId2" cstate="print"/>
          <a:stretch>
            <a:fillRect/>
          </a:stretch>
        </p:blipFill>
        <p:spPr>
          <a:xfrm>
            <a:off x="0" y="0"/>
            <a:ext cx="6858016" cy="6858000"/>
          </a:xfrm>
          <a:prstGeom prst="rect">
            <a:avLst/>
          </a:prstGeom>
        </p:spPr>
      </p:pic>
      <p:sp>
        <p:nvSpPr>
          <p:cNvPr id="4" name="TextBox 3"/>
          <p:cNvSpPr txBox="1"/>
          <p:nvPr/>
        </p:nvSpPr>
        <p:spPr>
          <a:xfrm>
            <a:off x="6858016" y="0"/>
            <a:ext cx="2285984" cy="6986528"/>
          </a:xfrm>
          <a:prstGeom prst="rect">
            <a:avLst/>
          </a:prstGeom>
          <a:solidFill>
            <a:schemeClr val="accent6">
              <a:lumMod val="60000"/>
              <a:lumOff val="40000"/>
            </a:schemeClr>
          </a:solidFill>
        </p:spPr>
        <p:txBody>
          <a:bodyPr wrap="square" rtlCol="0">
            <a:spAutoFit/>
          </a:bodyPr>
          <a:lstStyle/>
          <a:p>
            <a:pPr algn="r" rtl="1"/>
            <a:r>
              <a:rPr lang="ar-SY" sz="2800" dirty="0" smtClean="0">
                <a:solidFill>
                  <a:srgbClr val="002060"/>
                </a:solidFill>
              </a:rPr>
              <a:t>في القداس فاننا نتذكر العشاء الأخير الذي تناوله يسوع مع تلاميذه قبل موته ومن خلال هذا العشاء فان يسوع يقدم جسده ودمه من أجل سعادة البشر وبتناولنا لهذا الجسد نؤكد على قرارنا في العيش بحب أخوي والمشاركة في حياة يسوع المسيح.</a:t>
            </a:r>
            <a:endParaRPr lang="en-GB" sz="2800" dirty="0">
              <a:solidFill>
                <a:srgbClr val="002060"/>
              </a:solidFill>
            </a:endParaRPr>
          </a:p>
        </p:txBody>
      </p:sp>
    </p:spTree>
  </p:cSld>
  <p:clrMapOvr>
    <a:masterClrMapping/>
  </p:clrMapOvr>
  <p:transition spd="slow">
    <p:cov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9.jpg"/>
          <p:cNvPicPr>
            <a:picLocks noChangeAspect="1"/>
          </p:cNvPicPr>
          <p:nvPr/>
        </p:nvPicPr>
        <p:blipFill>
          <a:blip r:embed="rId2" cstate="print"/>
          <a:stretch>
            <a:fillRect/>
          </a:stretch>
        </p:blipFill>
        <p:spPr>
          <a:xfrm>
            <a:off x="0" y="0"/>
            <a:ext cx="6000760" cy="6858000"/>
          </a:xfrm>
          <a:prstGeom prst="rect">
            <a:avLst/>
          </a:prstGeom>
        </p:spPr>
      </p:pic>
      <p:sp>
        <p:nvSpPr>
          <p:cNvPr id="4" name="TextBox 3"/>
          <p:cNvSpPr txBox="1"/>
          <p:nvPr/>
        </p:nvSpPr>
        <p:spPr>
          <a:xfrm>
            <a:off x="6000760" y="0"/>
            <a:ext cx="3143240" cy="6858000"/>
          </a:xfrm>
          <a:prstGeom prst="rect">
            <a:avLst/>
          </a:prstGeom>
          <a:solidFill>
            <a:schemeClr val="accent2">
              <a:lumMod val="75000"/>
            </a:schemeClr>
          </a:solidFill>
        </p:spPr>
        <p:txBody>
          <a:bodyPr wrap="square" rtlCol="0">
            <a:spAutoFit/>
          </a:bodyPr>
          <a:lstStyle/>
          <a:p>
            <a:pPr algn="r" rtl="1"/>
            <a:r>
              <a:rPr lang="ar-SY" sz="3600" dirty="0" smtClean="0">
                <a:solidFill>
                  <a:schemeClr val="bg1"/>
                </a:solidFill>
              </a:rPr>
              <a:t>” طوبى للمدعويين الى وليمة الرب ”... في القداس نتشارك بنفس الخبز جسد المسيح انه الغذاء لأولئك الذين يؤمنون بيسوع فيأخذ كل منهم قطعة من الخبز فنكون متحدين مع الله ونؤكد بأن يسوع الميسح هو حياة هذا العالم </a:t>
            </a:r>
            <a:endParaRPr lang="en-GB" sz="3600" dirty="0">
              <a:solidFill>
                <a:schemeClr val="bg1"/>
              </a:solidFill>
            </a:endParaRPr>
          </a:p>
        </p:txBody>
      </p:sp>
    </p:spTree>
  </p:cSld>
  <p:clrMapOvr>
    <a:masterClrMapping/>
  </p:clrMapOvr>
  <p:transition spd="slow">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cstate="print"/>
          <a:stretch>
            <a:fillRect/>
          </a:stretch>
        </p:blipFill>
        <p:spPr>
          <a:xfrm>
            <a:off x="-13278" y="0"/>
            <a:ext cx="9157278" cy="5715016"/>
          </a:xfrm>
          <a:prstGeom prst="rect">
            <a:avLst/>
          </a:prstGeom>
        </p:spPr>
      </p:pic>
      <p:sp>
        <p:nvSpPr>
          <p:cNvPr id="3" name="TextBox 2"/>
          <p:cNvSpPr txBox="1"/>
          <p:nvPr/>
        </p:nvSpPr>
        <p:spPr>
          <a:xfrm>
            <a:off x="0" y="5715016"/>
            <a:ext cx="9144000" cy="1200329"/>
          </a:xfrm>
          <a:prstGeom prst="rect">
            <a:avLst/>
          </a:prstGeom>
          <a:solidFill>
            <a:schemeClr val="accent2">
              <a:lumMod val="40000"/>
              <a:lumOff val="60000"/>
            </a:schemeClr>
          </a:solidFill>
        </p:spPr>
        <p:txBody>
          <a:bodyPr wrap="square" rtlCol="0">
            <a:spAutoFit/>
          </a:bodyPr>
          <a:lstStyle/>
          <a:p>
            <a:pPr algn="r"/>
            <a:r>
              <a:rPr lang="ar-SY" sz="3600" b="1" dirty="0" smtClean="0"/>
              <a:t>يوم بعد يوم فان البراعم  تكبر يوم بعد يوم الحبات تكبر أصبروا عليها فانها تحتاج لوقت لتنمو</a:t>
            </a:r>
            <a:endParaRPr lang="en-GB" sz="3600" b="1" dirty="0"/>
          </a:p>
        </p:txBody>
      </p:sp>
    </p:spTree>
  </p:cSld>
  <p:clrMapOvr>
    <a:masterClrMapping/>
  </p:clrMapOvr>
  <p:transition spd="slow">
    <p:wheel spokes="3"/>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0.jpg"/>
          <p:cNvPicPr>
            <a:picLocks noChangeAspect="1"/>
          </p:cNvPicPr>
          <p:nvPr/>
        </p:nvPicPr>
        <p:blipFill>
          <a:blip r:embed="rId2" cstate="print"/>
          <a:stretch>
            <a:fillRect/>
          </a:stretch>
        </p:blipFill>
        <p:spPr>
          <a:xfrm>
            <a:off x="0" y="0"/>
            <a:ext cx="6715140" cy="6858000"/>
          </a:xfrm>
          <a:prstGeom prst="rect">
            <a:avLst/>
          </a:prstGeom>
        </p:spPr>
      </p:pic>
      <p:sp>
        <p:nvSpPr>
          <p:cNvPr id="4" name="TextBox 3"/>
          <p:cNvSpPr txBox="1"/>
          <p:nvPr/>
        </p:nvSpPr>
        <p:spPr>
          <a:xfrm>
            <a:off x="6715140" y="0"/>
            <a:ext cx="2428860" cy="6858000"/>
          </a:xfrm>
          <a:prstGeom prst="rect">
            <a:avLst/>
          </a:prstGeom>
          <a:solidFill>
            <a:srgbClr val="0070C0"/>
          </a:solidFill>
        </p:spPr>
        <p:txBody>
          <a:bodyPr wrap="square" rtlCol="0">
            <a:spAutoFit/>
          </a:bodyPr>
          <a:lstStyle/>
          <a:p>
            <a:pPr algn="r" rtl="1"/>
            <a:r>
              <a:rPr lang="ar-SY" sz="2800" b="1" dirty="0" smtClean="0">
                <a:solidFill>
                  <a:schemeClr val="bg1"/>
                </a:solidFill>
              </a:rPr>
              <a:t>بمشاركتنا في القداس وتناولنا جزء من جسد المسيح فاننا نأخذ القوة للكلام والتحرك مخلصين ليسوع فنحب مثله نصلي نغفر ولنعيش كأبناء لله فنجعل الأرض سعيدة كما أرادها المسيح ... ان تناولنا جزء من جسد الرب يساعدنا على العيش كمسيحيين</a:t>
            </a:r>
            <a:r>
              <a:rPr lang="ar-SY" sz="3600" dirty="0" smtClean="0">
                <a:solidFill>
                  <a:schemeClr val="bg1"/>
                </a:solidFill>
              </a:rPr>
              <a:t>.</a:t>
            </a:r>
            <a:endParaRPr lang="en-GB" sz="3600"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cstate="print"/>
          <a:stretch>
            <a:fillRect/>
          </a:stretch>
        </p:blipFill>
        <p:spPr>
          <a:xfrm>
            <a:off x="0" y="0"/>
            <a:ext cx="9144000" cy="5572140"/>
          </a:xfrm>
          <a:prstGeom prst="rect">
            <a:avLst/>
          </a:prstGeom>
        </p:spPr>
      </p:pic>
      <p:sp>
        <p:nvSpPr>
          <p:cNvPr id="3" name="TextBox 2"/>
          <p:cNvSpPr txBox="1"/>
          <p:nvPr/>
        </p:nvSpPr>
        <p:spPr>
          <a:xfrm flipH="1">
            <a:off x="-2" y="5572140"/>
            <a:ext cx="9144001" cy="1323439"/>
          </a:xfrm>
          <a:prstGeom prst="rect">
            <a:avLst/>
          </a:prstGeom>
          <a:solidFill>
            <a:schemeClr val="accent6">
              <a:lumMod val="50000"/>
            </a:schemeClr>
          </a:solidFill>
        </p:spPr>
        <p:txBody>
          <a:bodyPr wrap="square" rtlCol="0">
            <a:spAutoFit/>
          </a:bodyPr>
          <a:lstStyle/>
          <a:p>
            <a:pPr algn="r"/>
            <a:r>
              <a:rPr lang="ar-SY" dirty="0" smtClean="0"/>
              <a:t>  </a:t>
            </a:r>
            <a:r>
              <a:rPr lang="ar-SY" sz="4000" dirty="0" smtClean="0">
                <a:solidFill>
                  <a:schemeClr val="bg1"/>
                </a:solidFill>
              </a:rPr>
              <a:t>في حر الصيف فان الشمس تنضجها وتصبح السنابل ذهبية ويحين وقت الحصاد</a:t>
            </a:r>
            <a:endParaRPr lang="en-GB" sz="4000" dirty="0">
              <a:solidFill>
                <a:schemeClr val="bg1"/>
              </a:solidFill>
            </a:endParaRPr>
          </a:p>
        </p:txBody>
      </p:sp>
    </p:spTree>
  </p:cSld>
  <p:clrMapOvr>
    <a:masterClrMapping/>
  </p:clrMapOvr>
  <p:transition spd="slow">
    <p:wheel spokes="2"/>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cstate="print"/>
          <a:stretch>
            <a:fillRect/>
          </a:stretch>
        </p:blipFill>
        <p:spPr>
          <a:xfrm>
            <a:off x="0" y="0"/>
            <a:ext cx="9144000" cy="5643578"/>
          </a:xfrm>
          <a:prstGeom prst="rect">
            <a:avLst/>
          </a:prstGeom>
        </p:spPr>
      </p:pic>
      <p:sp>
        <p:nvSpPr>
          <p:cNvPr id="3" name="TextBox 2"/>
          <p:cNvSpPr txBox="1"/>
          <p:nvPr/>
        </p:nvSpPr>
        <p:spPr>
          <a:xfrm>
            <a:off x="0" y="5643578"/>
            <a:ext cx="9144000" cy="1200329"/>
          </a:xfrm>
          <a:prstGeom prst="rect">
            <a:avLst/>
          </a:prstGeom>
          <a:solidFill>
            <a:schemeClr val="bg2"/>
          </a:solidFill>
        </p:spPr>
        <p:txBody>
          <a:bodyPr wrap="square" rtlCol="0">
            <a:spAutoFit/>
          </a:bodyPr>
          <a:lstStyle/>
          <a:p>
            <a:pPr algn="r"/>
            <a:r>
              <a:rPr lang="ar-SY" sz="3600" b="1" dirty="0" smtClean="0">
                <a:solidFill>
                  <a:schemeClr val="accent2">
                    <a:lumMod val="75000"/>
                  </a:schemeClr>
                </a:solidFill>
              </a:rPr>
              <a:t>كل حبة تلقط وتذهب الى الطاحون لتتحول الى مسحوق ناعم يوضع في أكياس الطحين ...</a:t>
            </a:r>
            <a:endParaRPr lang="en-GB" sz="3600" b="1" dirty="0">
              <a:solidFill>
                <a:schemeClr val="accent2">
                  <a:lumMod val="75000"/>
                </a:schemeClr>
              </a:solidFill>
            </a:endParaRPr>
          </a:p>
        </p:txBody>
      </p:sp>
    </p:spTree>
  </p:cSld>
  <p:clrMapOvr>
    <a:masterClrMapping/>
  </p:clrMapOvr>
  <p:transition spd="slow">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3" cstate="print"/>
          <a:stretch>
            <a:fillRect/>
          </a:stretch>
        </p:blipFill>
        <p:spPr>
          <a:xfrm>
            <a:off x="0" y="0"/>
            <a:ext cx="9144000" cy="5715016"/>
          </a:xfrm>
          <a:prstGeom prst="rect">
            <a:avLst/>
          </a:prstGeom>
        </p:spPr>
      </p:pic>
      <p:sp>
        <p:nvSpPr>
          <p:cNvPr id="4" name="TextBox 3"/>
          <p:cNvSpPr txBox="1"/>
          <p:nvPr/>
        </p:nvSpPr>
        <p:spPr>
          <a:xfrm>
            <a:off x="0" y="5715016"/>
            <a:ext cx="9144000" cy="1200329"/>
          </a:xfrm>
          <a:prstGeom prst="rect">
            <a:avLst/>
          </a:prstGeom>
          <a:solidFill>
            <a:schemeClr val="accent2">
              <a:lumMod val="40000"/>
              <a:lumOff val="60000"/>
            </a:schemeClr>
          </a:solidFill>
        </p:spPr>
        <p:txBody>
          <a:bodyPr wrap="square" rtlCol="0">
            <a:spAutoFit/>
          </a:bodyPr>
          <a:lstStyle/>
          <a:p>
            <a:pPr algn="r" rtl="1"/>
            <a:r>
              <a:rPr lang="ar-SY" sz="3600" b="1" dirty="0" smtClean="0">
                <a:solidFill>
                  <a:srgbClr val="C00000"/>
                </a:solidFill>
              </a:rPr>
              <a:t>يدعك الطحين ويعجن</a:t>
            </a:r>
            <a:r>
              <a:rPr lang="en-US" sz="3600" b="1" dirty="0" smtClean="0">
                <a:solidFill>
                  <a:srgbClr val="C00000"/>
                </a:solidFill>
              </a:rPr>
              <a:t>  , </a:t>
            </a:r>
            <a:r>
              <a:rPr lang="ar-SY" sz="3600" b="1" dirty="0" smtClean="0">
                <a:solidFill>
                  <a:srgbClr val="C00000"/>
                </a:solidFill>
              </a:rPr>
              <a:t>لينتفخ العجين ويصبح الرغيف جاهز أن</a:t>
            </a:r>
            <a:r>
              <a:rPr lang="en-US" sz="3600" b="1" dirty="0" smtClean="0">
                <a:solidFill>
                  <a:srgbClr val="C00000"/>
                </a:solidFill>
              </a:rPr>
              <a:t>  </a:t>
            </a:r>
            <a:r>
              <a:rPr lang="ar-SY" sz="3600" b="1" dirty="0" smtClean="0">
                <a:solidFill>
                  <a:srgbClr val="C00000"/>
                </a:solidFill>
              </a:rPr>
              <a:t>حبة القمح الصغيرة  تصبح رغيفا ذهبيا...</a:t>
            </a:r>
            <a:endParaRPr lang="en-GB" sz="3600" b="1" dirty="0">
              <a:solidFill>
                <a:srgbClr val="C00000"/>
              </a:solidFill>
            </a:endParaRPr>
          </a:p>
        </p:txBody>
      </p:sp>
    </p:spTree>
  </p:cSld>
  <p:clrMapOvr>
    <a:masterClrMapping/>
  </p:clrMapOvr>
  <p:transition spd="slow">
    <p:zoom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cstate="print"/>
          <a:stretch>
            <a:fillRect/>
          </a:stretch>
        </p:blipFill>
        <p:spPr>
          <a:xfrm>
            <a:off x="1" y="0"/>
            <a:ext cx="6786577" cy="6858000"/>
          </a:xfrm>
          <a:prstGeom prst="rect">
            <a:avLst/>
          </a:prstGeom>
        </p:spPr>
      </p:pic>
      <p:sp>
        <p:nvSpPr>
          <p:cNvPr id="8" name="TextBox 7"/>
          <p:cNvSpPr txBox="1"/>
          <p:nvPr/>
        </p:nvSpPr>
        <p:spPr>
          <a:xfrm>
            <a:off x="6786578" y="0"/>
            <a:ext cx="2357422" cy="6986528"/>
          </a:xfrm>
          <a:prstGeom prst="rect">
            <a:avLst/>
          </a:prstGeom>
          <a:solidFill>
            <a:schemeClr val="accent2">
              <a:lumMod val="75000"/>
            </a:schemeClr>
          </a:solidFill>
        </p:spPr>
        <p:txBody>
          <a:bodyPr wrap="square" rtlCol="0">
            <a:spAutoFit/>
          </a:bodyPr>
          <a:lstStyle/>
          <a:p>
            <a:pPr algn="r"/>
            <a:r>
              <a:rPr lang="ar-SY" sz="2800" dirty="0" smtClean="0">
                <a:solidFill>
                  <a:srgbClr val="FFFF00"/>
                </a:solidFill>
              </a:rPr>
              <a:t>الخبز هو نتيجة عمل الأنسان والأرض معا فالأنسان يحول منتجات الأرض الى رغيف لكن بالحقيقة فان الخبز يمثل شيئ </a:t>
            </a:r>
            <a:r>
              <a:rPr lang="ar-SY" sz="2800" dirty="0" smtClean="0">
                <a:solidFill>
                  <a:srgbClr val="FFFF00"/>
                </a:solidFill>
              </a:rPr>
              <a:t>أكبر وأكثرأهمية </a:t>
            </a:r>
            <a:r>
              <a:rPr lang="ar-SY" sz="2800" dirty="0" smtClean="0">
                <a:solidFill>
                  <a:srgbClr val="FFFF00"/>
                </a:solidFill>
              </a:rPr>
              <a:t>من رغيف ذهبي يخرج من فرن الخباز انه يمثل الغذاء الضروري لنحيا فنحن نحتاج اليه من أجل الحياة بكرامة</a:t>
            </a:r>
            <a:endParaRPr lang="en-GB" sz="2800"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cstate="print"/>
          <a:stretch>
            <a:fillRect/>
          </a:stretch>
        </p:blipFill>
        <p:spPr>
          <a:xfrm>
            <a:off x="0" y="0"/>
            <a:ext cx="6643702" cy="6858000"/>
          </a:xfrm>
          <a:prstGeom prst="rect">
            <a:avLst/>
          </a:prstGeom>
        </p:spPr>
      </p:pic>
      <p:sp>
        <p:nvSpPr>
          <p:cNvPr id="4" name="TextBox 3"/>
          <p:cNvSpPr txBox="1"/>
          <p:nvPr/>
        </p:nvSpPr>
        <p:spPr>
          <a:xfrm>
            <a:off x="6643702" y="0"/>
            <a:ext cx="2500298" cy="6986528"/>
          </a:xfrm>
          <a:prstGeom prst="rect">
            <a:avLst/>
          </a:prstGeom>
          <a:solidFill>
            <a:schemeClr val="accent2">
              <a:lumMod val="60000"/>
              <a:lumOff val="40000"/>
            </a:schemeClr>
          </a:solidFill>
        </p:spPr>
        <p:txBody>
          <a:bodyPr wrap="square" rtlCol="0">
            <a:spAutoFit/>
          </a:bodyPr>
          <a:lstStyle/>
          <a:p>
            <a:pPr algn="r"/>
            <a:r>
              <a:rPr lang="ar-SY" sz="2800" b="1" dirty="0" smtClean="0">
                <a:solidFill>
                  <a:srgbClr val="002060"/>
                </a:solidFill>
              </a:rPr>
              <a:t>من اجل أن نعيش علينا أن نأكل </a:t>
            </a:r>
            <a:r>
              <a:rPr lang="ar-SY" sz="2800" b="1" dirty="0" smtClean="0">
                <a:solidFill>
                  <a:srgbClr val="002060"/>
                </a:solidFill>
              </a:rPr>
              <a:t>. لذلك </a:t>
            </a:r>
            <a:r>
              <a:rPr lang="ar-SY" sz="2800" b="1" dirty="0" smtClean="0">
                <a:solidFill>
                  <a:srgbClr val="002060"/>
                </a:solidFill>
              </a:rPr>
              <a:t>الخبز هو من مكونات الغذاء الأساسي </a:t>
            </a:r>
            <a:r>
              <a:rPr lang="ar-SY" sz="2800" b="1" dirty="0" smtClean="0">
                <a:solidFill>
                  <a:srgbClr val="002060"/>
                </a:solidFill>
              </a:rPr>
              <a:t>. فأننا </a:t>
            </a:r>
            <a:r>
              <a:rPr lang="ar-SY" sz="2800" b="1" dirty="0" smtClean="0">
                <a:solidFill>
                  <a:srgbClr val="002060"/>
                </a:solidFill>
              </a:rPr>
              <a:t>نأخذ القوة اللازمة من أجل وجودنا </a:t>
            </a:r>
            <a:r>
              <a:rPr lang="ar-SY" sz="2800" b="1" dirty="0" smtClean="0">
                <a:solidFill>
                  <a:srgbClr val="002060"/>
                </a:solidFill>
              </a:rPr>
              <a:t>. فمن </a:t>
            </a:r>
            <a:r>
              <a:rPr lang="ar-SY" sz="2800" b="1" dirty="0" smtClean="0">
                <a:solidFill>
                  <a:srgbClr val="002060"/>
                </a:solidFill>
              </a:rPr>
              <a:t>ينقصه الخبز ينقصه أقل ما يمكن من مقومات الحياة . أن أول واجب لكل كائن حي وخاصة المسيحيين هو العمل على أن يحصل كل كائن حي على أقل حد من الطعام ليأكل</a:t>
            </a:r>
            <a:endParaRPr lang="en-GB" sz="2800" b="1" dirty="0">
              <a:solidFill>
                <a:srgbClr val="002060"/>
              </a:solidFill>
            </a:endParaRPr>
          </a:p>
        </p:txBody>
      </p:sp>
    </p:spTree>
  </p:cSld>
  <p:clrMapOvr>
    <a:masterClrMapping/>
  </p:clrMapOvr>
  <p:transition spd="slow">
    <p:split orient="ver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cstate="print"/>
          <a:stretch>
            <a:fillRect/>
          </a:stretch>
        </p:blipFill>
        <p:spPr>
          <a:xfrm>
            <a:off x="0" y="0"/>
            <a:ext cx="6215074" cy="7122348"/>
          </a:xfrm>
          <a:prstGeom prst="rect">
            <a:avLst/>
          </a:prstGeom>
        </p:spPr>
      </p:pic>
      <p:sp>
        <p:nvSpPr>
          <p:cNvPr id="4" name="TextBox 3"/>
          <p:cNvSpPr txBox="1"/>
          <p:nvPr/>
        </p:nvSpPr>
        <p:spPr>
          <a:xfrm>
            <a:off x="6215074" y="0"/>
            <a:ext cx="2928926" cy="6986528"/>
          </a:xfrm>
          <a:prstGeom prst="rect">
            <a:avLst/>
          </a:prstGeom>
          <a:solidFill>
            <a:schemeClr val="tx2">
              <a:lumMod val="60000"/>
              <a:lumOff val="40000"/>
            </a:schemeClr>
          </a:solidFill>
        </p:spPr>
        <p:txBody>
          <a:bodyPr wrap="square" rtlCol="0">
            <a:spAutoFit/>
          </a:bodyPr>
          <a:lstStyle/>
          <a:p>
            <a:pPr algn="r" rtl="1"/>
            <a:r>
              <a:rPr lang="ar-SY" sz="2800" b="1" dirty="0" smtClean="0">
                <a:solidFill>
                  <a:schemeClr val="bg1"/>
                </a:solidFill>
              </a:rPr>
              <a:t>العالم يعترف بالخبز كغذاء فيوزع على الجميع </a:t>
            </a:r>
            <a:r>
              <a:rPr lang="ar-SY" sz="2800" b="1" dirty="0" smtClean="0">
                <a:solidFill>
                  <a:schemeClr val="bg1"/>
                </a:solidFill>
              </a:rPr>
              <a:t>. والمشاركة </a:t>
            </a:r>
            <a:r>
              <a:rPr lang="ar-SY" sz="2800" b="1" dirty="0" smtClean="0">
                <a:solidFill>
                  <a:schemeClr val="bg1"/>
                </a:solidFill>
              </a:rPr>
              <a:t>بالخبز حركة لطيفة تعني بأننا لا نريد أن نحتفظ بكل شئ لنا </a:t>
            </a:r>
            <a:r>
              <a:rPr lang="ar-SY" sz="2800" b="1" dirty="0" smtClean="0">
                <a:solidFill>
                  <a:schemeClr val="bg1"/>
                </a:solidFill>
              </a:rPr>
              <a:t>. تعني </a:t>
            </a:r>
            <a:r>
              <a:rPr lang="ar-SY" sz="2800" b="1" dirty="0" smtClean="0">
                <a:solidFill>
                  <a:schemeClr val="bg1"/>
                </a:solidFill>
              </a:rPr>
              <a:t>بأننا جاهزون للقبول بجزء أصغر من خاصتنا ليكون هناك جزء بسيط </a:t>
            </a:r>
            <a:r>
              <a:rPr lang="ar-SY" sz="2800" b="1" dirty="0" smtClean="0">
                <a:solidFill>
                  <a:schemeClr val="bg1"/>
                </a:solidFill>
              </a:rPr>
              <a:t>للآخرين. </a:t>
            </a:r>
            <a:r>
              <a:rPr lang="ar-SY" sz="2800" b="1" dirty="0" smtClean="0">
                <a:solidFill>
                  <a:schemeClr val="bg1"/>
                </a:solidFill>
              </a:rPr>
              <a:t>المشاركة بالخبز هي حركة صداقة ومحبة تعني اننا مستعدون للذهاب نحو الجوع من أجل سعادة البشرية</a:t>
            </a:r>
          </a:p>
          <a:p>
            <a:pPr algn="r" rtl="1"/>
            <a:endParaRPr lang="en-GB" sz="2800" b="1" dirty="0"/>
          </a:p>
        </p:txBody>
      </p:sp>
    </p:spTree>
  </p:cSld>
  <p:clrMapOvr>
    <a:masterClrMapping/>
  </p:clrMapOvr>
  <p:transition spd="slow">
    <p:spli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366</TotalTime>
  <Words>954</Words>
  <Application>Microsoft Office PowerPoint</Application>
  <PresentationFormat>On-screen Show (4:3)</PresentationFormat>
  <Paragraphs>44</Paragraphs>
  <Slides>30</Slides>
  <Notes>3</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HANANIA FMM</cp:lastModifiedBy>
  <cp:revision>24</cp:revision>
  <dcterms:created xsi:type="dcterms:W3CDTF">2012-05-11T23:05:49Z</dcterms:created>
  <dcterms:modified xsi:type="dcterms:W3CDTF">2012-11-01T02:18:50Z</dcterms:modified>
</cp:coreProperties>
</file>