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57" r:id="rId3"/>
    <p:sldId id="258" r:id="rId4"/>
    <p:sldId id="259" r:id="rId5"/>
    <p:sldId id="260" r:id="rId6"/>
    <p:sldId id="261" r:id="rId7"/>
    <p:sldId id="262" r:id="rId8"/>
    <p:sldId id="263" r:id="rId9"/>
    <p:sldId id="264" r:id="rId10"/>
    <p:sldId id="265" r:id="rId11"/>
    <p:sldId id="267" r:id="rId12"/>
    <p:sldId id="266" r:id="rId13"/>
    <p:sldId id="268" r:id="rId14"/>
    <p:sldId id="270"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434" y="-9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B17E361-A268-4AF8-A186-21C05F340C41}"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71400-9C3E-4796-A57F-6D3A76AEB908}"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B17E361-A268-4AF8-A186-21C05F340C41}"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71400-9C3E-4796-A57F-6D3A76AEB90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B17E361-A268-4AF8-A186-21C05F340C41}"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71400-9C3E-4796-A57F-6D3A76AEB908}"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B17E361-A268-4AF8-A186-21C05F340C41}"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71400-9C3E-4796-A57F-6D3A76AEB908}"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17E361-A268-4AF8-A186-21C05F340C41}" type="datetimeFigureOut">
              <a:rPr lang="en-US" smtClean="0"/>
              <a:pPr/>
              <a:t>10/31/2012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71400-9C3E-4796-A57F-6D3A76AEB908}"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B17E361-A268-4AF8-A186-21C05F340C41}" type="datetimeFigureOut">
              <a:rPr lang="en-US" smtClean="0"/>
              <a:pPr/>
              <a:t>10/31/2012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771400-9C3E-4796-A57F-6D3A76AEB90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B17E361-A268-4AF8-A186-21C05F340C41}" type="datetimeFigureOut">
              <a:rPr lang="en-US" smtClean="0"/>
              <a:pPr/>
              <a:t>10/31/2012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D771400-9C3E-4796-A57F-6D3A76AEB90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B17E361-A268-4AF8-A186-21C05F340C41}" type="datetimeFigureOut">
              <a:rPr lang="en-US" smtClean="0"/>
              <a:pPr/>
              <a:t>10/31/2012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D771400-9C3E-4796-A57F-6D3A76AEB90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17E361-A268-4AF8-A186-21C05F340C41}" type="datetimeFigureOut">
              <a:rPr lang="en-US" smtClean="0"/>
              <a:pPr/>
              <a:t>10/31/2012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D771400-9C3E-4796-A57F-6D3A76AEB90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17E361-A268-4AF8-A186-21C05F340C41}" type="datetimeFigureOut">
              <a:rPr lang="en-US" smtClean="0"/>
              <a:pPr/>
              <a:t>10/31/2012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771400-9C3E-4796-A57F-6D3A76AEB90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17E361-A268-4AF8-A186-21C05F340C41}" type="datetimeFigureOut">
              <a:rPr lang="en-US" smtClean="0"/>
              <a:pPr/>
              <a:t>10/31/2012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771400-9C3E-4796-A57F-6D3A76AEB90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17E361-A268-4AF8-A186-21C05F340C41}" type="datetimeFigureOut">
              <a:rPr lang="en-US" smtClean="0"/>
              <a:pPr/>
              <a:t>10/31/2012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771400-9C3E-4796-A57F-6D3A76AEB908}"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owchart: Extract 1"/>
          <p:cNvSpPr/>
          <p:nvPr/>
        </p:nvSpPr>
        <p:spPr>
          <a:xfrm>
            <a:off x="1071538" y="857232"/>
            <a:ext cx="7000924" cy="5357850"/>
          </a:xfrm>
          <a:prstGeom prst="flowChartExtra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4800" b="1" dirty="0" smtClean="0"/>
              <a:t>يسوع يصعد الى السماء</a:t>
            </a:r>
            <a:endParaRPr lang="en-GB" sz="4800" b="1" dirty="0"/>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0"/>
                                        <p:tgtEl>
                                          <p:spTgt spid="2">
                                            <p:txEl>
                                              <p:pRg st="0" end="0"/>
                                            </p:txEl>
                                          </p:spTgt>
                                        </p:tgtEl>
                                      </p:cBhvr>
                                    </p:animEffect>
                                    <p:anim calcmode="lin" valueType="num">
                                      <p:cBhvr>
                                        <p:cTn id="8" dur="5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5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2" cstate="print"/>
          <a:stretch>
            <a:fillRect/>
          </a:stretch>
        </p:blipFill>
        <p:spPr>
          <a:xfrm>
            <a:off x="0" y="0"/>
            <a:ext cx="9144000" cy="6215082"/>
          </a:xfrm>
          <a:prstGeom prst="rect">
            <a:avLst/>
          </a:prstGeom>
        </p:spPr>
      </p:pic>
      <p:sp>
        <p:nvSpPr>
          <p:cNvPr id="4" name="TextBox 3"/>
          <p:cNvSpPr txBox="1"/>
          <p:nvPr/>
        </p:nvSpPr>
        <p:spPr>
          <a:xfrm>
            <a:off x="0" y="6215082"/>
            <a:ext cx="9144000" cy="646331"/>
          </a:xfrm>
          <a:prstGeom prst="rect">
            <a:avLst/>
          </a:prstGeom>
          <a:solidFill>
            <a:srgbClr val="FF0000"/>
          </a:solidFill>
        </p:spPr>
        <p:txBody>
          <a:bodyPr wrap="square" rtlCol="0">
            <a:spAutoFit/>
          </a:bodyPr>
          <a:lstStyle/>
          <a:p>
            <a:pPr algn="r" rtl="1"/>
            <a:r>
              <a:rPr lang="ar-SY" sz="3600" b="1" dirty="0" smtClean="0">
                <a:solidFill>
                  <a:schemeClr val="bg1"/>
                </a:solidFill>
              </a:rPr>
              <a:t>وجاء يوم العنصرة . وأتى يهود من كل بلدان العالم الى هناك.</a:t>
            </a:r>
            <a:endParaRPr lang="en-GB" sz="3600" b="1" dirty="0">
              <a:solidFill>
                <a:schemeClr val="bg1"/>
              </a:solidFill>
            </a:endParaRPr>
          </a:p>
        </p:txBody>
      </p:sp>
    </p:spTree>
  </p:cSld>
  <p:clrMapOvr>
    <a:masterClrMapping/>
  </p:clrMapOvr>
  <p:transition spd="slow">
    <p:spli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cstate="print"/>
          <a:stretch>
            <a:fillRect/>
          </a:stretch>
        </p:blipFill>
        <p:spPr>
          <a:xfrm>
            <a:off x="0" y="0"/>
            <a:ext cx="6786578" cy="6858000"/>
          </a:xfrm>
          <a:prstGeom prst="rect">
            <a:avLst/>
          </a:prstGeom>
        </p:spPr>
      </p:pic>
      <p:sp>
        <p:nvSpPr>
          <p:cNvPr id="3" name="TextBox 2"/>
          <p:cNvSpPr txBox="1"/>
          <p:nvPr/>
        </p:nvSpPr>
        <p:spPr>
          <a:xfrm>
            <a:off x="6786578" y="0"/>
            <a:ext cx="2357422" cy="6863417"/>
          </a:xfrm>
          <a:prstGeom prst="rect">
            <a:avLst/>
          </a:prstGeom>
          <a:solidFill>
            <a:schemeClr val="accent6">
              <a:lumMod val="75000"/>
            </a:schemeClr>
          </a:solidFill>
        </p:spPr>
        <p:txBody>
          <a:bodyPr wrap="square" rtlCol="0">
            <a:spAutoFit/>
          </a:bodyPr>
          <a:lstStyle/>
          <a:p>
            <a:pPr algn="r" rtl="1"/>
            <a:r>
              <a:rPr lang="ar-SY" sz="4000" b="1" dirty="0" smtClean="0">
                <a:solidFill>
                  <a:schemeClr val="bg1"/>
                </a:solidFill>
              </a:rPr>
              <a:t>وكان المؤمنون مجتمعين معا في المكان ذاته. فجأة صار صوت من السماء شبيه بهواء ينفخ بعنف ويملأ البيت كله</a:t>
            </a:r>
            <a:r>
              <a:rPr lang="ar-SY" dirty="0" smtClean="0"/>
              <a:t>.</a:t>
            </a:r>
            <a:endParaRPr lang="en-GB" dirty="0"/>
          </a:p>
        </p:txBody>
      </p:sp>
    </p:spTree>
  </p:cSld>
  <p:clrMapOvr>
    <a:masterClrMapping/>
  </p:clrMapOvr>
  <p:transition spd="slow">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cstate="print"/>
          <a:stretch>
            <a:fillRect/>
          </a:stretch>
        </p:blipFill>
        <p:spPr>
          <a:xfrm>
            <a:off x="0" y="0"/>
            <a:ext cx="9144000" cy="5715016"/>
          </a:xfrm>
          <a:prstGeom prst="rect">
            <a:avLst/>
          </a:prstGeom>
        </p:spPr>
      </p:pic>
      <p:sp>
        <p:nvSpPr>
          <p:cNvPr id="3" name="TextBox 2"/>
          <p:cNvSpPr txBox="1"/>
          <p:nvPr/>
        </p:nvSpPr>
        <p:spPr>
          <a:xfrm>
            <a:off x="0" y="5643578"/>
            <a:ext cx="9144000" cy="1323439"/>
          </a:xfrm>
          <a:prstGeom prst="rect">
            <a:avLst/>
          </a:prstGeom>
          <a:solidFill>
            <a:schemeClr val="accent6">
              <a:lumMod val="75000"/>
            </a:schemeClr>
          </a:solidFill>
        </p:spPr>
        <p:txBody>
          <a:bodyPr wrap="square" rtlCol="0">
            <a:spAutoFit/>
          </a:bodyPr>
          <a:lstStyle/>
          <a:p>
            <a:pPr algn="r" rtl="1"/>
            <a:r>
              <a:rPr lang="ar-SY" sz="4000" b="1" dirty="0" smtClean="0">
                <a:solidFill>
                  <a:schemeClr val="bg1"/>
                </a:solidFill>
              </a:rPr>
              <a:t>عندما سمعوا هذا الصوت , اجتمع جميع اليهود الذين أتوا من كل بلدان العالم.</a:t>
            </a:r>
            <a:endParaRPr lang="en-GB" sz="4000" b="1" dirty="0">
              <a:solidFill>
                <a:schemeClr val="bg1"/>
              </a:solidFill>
            </a:endParaRPr>
          </a:p>
        </p:txBody>
      </p:sp>
    </p:spTree>
  </p:cSld>
  <p:clrMapOvr>
    <a:masterClrMapping/>
  </p:clrMapOvr>
  <p:transition spd="slow">
    <p:wipe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cstate="print"/>
          <a:stretch>
            <a:fillRect/>
          </a:stretch>
        </p:blipFill>
        <p:spPr>
          <a:xfrm>
            <a:off x="0" y="0"/>
            <a:ext cx="6786578" cy="6858000"/>
          </a:xfrm>
          <a:prstGeom prst="rect">
            <a:avLst/>
          </a:prstGeom>
        </p:spPr>
      </p:pic>
      <p:sp>
        <p:nvSpPr>
          <p:cNvPr id="3" name="TextBox 2"/>
          <p:cNvSpPr txBox="1"/>
          <p:nvPr/>
        </p:nvSpPr>
        <p:spPr>
          <a:xfrm>
            <a:off x="6786578" y="0"/>
            <a:ext cx="2357422" cy="6858000"/>
          </a:xfrm>
          <a:prstGeom prst="rect">
            <a:avLst/>
          </a:prstGeom>
          <a:solidFill>
            <a:schemeClr val="accent6">
              <a:lumMod val="75000"/>
            </a:schemeClr>
          </a:solidFill>
        </p:spPr>
        <p:txBody>
          <a:bodyPr wrap="square" rtlCol="0">
            <a:spAutoFit/>
          </a:bodyPr>
          <a:lstStyle/>
          <a:p>
            <a:pPr algn="r" rtl="1"/>
            <a:r>
              <a:rPr lang="ar-SY" sz="2400" b="1" dirty="0" smtClean="0"/>
              <a:t>وفي البيت شاهد المؤمنون ألسنة من نار تظهر لهم وكانت هذه الألسنة تنقسم ويحل على كل واحد منهم. فامتلأوا كلهم من الروح القدس وابتدأوا يتكلمون بلغات, حسب ما كان الروح بنطق بهم. امتلأ اليهود من الدهشة والأعجاب فقالوا:“ أليس كل هؤلاء الرجال جليليين؟ فكيف يسمعهم اذا الواحد منا يتكلمون بلغة بلاده عن عظائم الله !“.</a:t>
            </a:r>
            <a:endParaRPr lang="en-GB" sz="2400" b="1" dirty="0"/>
          </a:p>
        </p:txBody>
      </p:sp>
    </p:spTree>
  </p:cSld>
  <p:clrMapOvr>
    <a:masterClrMapping/>
  </p:clrMapOvr>
  <p:transition spd="slow">
    <p:wipe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cstate="print"/>
          <a:stretch>
            <a:fillRect/>
          </a:stretch>
        </p:blipFill>
        <p:spPr>
          <a:xfrm>
            <a:off x="0" y="0"/>
            <a:ext cx="7143768" cy="6858000"/>
          </a:xfrm>
          <a:prstGeom prst="rect">
            <a:avLst/>
          </a:prstGeom>
        </p:spPr>
      </p:pic>
      <p:sp>
        <p:nvSpPr>
          <p:cNvPr id="3" name="TextBox 2"/>
          <p:cNvSpPr txBox="1"/>
          <p:nvPr/>
        </p:nvSpPr>
        <p:spPr>
          <a:xfrm>
            <a:off x="7143768" y="0"/>
            <a:ext cx="2000232" cy="6858000"/>
          </a:xfrm>
          <a:prstGeom prst="rect">
            <a:avLst/>
          </a:prstGeom>
          <a:solidFill>
            <a:srgbClr val="002060"/>
          </a:solidFill>
        </p:spPr>
        <p:txBody>
          <a:bodyPr wrap="square" rtlCol="0">
            <a:spAutoFit/>
          </a:bodyPr>
          <a:lstStyle/>
          <a:p>
            <a:pPr algn="r" rtl="1"/>
            <a:r>
              <a:rPr lang="ar-SY" sz="3600" b="1" dirty="0" smtClean="0">
                <a:solidFill>
                  <a:schemeClr val="bg1"/>
                </a:solidFill>
              </a:rPr>
              <a:t>عندئذ قام بطرس مع الرسل الأحد عشر وابتدأ يتكلم بصوت قوي وقال للجميع :“ الله أعاد يسوع الى </a:t>
            </a:r>
            <a:r>
              <a:rPr lang="ar-SY" sz="3600" b="1" smtClean="0">
                <a:solidFill>
                  <a:schemeClr val="bg1"/>
                </a:solidFill>
              </a:rPr>
              <a:t>الحياة ونحن </a:t>
            </a:r>
            <a:r>
              <a:rPr lang="ar-SY" sz="3600" b="1" dirty="0" smtClean="0">
                <a:solidFill>
                  <a:schemeClr val="bg1"/>
                </a:solidFill>
              </a:rPr>
              <a:t>شهود لذلك !“.</a:t>
            </a:r>
            <a:endParaRPr lang="en-GB" sz="3600" b="1" dirty="0">
              <a:solidFill>
                <a:schemeClr val="bg1"/>
              </a:solidFill>
            </a:endParaRPr>
          </a:p>
        </p:txBody>
      </p:sp>
    </p:spTree>
  </p:cSld>
  <p:clrMapOvr>
    <a:masterClrMapping/>
  </p:clrMapOvr>
  <p:transition spd="slow">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jpg"/>
          <p:cNvPicPr>
            <a:picLocks noChangeAspect="1"/>
          </p:cNvPicPr>
          <p:nvPr/>
        </p:nvPicPr>
        <p:blipFill>
          <a:blip r:embed="rId2" cstate="print"/>
          <a:stretch>
            <a:fillRect/>
          </a:stretch>
        </p:blipFill>
        <p:spPr>
          <a:xfrm>
            <a:off x="0" y="0"/>
            <a:ext cx="7000891" cy="6858000"/>
          </a:xfrm>
          <a:prstGeom prst="rect">
            <a:avLst/>
          </a:prstGeom>
        </p:spPr>
      </p:pic>
      <p:sp>
        <p:nvSpPr>
          <p:cNvPr id="4" name="TextBox 3"/>
          <p:cNvSpPr txBox="1"/>
          <p:nvPr/>
        </p:nvSpPr>
        <p:spPr>
          <a:xfrm>
            <a:off x="7000892" y="0"/>
            <a:ext cx="2143108" cy="6858000"/>
          </a:xfrm>
          <a:prstGeom prst="rect">
            <a:avLst/>
          </a:prstGeom>
          <a:solidFill>
            <a:schemeClr val="accent1">
              <a:lumMod val="75000"/>
            </a:schemeClr>
          </a:solidFill>
        </p:spPr>
        <p:txBody>
          <a:bodyPr wrap="square" rtlCol="0">
            <a:spAutoFit/>
          </a:bodyPr>
          <a:lstStyle/>
          <a:p>
            <a:pPr algn="r" rtl="1"/>
            <a:r>
              <a:rPr lang="ar-SY" sz="3600" b="1" dirty="0" smtClean="0">
                <a:solidFill>
                  <a:srgbClr val="FFFF00"/>
                </a:solidFill>
              </a:rPr>
              <a:t>غيروا سلوككم , وليعتمد كل واحد منكم باسم يسوع المسيح , لغفران خطاياكم . فتنالوا عندئذ عطية الله , الروح القدس.“</a:t>
            </a:r>
            <a:endParaRPr lang="en-GB" sz="3600" b="1" dirty="0">
              <a:solidFill>
                <a:srgbClr val="FFFF00"/>
              </a:solidFill>
            </a:endParaRPr>
          </a:p>
        </p:txBody>
      </p:sp>
    </p:spTree>
  </p:cSld>
  <p:clrMapOvr>
    <a:masterClrMapping/>
  </p:clrMapOvr>
  <p:transition spd="slow">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g"/>
          <p:cNvPicPr>
            <a:picLocks noChangeAspect="1"/>
          </p:cNvPicPr>
          <p:nvPr/>
        </p:nvPicPr>
        <p:blipFill>
          <a:blip r:embed="rId2" cstate="print"/>
          <a:stretch>
            <a:fillRect/>
          </a:stretch>
        </p:blipFill>
        <p:spPr>
          <a:xfrm>
            <a:off x="0" y="0"/>
            <a:ext cx="7215206" cy="6858000"/>
          </a:xfrm>
          <a:prstGeom prst="rect">
            <a:avLst/>
          </a:prstGeom>
        </p:spPr>
      </p:pic>
      <p:sp>
        <p:nvSpPr>
          <p:cNvPr id="3" name="TextBox 2"/>
          <p:cNvSpPr txBox="1"/>
          <p:nvPr/>
        </p:nvSpPr>
        <p:spPr>
          <a:xfrm>
            <a:off x="7215206" y="0"/>
            <a:ext cx="1928794" cy="6858000"/>
          </a:xfrm>
          <a:prstGeom prst="rect">
            <a:avLst/>
          </a:prstGeom>
          <a:solidFill>
            <a:schemeClr val="accent5">
              <a:lumMod val="50000"/>
            </a:schemeClr>
          </a:solidFill>
        </p:spPr>
        <p:txBody>
          <a:bodyPr wrap="square" rtlCol="0">
            <a:spAutoFit/>
          </a:bodyPr>
          <a:lstStyle/>
          <a:p>
            <a:pPr algn="r" rtl="1"/>
            <a:r>
              <a:rPr lang="ar-SY" sz="3600" dirty="0" smtClean="0">
                <a:solidFill>
                  <a:srgbClr val="FFFF00"/>
                </a:solidFill>
              </a:rPr>
              <a:t>ظهر يسوع لتلاميذه بعد موته وبرهن لهم بطرق متعددة أنه حي . ظل يظهر لهم مدة أربعين يوما , ويكلمهم عن ملكوت الله.</a:t>
            </a:r>
            <a:endParaRPr lang="en-GB" sz="3600" dirty="0">
              <a:solidFill>
                <a:srgbClr val="FFFF00"/>
              </a:solidFill>
            </a:endParaRPr>
          </a:p>
        </p:txBody>
      </p:sp>
    </p:spTree>
  </p:cSld>
  <p:clrMapOvr>
    <a:masterClrMapping/>
  </p:clrMapOvr>
  <p:transition spd="slow">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cstate="print"/>
          <a:stretch>
            <a:fillRect/>
          </a:stretch>
        </p:blipFill>
        <p:spPr>
          <a:xfrm>
            <a:off x="0" y="0"/>
            <a:ext cx="6572264" cy="6858000"/>
          </a:xfrm>
          <a:prstGeom prst="rect">
            <a:avLst/>
          </a:prstGeom>
        </p:spPr>
      </p:pic>
      <p:sp>
        <p:nvSpPr>
          <p:cNvPr id="3" name="TextBox 2"/>
          <p:cNvSpPr txBox="1"/>
          <p:nvPr/>
        </p:nvSpPr>
        <p:spPr>
          <a:xfrm>
            <a:off x="6572264" y="0"/>
            <a:ext cx="2571736" cy="6986528"/>
          </a:xfrm>
          <a:prstGeom prst="rect">
            <a:avLst/>
          </a:prstGeom>
          <a:solidFill>
            <a:schemeClr val="accent2">
              <a:lumMod val="75000"/>
            </a:schemeClr>
          </a:solidFill>
        </p:spPr>
        <p:txBody>
          <a:bodyPr wrap="square" rtlCol="0">
            <a:spAutoFit/>
          </a:bodyPr>
          <a:lstStyle/>
          <a:p>
            <a:pPr algn="r" rtl="1"/>
            <a:r>
              <a:rPr lang="ar-SY" sz="3200" b="1" dirty="0" smtClean="0">
                <a:solidFill>
                  <a:srgbClr val="FFFF00"/>
                </a:solidFill>
              </a:rPr>
              <a:t>وبينما كان يأكل معهم , ذات يوم , أمرهم قائلا :“ لا تبتعدوا عن أورشليم, بل انتظروا ما وعد به الآب , أي العطية التي أخبرتكم عنها . ان يوحنا عمد بالماء , أما أنتم فستتعمدون بعد بضعة أيام , بالروح القدس“. </a:t>
            </a:r>
            <a:endParaRPr lang="en-GB" sz="3200" b="1" dirty="0">
              <a:solidFill>
                <a:srgbClr val="FFFF00"/>
              </a:solidFill>
            </a:endParaRPr>
          </a:p>
        </p:txBody>
      </p:sp>
    </p:spTree>
  </p:cSld>
  <p:clrMapOvr>
    <a:masterClrMapping/>
  </p:clrMapOvr>
  <p:transition spd="slow">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cstate="print"/>
          <a:stretch>
            <a:fillRect/>
          </a:stretch>
        </p:blipFill>
        <p:spPr>
          <a:xfrm>
            <a:off x="0" y="1"/>
            <a:ext cx="9144000" cy="5715016"/>
          </a:xfrm>
          <a:prstGeom prst="rect">
            <a:avLst/>
          </a:prstGeom>
        </p:spPr>
      </p:pic>
      <p:sp>
        <p:nvSpPr>
          <p:cNvPr id="3" name="TextBox 2"/>
          <p:cNvSpPr txBox="1"/>
          <p:nvPr/>
        </p:nvSpPr>
        <p:spPr>
          <a:xfrm>
            <a:off x="0" y="5715016"/>
            <a:ext cx="9144000" cy="1200329"/>
          </a:xfrm>
          <a:prstGeom prst="rect">
            <a:avLst/>
          </a:prstGeom>
          <a:solidFill>
            <a:schemeClr val="accent3">
              <a:lumMod val="50000"/>
            </a:schemeClr>
          </a:solidFill>
        </p:spPr>
        <p:txBody>
          <a:bodyPr wrap="square" rtlCol="0">
            <a:spAutoFit/>
          </a:bodyPr>
          <a:lstStyle/>
          <a:p>
            <a:pPr algn="r" rtl="1"/>
            <a:r>
              <a:rPr lang="ar-SY" sz="3600" b="1" dirty="0" smtClean="0">
                <a:solidFill>
                  <a:schemeClr val="bg1"/>
                </a:solidFill>
              </a:rPr>
              <a:t>وقال لهم يسوع أيضا:“ ستنالون قوة عندما يحل الروح القدس عليكم“</a:t>
            </a:r>
            <a:endParaRPr lang="en-GB" sz="3600" b="1" dirty="0">
              <a:solidFill>
                <a:schemeClr val="bg1"/>
              </a:solidFill>
            </a:endParaRPr>
          </a:p>
        </p:txBody>
      </p:sp>
    </p:spTree>
  </p:cSld>
  <p:clrMapOvr>
    <a:masterClrMapping/>
  </p:clrMapOvr>
  <p:transition spd="slow">
    <p:strips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cstate="print"/>
          <a:stretch>
            <a:fillRect/>
          </a:stretch>
        </p:blipFill>
        <p:spPr>
          <a:xfrm>
            <a:off x="0" y="0"/>
            <a:ext cx="9144000" cy="5715015"/>
          </a:xfrm>
          <a:prstGeom prst="rect">
            <a:avLst/>
          </a:prstGeom>
        </p:spPr>
      </p:pic>
      <p:sp>
        <p:nvSpPr>
          <p:cNvPr id="3" name="TextBox 2"/>
          <p:cNvSpPr txBox="1"/>
          <p:nvPr/>
        </p:nvSpPr>
        <p:spPr>
          <a:xfrm>
            <a:off x="0" y="5715016"/>
            <a:ext cx="9144000" cy="1200329"/>
          </a:xfrm>
          <a:prstGeom prst="rect">
            <a:avLst/>
          </a:prstGeom>
          <a:solidFill>
            <a:schemeClr val="accent3">
              <a:lumMod val="50000"/>
            </a:schemeClr>
          </a:solidFill>
        </p:spPr>
        <p:txBody>
          <a:bodyPr wrap="square" rtlCol="0">
            <a:spAutoFit/>
          </a:bodyPr>
          <a:lstStyle/>
          <a:p>
            <a:pPr algn="r" rtl="1"/>
            <a:r>
              <a:rPr lang="ar-SY" sz="3600" b="1" dirty="0" smtClean="0">
                <a:solidFill>
                  <a:schemeClr val="bg1"/>
                </a:solidFill>
              </a:rPr>
              <a:t>وتصبحون شهودا لي لتحدثوا الناس عني في اورشليم ومنطقة اليهودية كلها والسامرة والى أقاصي الأرض</a:t>
            </a:r>
            <a:r>
              <a:rPr lang="ar-SY" sz="3600" dirty="0" smtClean="0"/>
              <a:t>.</a:t>
            </a:r>
            <a:endParaRPr lang="en-GB" sz="3600" dirty="0"/>
          </a:p>
        </p:txBody>
      </p:sp>
    </p:spTree>
  </p:cSld>
  <p:clrMapOvr>
    <a:masterClrMapping/>
  </p:clrMapOvr>
  <p:transition spd="slow">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cstate="print"/>
          <a:stretch>
            <a:fillRect/>
          </a:stretch>
        </p:blipFill>
        <p:spPr>
          <a:xfrm>
            <a:off x="0" y="1"/>
            <a:ext cx="9144000" cy="5715015"/>
          </a:xfrm>
          <a:prstGeom prst="rect">
            <a:avLst/>
          </a:prstGeom>
        </p:spPr>
      </p:pic>
      <p:sp>
        <p:nvSpPr>
          <p:cNvPr id="3" name="TextBox 2"/>
          <p:cNvSpPr txBox="1"/>
          <p:nvPr/>
        </p:nvSpPr>
        <p:spPr>
          <a:xfrm>
            <a:off x="0" y="5715016"/>
            <a:ext cx="9144000" cy="1200329"/>
          </a:xfrm>
          <a:prstGeom prst="rect">
            <a:avLst/>
          </a:prstGeom>
          <a:solidFill>
            <a:srgbClr val="0070C0"/>
          </a:solidFill>
        </p:spPr>
        <p:txBody>
          <a:bodyPr wrap="square" rtlCol="0">
            <a:spAutoFit/>
          </a:bodyPr>
          <a:lstStyle/>
          <a:p>
            <a:pPr algn="r" rtl="1"/>
            <a:r>
              <a:rPr lang="ar-SY" sz="3600" b="1" dirty="0" smtClean="0">
                <a:solidFill>
                  <a:srgbClr val="FFFF00"/>
                </a:solidFill>
              </a:rPr>
              <a:t>وبعد أن قال هذه الكلمات, صعد يسوع الى السماء, بينما كان   التلاميذ ينظرون اليه... أخفته سحابة عن عيونهم.</a:t>
            </a:r>
            <a:endParaRPr lang="en-GB" sz="3600" b="1" dirty="0">
              <a:solidFill>
                <a:srgbClr val="FFFF00"/>
              </a:solidFill>
            </a:endParaRPr>
          </a:p>
        </p:txBody>
      </p:sp>
    </p:spTree>
  </p:cSld>
  <p:clrMapOvr>
    <a:masterClrMapping/>
  </p:clrMapOvr>
  <p:transition spd="slow">
    <p:plu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cstate="print"/>
          <a:stretch>
            <a:fillRect/>
          </a:stretch>
        </p:blipFill>
        <p:spPr>
          <a:xfrm>
            <a:off x="1" y="0"/>
            <a:ext cx="7143767" cy="6858000"/>
          </a:xfrm>
          <a:prstGeom prst="rect">
            <a:avLst/>
          </a:prstGeom>
        </p:spPr>
      </p:pic>
      <p:sp>
        <p:nvSpPr>
          <p:cNvPr id="3" name="TextBox 2"/>
          <p:cNvSpPr txBox="1"/>
          <p:nvPr/>
        </p:nvSpPr>
        <p:spPr>
          <a:xfrm>
            <a:off x="7143768" y="0"/>
            <a:ext cx="2000232" cy="6986528"/>
          </a:xfrm>
          <a:prstGeom prst="rect">
            <a:avLst/>
          </a:prstGeom>
          <a:solidFill>
            <a:schemeClr val="tx2">
              <a:lumMod val="75000"/>
            </a:schemeClr>
          </a:solidFill>
        </p:spPr>
        <p:txBody>
          <a:bodyPr wrap="square" rtlCol="0">
            <a:spAutoFit/>
          </a:bodyPr>
          <a:lstStyle/>
          <a:p>
            <a:pPr algn="r" rtl="1"/>
            <a:r>
              <a:rPr lang="ar-SY" sz="2800" b="1" dirty="0" smtClean="0">
                <a:solidFill>
                  <a:schemeClr val="bg1"/>
                </a:solidFill>
              </a:rPr>
              <a:t>فجأة ظهر رجلان في ثياب بيضاء وقالا لهم :“ أيها الجليليون, لماذا أنتم واقفون تنظرون الى السماء هكذا ؟ ان يسوع , الذي ارتفع من بينكم ليذهب الى السماء , سيعود بالطريقة ذاتها التي ارتفع عنكم بها“.</a:t>
            </a:r>
            <a:endParaRPr lang="en-US" sz="2800" b="1" smtClean="0">
              <a:solidFill>
                <a:schemeClr val="bg1"/>
              </a:solidFill>
            </a:endParaRPr>
          </a:p>
          <a:p>
            <a:pPr algn="r" rtl="1"/>
            <a:endParaRPr lang="en-GB" sz="2800" b="1" dirty="0">
              <a:solidFill>
                <a:schemeClr val="bg1"/>
              </a:solidFill>
            </a:endParaRPr>
          </a:p>
        </p:txBody>
      </p:sp>
    </p:spTree>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cstate="print"/>
          <a:stretch>
            <a:fillRect/>
          </a:stretch>
        </p:blipFill>
        <p:spPr>
          <a:xfrm>
            <a:off x="0" y="0"/>
            <a:ext cx="9144000" cy="5572140"/>
          </a:xfrm>
          <a:prstGeom prst="rect">
            <a:avLst/>
          </a:prstGeom>
        </p:spPr>
      </p:pic>
      <p:sp>
        <p:nvSpPr>
          <p:cNvPr id="3" name="TextBox 2"/>
          <p:cNvSpPr txBox="1"/>
          <p:nvPr/>
        </p:nvSpPr>
        <p:spPr>
          <a:xfrm>
            <a:off x="0" y="5572140"/>
            <a:ext cx="9144000" cy="1323439"/>
          </a:xfrm>
          <a:prstGeom prst="rect">
            <a:avLst/>
          </a:prstGeom>
          <a:solidFill>
            <a:schemeClr val="accent6">
              <a:lumMod val="50000"/>
            </a:schemeClr>
          </a:solidFill>
        </p:spPr>
        <p:txBody>
          <a:bodyPr wrap="square" rtlCol="0">
            <a:spAutoFit/>
          </a:bodyPr>
          <a:lstStyle/>
          <a:p>
            <a:pPr algn="r" rtl="1"/>
            <a:r>
              <a:rPr lang="ar-SY" sz="4000" b="1" dirty="0" smtClean="0">
                <a:solidFill>
                  <a:schemeClr val="bg1"/>
                </a:solidFill>
              </a:rPr>
              <a:t>وعاد الرسل عندئذ الى اورشليم وصعدوا الى الغرفة التي اعتادوا أن يمكثوا فيها.</a:t>
            </a:r>
            <a:endParaRPr lang="en-GB" sz="4000" b="1" dirty="0">
              <a:solidFill>
                <a:schemeClr val="bg1"/>
              </a:solidFill>
            </a:endParaRPr>
          </a:p>
        </p:txBody>
      </p:sp>
    </p:spTree>
  </p:cSld>
  <p:clrMapOvr>
    <a:masterClrMapping/>
  </p:clrMapOvr>
  <p:transition spd="slow">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cstate="print"/>
          <a:stretch>
            <a:fillRect/>
          </a:stretch>
        </p:blipFill>
        <p:spPr>
          <a:xfrm>
            <a:off x="0" y="0"/>
            <a:ext cx="9144000" cy="6143644"/>
          </a:xfrm>
          <a:prstGeom prst="rect">
            <a:avLst/>
          </a:prstGeom>
        </p:spPr>
      </p:pic>
      <p:sp>
        <p:nvSpPr>
          <p:cNvPr id="6" name="TextBox 5"/>
          <p:cNvSpPr txBox="1"/>
          <p:nvPr/>
        </p:nvSpPr>
        <p:spPr>
          <a:xfrm>
            <a:off x="0" y="6143644"/>
            <a:ext cx="9144000" cy="707886"/>
          </a:xfrm>
          <a:prstGeom prst="rect">
            <a:avLst/>
          </a:prstGeom>
          <a:solidFill>
            <a:schemeClr val="accent6">
              <a:lumMod val="50000"/>
            </a:schemeClr>
          </a:solidFill>
        </p:spPr>
        <p:txBody>
          <a:bodyPr wrap="square" rtlCol="0">
            <a:spAutoFit/>
          </a:bodyPr>
          <a:lstStyle/>
          <a:p>
            <a:pPr algn="ctr" rtl="1"/>
            <a:r>
              <a:rPr lang="ar-SY" sz="4000" b="1" dirty="0" smtClean="0">
                <a:solidFill>
                  <a:schemeClr val="bg1"/>
                </a:solidFill>
              </a:rPr>
              <a:t>وصاروا يجتمعون كلهم , بانتظام , ليصلوا.</a:t>
            </a:r>
            <a:endParaRPr lang="en-GB" sz="40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TotalTime>
  <Words>338</Words>
  <Application>Microsoft Office PowerPoint</Application>
  <PresentationFormat>On-screen Show (4:3)</PresentationFormat>
  <Paragraphs>15</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HANANIA FMM</cp:lastModifiedBy>
  <cp:revision>6</cp:revision>
  <dcterms:created xsi:type="dcterms:W3CDTF">2012-06-01T00:49:41Z</dcterms:created>
  <dcterms:modified xsi:type="dcterms:W3CDTF">2012-11-01T02:23:49Z</dcterms:modified>
</cp:coreProperties>
</file>