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34" y="-9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C0EBFF-64DC-4DF9-881A-40DBCF29BF6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9E06E-BAF2-49CF-847F-9FB937D8100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C0EBFF-64DC-4DF9-881A-40DBCF29BF68}" type="datetimeFigureOut">
              <a:rPr lang="en-US" smtClean="0"/>
              <a:pPr/>
              <a:t>10/31/2012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9E06E-BAF2-49CF-847F-9FB937D8100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ross 5"/>
          <p:cNvSpPr/>
          <p:nvPr/>
        </p:nvSpPr>
        <p:spPr>
          <a:xfrm>
            <a:off x="1285852" y="357166"/>
            <a:ext cx="6215106" cy="5500726"/>
          </a:xfrm>
          <a:prstGeom prst="plus">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000" b="1" dirty="0" smtClean="0">
                <a:solidFill>
                  <a:srgbClr val="FFFF00"/>
                </a:solidFill>
              </a:rPr>
              <a:t>من القيامة الى الصعود</a:t>
            </a:r>
            <a:endParaRPr lang="en-GB" sz="6000" b="1" dirty="0">
              <a:solidFill>
                <a:srgbClr val="FFFF00"/>
              </a:solidFill>
            </a:endParaRPr>
          </a:p>
        </p:txBody>
      </p:sp>
    </p:spTree>
  </p:cSld>
  <p:clrMapOvr>
    <a:masterClrMapping/>
  </p:clrMapOvr>
  <p:transition spd="slow">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144000" cy="1200329"/>
          </a:xfrm>
          <a:prstGeom prst="rect">
            <a:avLst/>
          </a:prstGeom>
          <a:noFill/>
        </p:spPr>
        <p:txBody>
          <a:bodyPr wrap="square" rtlCol="0">
            <a:spAutoFit/>
          </a:bodyPr>
          <a:lstStyle/>
          <a:p>
            <a:pPr algn="r" rtl="1"/>
            <a:r>
              <a:rPr lang="ar-SY" sz="3600" b="1" dirty="0" smtClean="0">
                <a:solidFill>
                  <a:schemeClr val="bg1"/>
                </a:solidFill>
              </a:rPr>
              <a:t>ترآى يسوع لتلميذين كانا في طريقهما الى عماوس </a:t>
            </a:r>
            <a:r>
              <a:rPr lang="ar-SY" sz="3600" b="1" smtClean="0">
                <a:solidFill>
                  <a:schemeClr val="bg1"/>
                </a:solidFill>
              </a:rPr>
              <a:t>ففسر </a:t>
            </a:r>
            <a:r>
              <a:rPr lang="ar-SY" sz="3600" b="1" smtClean="0">
                <a:solidFill>
                  <a:schemeClr val="bg1"/>
                </a:solidFill>
              </a:rPr>
              <a:t>لهما </a:t>
            </a:r>
            <a:r>
              <a:rPr lang="ar-SY" sz="3600" b="1" dirty="0" smtClean="0">
                <a:solidFill>
                  <a:schemeClr val="bg1"/>
                </a:solidFill>
              </a:rPr>
              <a:t>الكتب المقدسة ولم يعرفاه الا عند كسر الخبز</a:t>
            </a:r>
            <a:endParaRPr lang="en-GB" sz="36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cstate="print"/>
          <a:stretch>
            <a:fillRect/>
          </a:stretch>
        </p:blipFill>
        <p:spPr>
          <a:xfrm>
            <a:off x="0" y="0"/>
            <a:ext cx="9143999" cy="5715016"/>
          </a:xfrm>
          <a:prstGeom prst="rect">
            <a:avLst/>
          </a:prstGeom>
        </p:spPr>
      </p:pic>
      <p:sp>
        <p:nvSpPr>
          <p:cNvPr id="4" name="TextBox 3"/>
          <p:cNvSpPr txBox="1"/>
          <p:nvPr/>
        </p:nvSpPr>
        <p:spPr>
          <a:xfrm>
            <a:off x="0" y="5715016"/>
            <a:ext cx="9144000" cy="1200329"/>
          </a:xfrm>
          <a:prstGeom prst="rect">
            <a:avLst/>
          </a:prstGeom>
          <a:solidFill>
            <a:schemeClr val="accent2">
              <a:lumMod val="60000"/>
              <a:lumOff val="40000"/>
            </a:schemeClr>
          </a:solidFill>
        </p:spPr>
        <p:txBody>
          <a:bodyPr wrap="square" rtlCol="0">
            <a:spAutoFit/>
          </a:bodyPr>
          <a:lstStyle/>
          <a:p>
            <a:pPr algn="r" rtl="1"/>
            <a:r>
              <a:rPr lang="ar-SY" sz="3600" b="1" dirty="0" smtClean="0"/>
              <a:t>أخذ يسوع الخبز وبارك ثم كسر وناولهما فانفتحت أعينهما وعرفاه فغاب عنهما</a:t>
            </a:r>
            <a:endParaRPr lang="en-GB" sz="3600" b="1" dirty="0"/>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6286512" cy="6858000"/>
          </a:xfrm>
          <a:prstGeom prst="rect">
            <a:avLst/>
          </a:prstGeom>
        </p:spPr>
      </p:pic>
      <p:sp>
        <p:nvSpPr>
          <p:cNvPr id="5" name="TextBox 4"/>
          <p:cNvSpPr txBox="1"/>
          <p:nvPr/>
        </p:nvSpPr>
        <p:spPr>
          <a:xfrm>
            <a:off x="6286512" y="0"/>
            <a:ext cx="2857488" cy="6858000"/>
          </a:xfrm>
          <a:prstGeom prst="rect">
            <a:avLst/>
          </a:prstGeom>
          <a:solidFill>
            <a:schemeClr val="accent3">
              <a:lumMod val="50000"/>
            </a:schemeClr>
          </a:solidFill>
        </p:spPr>
        <p:txBody>
          <a:bodyPr wrap="square" rtlCol="0">
            <a:spAutoFit/>
          </a:bodyPr>
          <a:lstStyle/>
          <a:p>
            <a:pPr algn="r" rtl="1"/>
            <a:r>
              <a:rPr lang="ar-SY" sz="3600" b="1" dirty="0" smtClean="0">
                <a:solidFill>
                  <a:schemeClr val="bg1"/>
                </a:solidFill>
              </a:rPr>
              <a:t>في مساء ذلك الأحد اذ كان الرسل مجتمعين والأبواب مغلقة خوفا من اليهود وقف يسوع في وسطهم وقال لهم :“ السلام لكم وأراهم يديه ورجليه وجنبه ففرح التلاميذ عند رؤيتهم الرب.</a:t>
            </a:r>
            <a:endParaRPr lang="en-GB" sz="3600" b="1" dirty="0">
              <a:solidFill>
                <a:schemeClr val="bg1"/>
              </a:solidFill>
            </a:endParaRPr>
          </a:p>
        </p:txBody>
      </p:sp>
    </p:spTree>
  </p:cSld>
  <p:clrMapOvr>
    <a:masterClrMapping/>
  </p:clrMapOvr>
  <p:transition spd="slow">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cstate="print"/>
          <a:stretch>
            <a:fillRect/>
          </a:stretch>
        </p:blipFill>
        <p:spPr>
          <a:xfrm>
            <a:off x="0" y="0"/>
            <a:ext cx="6357950" cy="6858000"/>
          </a:xfrm>
          <a:prstGeom prst="rect">
            <a:avLst/>
          </a:prstGeom>
        </p:spPr>
      </p:pic>
      <p:sp>
        <p:nvSpPr>
          <p:cNvPr id="4" name="TextBox 3"/>
          <p:cNvSpPr txBox="1"/>
          <p:nvPr/>
        </p:nvSpPr>
        <p:spPr>
          <a:xfrm>
            <a:off x="6357950" y="0"/>
            <a:ext cx="2786050" cy="6858000"/>
          </a:xfrm>
          <a:prstGeom prst="rect">
            <a:avLst/>
          </a:prstGeom>
          <a:solidFill>
            <a:schemeClr val="accent5">
              <a:lumMod val="50000"/>
            </a:schemeClr>
          </a:solidFill>
        </p:spPr>
        <p:txBody>
          <a:bodyPr wrap="square" rtlCol="0">
            <a:spAutoFit/>
          </a:bodyPr>
          <a:lstStyle/>
          <a:p>
            <a:pPr algn="r" rtl="1"/>
            <a:r>
              <a:rPr lang="ar-SY" sz="3600" b="1" dirty="0" smtClean="0">
                <a:solidFill>
                  <a:schemeClr val="bg1"/>
                </a:solidFill>
              </a:rPr>
              <a:t>ثم قال لهم ثانية:“ السلام لكم كما أرسلني الآب كذلك أرسلكم ثم نفخ فيهم وقال لهم :“ خذوا الروح القدس, من غفرتم لهم خطاياهم تغفر لهم ومن أمسكتم لهم خطاياهم تمسك لهم“.</a:t>
            </a:r>
            <a:endParaRPr lang="en-GB" sz="3600" b="1" dirty="0">
              <a:solidFill>
                <a:schemeClr val="bg1"/>
              </a:solidFill>
            </a:endParaRPr>
          </a:p>
        </p:txBody>
      </p:sp>
    </p:spTree>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6000760" cy="6858000"/>
          </a:xfrm>
          <a:prstGeom prst="rect">
            <a:avLst/>
          </a:prstGeom>
        </p:spPr>
      </p:pic>
      <p:sp>
        <p:nvSpPr>
          <p:cNvPr id="4" name="TextBox 3"/>
          <p:cNvSpPr txBox="1"/>
          <p:nvPr/>
        </p:nvSpPr>
        <p:spPr>
          <a:xfrm>
            <a:off x="6000760" y="0"/>
            <a:ext cx="3143240" cy="6986528"/>
          </a:xfrm>
          <a:prstGeom prst="rect">
            <a:avLst/>
          </a:prstGeom>
          <a:solidFill>
            <a:schemeClr val="bg1">
              <a:lumMod val="50000"/>
            </a:schemeClr>
          </a:solidFill>
        </p:spPr>
        <p:txBody>
          <a:bodyPr wrap="square" rtlCol="0">
            <a:spAutoFit/>
          </a:bodyPr>
          <a:lstStyle/>
          <a:p>
            <a:pPr algn="r" rtl="1"/>
            <a:r>
              <a:rPr lang="ar-SY" sz="3200" b="1" dirty="0" smtClean="0">
                <a:solidFill>
                  <a:srgbClr val="FFFF00"/>
                </a:solidFill>
              </a:rPr>
              <a:t>كان توما أحد الأثني عشر غائبا فقال له الرسل لقد رأينا الرب , فقال :“ ان لم أعاين المسامير فلا أومن, وبعد ثمانية أيام ظهر الرب للرسل وتوما معهم فقال له:“ توما هات يدك وضعها في جنبي وكن مؤمنا“ فأجاب :“ ربي والهي فقال يسوع :“ طوبى للذين يؤمنون ولم يروا“.</a:t>
            </a:r>
            <a:endParaRPr lang="en-GB" sz="3200" b="1" dirty="0">
              <a:solidFill>
                <a:srgbClr val="FFFF00"/>
              </a:solidFill>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cstate="print"/>
          <a:stretch>
            <a:fillRect/>
          </a:stretch>
        </p:blipFill>
        <p:spPr>
          <a:xfrm>
            <a:off x="-44663" y="0"/>
            <a:ext cx="7116993" cy="6858000"/>
          </a:xfrm>
          <a:prstGeom prst="rect">
            <a:avLst/>
          </a:prstGeom>
        </p:spPr>
      </p:pic>
      <p:sp>
        <p:nvSpPr>
          <p:cNvPr id="4" name="TextBox 3"/>
          <p:cNvSpPr txBox="1"/>
          <p:nvPr/>
        </p:nvSpPr>
        <p:spPr>
          <a:xfrm>
            <a:off x="7072330" y="0"/>
            <a:ext cx="2071670" cy="6858000"/>
          </a:xfrm>
          <a:prstGeom prst="rect">
            <a:avLst/>
          </a:prstGeom>
          <a:solidFill>
            <a:schemeClr val="accent4">
              <a:lumMod val="40000"/>
              <a:lumOff val="60000"/>
            </a:schemeClr>
          </a:solidFill>
        </p:spPr>
        <p:txBody>
          <a:bodyPr wrap="square" rtlCol="0">
            <a:spAutoFit/>
          </a:bodyPr>
          <a:lstStyle/>
          <a:p>
            <a:pPr algn="r" rtl="1"/>
            <a:r>
              <a:rPr lang="ar-SY" sz="3600" b="1" dirty="0" smtClean="0">
                <a:solidFill>
                  <a:schemeClr val="accent6">
                    <a:lumMod val="50000"/>
                  </a:schemeClr>
                </a:solidFill>
              </a:rPr>
              <a:t>ثم ظهر يسوع للرسل وهم على شاطئ بحيرة طبرية حيث قام بمعجزة الصيد العجيب, ثم سلم بطرس مسؤولية قيادة الكنيسة.</a:t>
            </a:r>
            <a:endParaRPr lang="en-GB" sz="3600" b="1" dirty="0">
              <a:solidFill>
                <a:schemeClr val="accent6">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29230" y="0"/>
            <a:ext cx="6471596" cy="6858000"/>
          </a:xfrm>
          <a:prstGeom prst="rect">
            <a:avLst/>
          </a:prstGeom>
        </p:spPr>
      </p:pic>
      <p:sp>
        <p:nvSpPr>
          <p:cNvPr id="4" name="TextBox 3"/>
          <p:cNvSpPr txBox="1"/>
          <p:nvPr/>
        </p:nvSpPr>
        <p:spPr>
          <a:xfrm>
            <a:off x="6500826" y="0"/>
            <a:ext cx="2643174" cy="6858000"/>
          </a:xfrm>
          <a:prstGeom prst="rect">
            <a:avLst/>
          </a:prstGeom>
          <a:solidFill>
            <a:schemeClr val="accent6">
              <a:lumMod val="75000"/>
            </a:schemeClr>
          </a:solidFill>
        </p:spPr>
        <p:txBody>
          <a:bodyPr wrap="square" rtlCol="0">
            <a:spAutoFit/>
          </a:bodyPr>
          <a:lstStyle/>
          <a:p>
            <a:pPr algn="r" rtl="1"/>
            <a:r>
              <a:rPr lang="ar-SY" sz="4800" b="1" dirty="0" smtClean="0">
                <a:solidFill>
                  <a:schemeClr val="bg1"/>
                </a:solidFill>
              </a:rPr>
              <a:t>بعد أن سأل بطرس يسوع ثلاث مرات :“ أتحبني أكثر من هؤلاء“ سلمه سلطة قيادة الكنيسة</a:t>
            </a:r>
            <a:endParaRPr lang="en-GB" sz="4800" b="1"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cstate="print"/>
          <a:stretch>
            <a:fillRect/>
          </a:stretch>
        </p:blipFill>
        <p:spPr>
          <a:xfrm>
            <a:off x="-14955" y="0"/>
            <a:ext cx="6730095" cy="6858000"/>
          </a:xfrm>
          <a:prstGeom prst="rect">
            <a:avLst/>
          </a:prstGeom>
        </p:spPr>
      </p:pic>
      <p:sp>
        <p:nvSpPr>
          <p:cNvPr id="4" name="TextBox 3"/>
          <p:cNvSpPr txBox="1"/>
          <p:nvPr/>
        </p:nvSpPr>
        <p:spPr>
          <a:xfrm>
            <a:off x="6715140" y="0"/>
            <a:ext cx="2428860" cy="6863417"/>
          </a:xfrm>
          <a:prstGeom prst="rect">
            <a:avLst/>
          </a:prstGeom>
          <a:solidFill>
            <a:schemeClr val="accent6">
              <a:lumMod val="75000"/>
            </a:schemeClr>
          </a:solidFill>
        </p:spPr>
        <p:txBody>
          <a:bodyPr wrap="square" rtlCol="0">
            <a:spAutoFit/>
          </a:bodyPr>
          <a:lstStyle/>
          <a:p>
            <a:pPr algn="r" rtl="1"/>
            <a:r>
              <a:rPr lang="ar-SY" sz="4000" b="1" dirty="0" smtClean="0">
                <a:solidFill>
                  <a:schemeClr val="bg1"/>
                </a:solidFill>
              </a:rPr>
              <a:t>ظهر يسوع لرسله في الجليل وقال لهم:“ اذهبوا وتلمذوا جميع الأمم وعمدوهم باسم الآب والأبن والروح القدس“.</a:t>
            </a:r>
            <a:endParaRPr lang="en-GB" sz="4000" b="1"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572264" y="0"/>
            <a:ext cx="2571736" cy="6858000"/>
          </a:xfrm>
          <a:prstGeom prst="rect">
            <a:avLst/>
          </a:prstGeom>
          <a:solidFill>
            <a:schemeClr val="accent5">
              <a:lumMod val="50000"/>
            </a:schemeClr>
          </a:solidFill>
        </p:spPr>
        <p:txBody>
          <a:bodyPr wrap="square" rtlCol="0">
            <a:spAutoFit/>
          </a:bodyPr>
          <a:lstStyle/>
          <a:p>
            <a:pPr algn="r" rtl="1"/>
            <a:r>
              <a:rPr lang="ar-SY" sz="3600" b="1" dirty="0" smtClean="0">
                <a:solidFill>
                  <a:schemeClr val="accent6">
                    <a:lumMod val="40000"/>
                    <a:lumOff val="60000"/>
                  </a:schemeClr>
                </a:solidFill>
              </a:rPr>
              <a:t>ترآى يسوع لرسله بعد قيامته مدة أربعين يوما وطلب اليهم أن لا يغادروا أورشليم حتى ينالوا الروح القدس. ثم صعدوا الى جبل الزيتون وهناك ارتفع عنهم.</a:t>
            </a:r>
            <a:endParaRPr lang="en-GB" sz="3600" b="1" dirty="0">
              <a:solidFill>
                <a:schemeClr val="accent6">
                  <a:lumMod val="40000"/>
                  <a:lumOff val="60000"/>
                </a:schemeClr>
              </a:solidFill>
            </a:endParaRPr>
          </a:p>
        </p:txBody>
      </p:sp>
    </p:spTree>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6"/>
          </a:solidFill>
        </p:spPr>
        <p:txBody>
          <a:bodyPr wrap="square" rtlCol="0">
            <a:spAutoFit/>
          </a:bodyPr>
          <a:lstStyle/>
          <a:p>
            <a:pPr algn="r" rtl="1"/>
            <a:r>
              <a:rPr lang="ar-SY" sz="3600" b="1" dirty="0" smtClean="0">
                <a:solidFill>
                  <a:srgbClr val="002060"/>
                </a:solidFill>
              </a:rPr>
              <a:t>بعد ان ارتفع يسوع الى السماء ظهر لهم ملاك الرب وقال لهم:“ ما بالكم تنظرون الى السماء ان يسوع سيعود على سحاب السماء في مجده , فرجعوا الى اورشليم فرحين</a:t>
            </a:r>
            <a:endParaRPr lang="en-GB" sz="3600" b="1" dirty="0">
              <a:solidFill>
                <a:srgbClr val="002060"/>
              </a:solidFill>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858000"/>
          </a:xfrm>
          <a:prstGeom prst="rect">
            <a:avLst/>
          </a:prstGeom>
          <a:solidFill>
            <a:srgbClr val="002060"/>
          </a:solidFill>
        </p:spPr>
        <p:txBody>
          <a:bodyPr wrap="square" rtlCol="0">
            <a:spAutoFit/>
          </a:bodyPr>
          <a:lstStyle/>
          <a:p>
            <a:pPr algn="r" rtl="1"/>
            <a:r>
              <a:rPr lang="ar-SY" sz="3600" dirty="0" smtClean="0">
                <a:solidFill>
                  <a:srgbClr val="FFFF00"/>
                </a:solidFill>
              </a:rPr>
              <a:t>قام يسوع في اليوم الثالث كما كان قد أعلن , ان قيامة المسيح هي محور الأيمان المسيحي , لولا القيامة لكان موت المسيح على الصليب كارثة لا بل نهاية مزرية</a:t>
            </a:r>
            <a:endParaRPr lang="en-GB" sz="3600"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cstate="print"/>
          <a:stretch>
            <a:fillRect/>
          </a:stretch>
        </p:blipFill>
        <p:spPr>
          <a:xfrm>
            <a:off x="0" y="0"/>
            <a:ext cx="7143767" cy="6858000"/>
          </a:xfrm>
          <a:prstGeom prst="rect">
            <a:avLst/>
          </a:prstGeom>
        </p:spPr>
      </p:pic>
      <p:sp>
        <p:nvSpPr>
          <p:cNvPr id="4" name="TextBox 3"/>
          <p:cNvSpPr txBox="1"/>
          <p:nvPr/>
        </p:nvSpPr>
        <p:spPr>
          <a:xfrm>
            <a:off x="7143768" y="0"/>
            <a:ext cx="2000232" cy="6863417"/>
          </a:xfrm>
          <a:prstGeom prst="rect">
            <a:avLst/>
          </a:prstGeom>
          <a:solidFill>
            <a:schemeClr val="tx2"/>
          </a:solidFill>
        </p:spPr>
        <p:txBody>
          <a:bodyPr wrap="square" rtlCol="0">
            <a:spAutoFit/>
          </a:bodyPr>
          <a:lstStyle/>
          <a:p>
            <a:pPr algn="r" rtl="1"/>
            <a:r>
              <a:rPr lang="ar-SY" sz="4000" dirty="0" smtClean="0">
                <a:solidFill>
                  <a:srgbClr val="FFFF00"/>
                </a:solidFill>
              </a:rPr>
              <a:t>لقد أجرى يسوع آيات كثيرة لم تكتب كلها في هذا الكتاب انما كتبت هذه لتؤمنوا أنتم فتكون لكم الحياة الأبدية</a:t>
            </a:r>
            <a:endParaRPr lang="en-GB" sz="4000" dirty="0">
              <a:solidFill>
                <a:srgbClr val="FFFF00"/>
              </a:solidFill>
            </a:endParaRP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cstate="print"/>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chemeClr val="tx1"/>
          </a:solidFill>
        </p:spPr>
        <p:txBody>
          <a:bodyPr wrap="square" rtlCol="0">
            <a:spAutoFit/>
          </a:bodyPr>
          <a:lstStyle/>
          <a:p>
            <a:pPr algn="r" rtl="1"/>
            <a:r>
              <a:rPr lang="ar-SY" sz="3200" dirty="0" smtClean="0">
                <a:solidFill>
                  <a:schemeClr val="bg1"/>
                </a:solidFill>
              </a:rPr>
              <a:t>ولما انقضى السبت وطلع فجر الأحد اذا بزلزال شديد قد حدث لأن ملاك الرب نزل من السماء وجاء الى الحجر الموضوع على باب القبر فدحرجه وجلس عليه وكان منظره كالبرق ولباسه أبيض كالثلج فارتعد الحرس  خوفا وهربوا </a:t>
            </a:r>
            <a:endParaRPr lang="en-US" sz="3200" dirty="0" smtClean="0">
              <a:solidFill>
                <a:schemeClr val="bg1"/>
              </a:solidFill>
            </a:endParaRPr>
          </a:p>
          <a:p>
            <a:pPr algn="r" rtl="1"/>
            <a:endParaRPr lang="en-GB" sz="3200"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cstate="print"/>
          <a:stretch>
            <a:fillRect/>
          </a:stretch>
        </p:blipFill>
        <p:spPr>
          <a:xfrm>
            <a:off x="0" y="0"/>
            <a:ext cx="6786578" cy="6858000"/>
          </a:xfrm>
          <a:prstGeom prst="rect">
            <a:avLst/>
          </a:prstGeom>
        </p:spPr>
      </p:pic>
      <p:sp>
        <p:nvSpPr>
          <p:cNvPr id="4" name="TextBox 3"/>
          <p:cNvSpPr txBox="1"/>
          <p:nvPr/>
        </p:nvSpPr>
        <p:spPr>
          <a:xfrm>
            <a:off x="6786578" y="0"/>
            <a:ext cx="2357422" cy="6858000"/>
          </a:xfrm>
          <a:prstGeom prst="rect">
            <a:avLst/>
          </a:prstGeom>
          <a:solidFill>
            <a:schemeClr val="tx1"/>
          </a:solidFill>
        </p:spPr>
        <p:txBody>
          <a:bodyPr wrap="square" rtlCol="0">
            <a:spAutoFit/>
          </a:bodyPr>
          <a:lstStyle/>
          <a:p>
            <a:pPr algn="r" rtl="1"/>
            <a:r>
              <a:rPr lang="ar-SY" sz="3600" dirty="0" smtClean="0">
                <a:solidFill>
                  <a:schemeClr val="bg1"/>
                </a:solidFill>
              </a:rPr>
              <a:t>جاءت مريم المجدلية باكرا الى القبر فرأت الحجر مدحرجا فاسرعت الى بطرس ويوحنا قائلة:“ لقد سرقوا جسد الرب من القبر ولا نعرف أين وضعوه“.</a:t>
            </a:r>
            <a:endParaRPr lang="en-GB" sz="3600"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cstate="print"/>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chemeClr val="tx2">
              <a:lumMod val="50000"/>
            </a:schemeClr>
          </a:solidFill>
        </p:spPr>
        <p:txBody>
          <a:bodyPr wrap="square" rtlCol="0">
            <a:spAutoFit/>
          </a:bodyPr>
          <a:lstStyle/>
          <a:p>
            <a:pPr algn="r" rtl="1"/>
            <a:r>
              <a:rPr lang="ar-SY" sz="3200" b="1" dirty="0" smtClean="0">
                <a:solidFill>
                  <a:schemeClr val="accent2">
                    <a:lumMod val="20000"/>
                    <a:lumOff val="80000"/>
                  </a:schemeClr>
                </a:solidFill>
              </a:rPr>
              <a:t>اشترت مريم المجدلية ومريم أم يعقوب وصالومة حنوطا ليحنطن جسد الرب ,وعند انقضاء السبت أسرعن باكرا الى القبر وفي الطريق كن </a:t>
            </a:r>
            <a:r>
              <a:rPr lang="ar-SY" sz="3200" b="1" dirty="0" smtClean="0">
                <a:solidFill>
                  <a:schemeClr val="accent2">
                    <a:lumMod val="20000"/>
                    <a:lumOff val="80000"/>
                  </a:schemeClr>
                </a:solidFill>
              </a:rPr>
              <a:t>يتسألن</a:t>
            </a:r>
            <a:r>
              <a:rPr lang="ar-SY" sz="3200" b="1" dirty="0" smtClean="0">
                <a:solidFill>
                  <a:schemeClr val="accent2">
                    <a:lumMod val="20000"/>
                    <a:lumOff val="80000"/>
                  </a:schemeClr>
                </a:solidFill>
              </a:rPr>
              <a:t>:“ من يدحرج لنا  الحجر عن باب القبر؟ وعندما وصلن وجدن الحجر قد دحرج.</a:t>
            </a:r>
            <a:endParaRPr lang="en-GB" sz="3200" b="1" dirty="0">
              <a:solidFill>
                <a:schemeClr val="accent2">
                  <a:lumMod val="20000"/>
                  <a:lumOff val="80000"/>
                </a:schemeClr>
              </a:solidFill>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429388" y="0"/>
            <a:ext cx="2714612" cy="6986528"/>
          </a:xfrm>
          <a:prstGeom prst="rect">
            <a:avLst/>
          </a:prstGeom>
          <a:solidFill>
            <a:schemeClr val="accent6">
              <a:lumMod val="60000"/>
              <a:lumOff val="40000"/>
            </a:schemeClr>
          </a:solidFill>
        </p:spPr>
        <p:txBody>
          <a:bodyPr wrap="square" rtlCol="0">
            <a:spAutoFit/>
          </a:bodyPr>
          <a:lstStyle/>
          <a:p>
            <a:pPr algn="r" rtl="1"/>
            <a:r>
              <a:rPr lang="ar-SY" sz="3200" b="1" dirty="0" smtClean="0">
                <a:solidFill>
                  <a:srgbClr val="002060"/>
                </a:solidFill>
              </a:rPr>
              <a:t>دخلن القبر فوجدن رجلا بلباس أبيض , فارتعدن فقال لهن:“ انكن تطلبن يسوع الناصري المصلوب انه ليس هنا لقد قام هذا هو المكان الذي وضع فيه. اذهبن وقلن لتلاميذه ولبطرس انه يسبقكم الى الجليل هناك ترونه كما قال لكم“.</a:t>
            </a:r>
            <a:endParaRPr lang="en-US" sz="3200" b="1" dirty="0" smtClean="0">
              <a:solidFill>
                <a:srgbClr val="002060"/>
              </a:solidFill>
            </a:endParaRPr>
          </a:p>
          <a:p>
            <a:pPr algn="r" rtl="1"/>
            <a:endParaRPr lang="en-GB" sz="32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cstate="print"/>
          <a:stretch>
            <a:fillRect/>
          </a:stretch>
        </p:blipFill>
        <p:spPr>
          <a:xfrm>
            <a:off x="0" y="0"/>
            <a:ext cx="6715140" cy="6858000"/>
          </a:xfrm>
          <a:prstGeom prst="rect">
            <a:avLst/>
          </a:prstGeom>
        </p:spPr>
      </p:pic>
      <p:sp>
        <p:nvSpPr>
          <p:cNvPr id="4" name="TextBox 3"/>
          <p:cNvSpPr txBox="1"/>
          <p:nvPr/>
        </p:nvSpPr>
        <p:spPr>
          <a:xfrm>
            <a:off x="6715140" y="0"/>
            <a:ext cx="2428860" cy="6858000"/>
          </a:xfrm>
          <a:prstGeom prst="rect">
            <a:avLst/>
          </a:prstGeom>
          <a:solidFill>
            <a:schemeClr val="bg2">
              <a:lumMod val="25000"/>
            </a:schemeClr>
          </a:solidFill>
        </p:spPr>
        <p:txBody>
          <a:bodyPr wrap="square" rtlCol="0">
            <a:spAutoFit/>
          </a:bodyPr>
          <a:lstStyle/>
          <a:p>
            <a:pPr algn="r" rtl="1"/>
            <a:r>
              <a:rPr lang="ar-SY" sz="3200" b="1" dirty="0" smtClean="0">
                <a:solidFill>
                  <a:schemeClr val="bg1"/>
                </a:solidFill>
              </a:rPr>
              <a:t>أسرع بطرس ويوحنا الى القبر فوصل يوحنا أولا لكنه لم يدخل وعندما وصل بطرس دخل القبر فوجد الأكفان ملفوفة والمنديل الذي كان حول رأسه ملفوفا جانبا. فدخل التلميذ الآخر فرأى وآمن</a:t>
            </a:r>
            <a:r>
              <a:rPr lang="ar-SY" b="1" dirty="0" smtClean="0">
                <a:solidFill>
                  <a:schemeClr val="bg1"/>
                </a:solidFill>
              </a:rPr>
              <a:t>.</a:t>
            </a:r>
            <a:endParaRPr lang="en-US" b="1" dirty="0" smtClean="0">
              <a:solidFill>
                <a:schemeClr val="bg1"/>
              </a:solidFill>
            </a:endParaRPr>
          </a:p>
          <a:p>
            <a:pPr algn="r" rtl="1"/>
            <a:endParaRPr lang="en-GB"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cstate="print"/>
          <a:stretch>
            <a:fillRect/>
          </a:stretch>
        </p:blipFill>
        <p:spPr>
          <a:xfrm>
            <a:off x="1" y="0"/>
            <a:ext cx="6143636" cy="6857999"/>
          </a:xfrm>
          <a:prstGeom prst="rect">
            <a:avLst/>
          </a:prstGeom>
        </p:spPr>
      </p:pic>
      <p:sp>
        <p:nvSpPr>
          <p:cNvPr id="4" name="TextBox 3"/>
          <p:cNvSpPr txBox="1"/>
          <p:nvPr/>
        </p:nvSpPr>
        <p:spPr>
          <a:xfrm>
            <a:off x="6143636" y="0"/>
            <a:ext cx="3000364" cy="6858000"/>
          </a:xfrm>
          <a:prstGeom prst="rect">
            <a:avLst/>
          </a:prstGeom>
          <a:solidFill>
            <a:schemeClr val="bg2">
              <a:lumMod val="25000"/>
            </a:schemeClr>
          </a:solidFill>
        </p:spPr>
        <p:txBody>
          <a:bodyPr wrap="square" rtlCol="0">
            <a:spAutoFit/>
          </a:bodyPr>
          <a:lstStyle/>
          <a:p>
            <a:pPr algn="r" rtl="1"/>
            <a:r>
              <a:rPr lang="ar-SY" sz="3600" b="1" dirty="0" smtClean="0">
                <a:solidFill>
                  <a:schemeClr val="accent2">
                    <a:lumMod val="40000"/>
                    <a:lumOff val="60000"/>
                  </a:schemeClr>
                </a:solidFill>
              </a:rPr>
              <a:t>رجعت مريم المجدلية الى القبر وكانت تبكي فانحنت فرأت ملاكين بلباس أبيض, واحد عند الرأس والآخر عند القدمين فقالا لها:“يا امرأة لماذا تبكي؟ فأجابت :“ لقد أخذوا ربي ولا أعرف أين وضعوه</a:t>
            </a:r>
            <a:endParaRPr lang="en-GB" sz="3600" b="1" dirty="0">
              <a:solidFill>
                <a:schemeClr val="accent2">
                  <a:lumMod val="40000"/>
                  <a:lumOff val="60000"/>
                </a:schemeClr>
              </a:solidFill>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cstate="print"/>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chemeClr val="tx2">
              <a:lumMod val="75000"/>
            </a:schemeClr>
          </a:solidFill>
        </p:spPr>
        <p:txBody>
          <a:bodyPr wrap="square" rtlCol="0">
            <a:spAutoFit/>
          </a:bodyPr>
          <a:lstStyle/>
          <a:p>
            <a:pPr algn="r" rtl="1"/>
            <a:r>
              <a:rPr lang="ar-SY" sz="3200" b="1" dirty="0" smtClean="0">
                <a:solidFill>
                  <a:schemeClr val="bg1"/>
                </a:solidFill>
              </a:rPr>
              <a:t>التفتت مريم المجدلية الى الوراء فرأت يسوع واقفا ولم تعلم أنه هو فقال لها يسوع ” لماذا تبكين أيتها المرأة وعمن تبحثين ؟ فظنت أنه البستاني فقالت له :“ سيدي ان كنت أنت قد أخذته فقل لي ... فقال لها يسوع :“ مريم ” فعرفته فأرسلها الى الرسل</a:t>
            </a:r>
            <a:endParaRPr lang="en-GB" sz="3200" b="1" dirty="0">
              <a:solidFill>
                <a:schemeClr val="bg1"/>
              </a:solidFill>
            </a:endParaRPr>
          </a:p>
        </p:txBody>
      </p:sp>
    </p:spTree>
  </p:cSld>
  <p:clrMapOvr>
    <a:masterClrMapping/>
  </p:clrMapOvr>
  <p:transition spd="slow">
    <p:wipe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584</Words>
  <Application>Microsoft Office PowerPoint</Application>
  <PresentationFormat>On-screen Show (4:3)</PresentationFormat>
  <Paragraphs>20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HANANIA FMM</cp:lastModifiedBy>
  <cp:revision>10</cp:revision>
  <dcterms:created xsi:type="dcterms:W3CDTF">2012-09-28T05:45:24Z</dcterms:created>
  <dcterms:modified xsi:type="dcterms:W3CDTF">2012-11-01T02:21:55Z</dcterms:modified>
</cp:coreProperties>
</file>