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61" r:id="rId2"/>
    <p:sldId id="256" r:id="rId3"/>
    <p:sldId id="257" r:id="rId4"/>
    <p:sldId id="258" r:id="rId5"/>
    <p:sldId id="259" r:id="rId6"/>
    <p:sldId id="26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145" autoAdjust="0"/>
    <p:restoredTop sz="94717" autoAdjust="0"/>
  </p:normalViewPr>
  <p:slideViewPr>
    <p:cSldViewPr>
      <p:cViewPr>
        <p:scale>
          <a:sx n="50" d="100"/>
          <a:sy n="50" d="100"/>
        </p:scale>
        <p:origin x="-1008" y="-123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C0DC178-7144-4F65-BC62-61110DB0614B}" type="datetimeFigureOut">
              <a:rPr lang="en-US" smtClean="0"/>
              <a:pPr/>
              <a:t>10/31/2012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ACD9E53-7351-43CA-AE62-814B6EAEA4D8}" type="slidenum">
              <a:rPr lang="en-GB" smtClean="0"/>
              <a:pPr/>
              <a:t>‹#›</a:t>
            </a:fld>
            <a:endParaRPr lang="en-GB"/>
          </a:p>
        </p:txBody>
      </p:sp>
    </p:spTree>
    <p:extLst>
      <p:ext uri="{BB962C8B-B14F-4D97-AF65-F5344CB8AC3E}">
        <p14:creationId xmlns="" xmlns:p14="http://schemas.microsoft.com/office/powerpoint/2010/main" val="3202739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6ACD9E53-7351-43CA-AE62-814B6EAEA4D8}" type="slidenum">
              <a:rPr lang="en-GB" smtClean="0"/>
              <a:pPr/>
              <a:t>2</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2E3E83E-18AE-4054-AD6D-C9CCAD6EAF59}" type="datetimeFigureOut">
              <a:rPr lang="en-US" smtClean="0"/>
              <a:pPr/>
              <a:t>10/31/2012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CDEE4B4-1553-47A2-8E96-436C00C39C29}"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2E3E83E-18AE-4054-AD6D-C9CCAD6EAF59}" type="datetimeFigureOut">
              <a:rPr lang="en-US" smtClean="0"/>
              <a:pPr/>
              <a:t>10/31/2012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CDEE4B4-1553-47A2-8E96-436C00C39C29}"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2E3E83E-18AE-4054-AD6D-C9CCAD6EAF59}" type="datetimeFigureOut">
              <a:rPr lang="en-US" smtClean="0"/>
              <a:pPr/>
              <a:t>10/31/2012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CDEE4B4-1553-47A2-8E96-436C00C39C29}"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2E3E83E-18AE-4054-AD6D-C9CCAD6EAF59}" type="datetimeFigureOut">
              <a:rPr lang="en-US" smtClean="0"/>
              <a:pPr/>
              <a:t>10/31/2012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CDEE4B4-1553-47A2-8E96-436C00C39C29}"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E3E83E-18AE-4054-AD6D-C9CCAD6EAF59}" type="datetimeFigureOut">
              <a:rPr lang="en-US" smtClean="0"/>
              <a:pPr/>
              <a:t>10/31/2012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CDEE4B4-1553-47A2-8E96-436C00C39C29}"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2E3E83E-18AE-4054-AD6D-C9CCAD6EAF59}" type="datetimeFigureOut">
              <a:rPr lang="en-US" smtClean="0"/>
              <a:pPr/>
              <a:t>10/31/2012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CDEE4B4-1553-47A2-8E96-436C00C39C29}"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2E3E83E-18AE-4054-AD6D-C9CCAD6EAF59}" type="datetimeFigureOut">
              <a:rPr lang="en-US" smtClean="0"/>
              <a:pPr/>
              <a:t>10/31/2012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CDEE4B4-1553-47A2-8E96-436C00C39C29}"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2E3E83E-18AE-4054-AD6D-C9CCAD6EAF59}" type="datetimeFigureOut">
              <a:rPr lang="en-US" smtClean="0"/>
              <a:pPr/>
              <a:t>10/31/2012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CDEE4B4-1553-47A2-8E96-436C00C39C29}"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E3E83E-18AE-4054-AD6D-C9CCAD6EAF59}" type="datetimeFigureOut">
              <a:rPr lang="en-US" smtClean="0"/>
              <a:pPr/>
              <a:t>10/31/2012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CDEE4B4-1553-47A2-8E96-436C00C39C29}"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E3E83E-18AE-4054-AD6D-C9CCAD6EAF59}" type="datetimeFigureOut">
              <a:rPr lang="en-US" smtClean="0"/>
              <a:pPr/>
              <a:t>10/31/2012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CDEE4B4-1553-47A2-8E96-436C00C39C29}"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E3E83E-18AE-4054-AD6D-C9CCAD6EAF59}" type="datetimeFigureOut">
              <a:rPr lang="en-US" smtClean="0"/>
              <a:pPr/>
              <a:t>10/31/2012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CDEE4B4-1553-47A2-8E96-436C00C39C29}"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E3E83E-18AE-4054-AD6D-C9CCAD6EAF59}" type="datetimeFigureOut">
              <a:rPr lang="en-US" smtClean="0"/>
              <a:pPr/>
              <a:t>10/31/2012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DEE4B4-1553-47A2-8E96-436C00C39C29}"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uad Arrow Callout 1"/>
          <p:cNvSpPr/>
          <p:nvPr/>
        </p:nvSpPr>
        <p:spPr>
          <a:xfrm>
            <a:off x="571472" y="214290"/>
            <a:ext cx="8072494" cy="6643710"/>
          </a:xfrm>
          <a:prstGeom prst="quad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9600" dirty="0" smtClean="0">
                <a:solidFill>
                  <a:schemeClr val="bg1"/>
                </a:solidFill>
              </a:rPr>
              <a:t>العنصرة</a:t>
            </a:r>
            <a:endParaRPr lang="en-GB" sz="9600" dirty="0">
              <a:solidFill>
                <a:schemeClr val="bg1"/>
              </a:solidFill>
            </a:endParaRPr>
          </a:p>
        </p:txBody>
      </p:sp>
    </p:spTree>
  </p:cSld>
  <p:clrMapOvr>
    <a:masterClrMapping/>
  </p:clrMapOvr>
  <p:transition spd="slow">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a:p>
        </p:txBody>
      </p:sp>
      <p:sp>
        <p:nvSpPr>
          <p:cNvPr id="3" name="Subtitle 2"/>
          <p:cNvSpPr>
            <a:spLocks noGrp="1"/>
          </p:cNvSpPr>
          <p:nvPr>
            <p:ph type="subTitle" idx="1"/>
          </p:nvPr>
        </p:nvSpPr>
        <p:spPr/>
        <p:txBody>
          <a:bodyPr/>
          <a:lstStyle/>
          <a:p>
            <a:endParaRPr lang="en-GB"/>
          </a:p>
        </p:txBody>
      </p:sp>
      <p:pic>
        <p:nvPicPr>
          <p:cNvPr id="4" name="Picture 3" descr="18-1.jpg"/>
          <p:cNvPicPr>
            <a:picLocks noChangeAspect="1"/>
          </p:cNvPicPr>
          <p:nvPr/>
        </p:nvPicPr>
        <p:blipFill>
          <a:blip r:embed="rId3" cstate="print"/>
          <a:stretch>
            <a:fillRect/>
          </a:stretch>
        </p:blipFill>
        <p:spPr>
          <a:xfrm>
            <a:off x="0" y="0"/>
            <a:ext cx="9144000" cy="5500702"/>
          </a:xfrm>
          <a:prstGeom prst="rect">
            <a:avLst/>
          </a:prstGeom>
        </p:spPr>
      </p:pic>
      <p:sp>
        <p:nvSpPr>
          <p:cNvPr id="7" name="TextBox 6"/>
          <p:cNvSpPr txBox="1"/>
          <p:nvPr/>
        </p:nvSpPr>
        <p:spPr>
          <a:xfrm>
            <a:off x="0" y="5500702"/>
            <a:ext cx="9144000" cy="1384995"/>
          </a:xfrm>
          <a:prstGeom prst="rect">
            <a:avLst/>
          </a:prstGeom>
          <a:solidFill>
            <a:schemeClr val="bg2">
              <a:lumMod val="50000"/>
            </a:schemeClr>
          </a:solidFill>
        </p:spPr>
        <p:txBody>
          <a:bodyPr wrap="square" rtlCol="0">
            <a:spAutoFit/>
          </a:bodyPr>
          <a:lstStyle/>
          <a:p>
            <a:pPr algn="r"/>
            <a:r>
              <a:rPr lang="ar-SY" sz="2800" dirty="0" smtClean="0"/>
              <a:t>انه يوم العنصرة التلاميذ مجتمعين في العلية للصلاة مع مريم أم يسوع ونساء أخريات وكان باب العلية مغلق لأنهم كانوا خائفين  لم يكونوا قد عرفوا ماذا سيحصل لهم فيسوع ليس معهم لأنه قام من بين الأموات وصعد الى السماء</a:t>
            </a:r>
            <a:endParaRPr lang="en-GB" sz="2800" dirty="0"/>
          </a:p>
        </p:txBody>
      </p:sp>
    </p:spTree>
  </p:cSld>
  <p:clrMapOvr>
    <a:masterClrMapping/>
  </p:clrMapOvr>
  <p:transition spd="slow">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descr="18-2.jpg"/>
          <p:cNvPicPr>
            <a:picLocks noGrp="1" noChangeAspect="1"/>
          </p:cNvPicPr>
          <p:nvPr>
            <p:ph idx="1"/>
          </p:nvPr>
        </p:nvPicPr>
        <p:blipFill>
          <a:blip r:embed="rId2" cstate="print"/>
          <a:stretch>
            <a:fillRect/>
          </a:stretch>
        </p:blipFill>
        <p:spPr>
          <a:xfrm>
            <a:off x="0" y="0"/>
            <a:ext cx="6500826" cy="6858000"/>
          </a:xfrm>
        </p:spPr>
      </p:pic>
      <p:sp>
        <p:nvSpPr>
          <p:cNvPr id="6" name="TextBox 5"/>
          <p:cNvSpPr txBox="1"/>
          <p:nvPr/>
        </p:nvSpPr>
        <p:spPr>
          <a:xfrm>
            <a:off x="6500826" y="0"/>
            <a:ext cx="2643174" cy="6863417"/>
          </a:xfrm>
          <a:prstGeom prst="rect">
            <a:avLst/>
          </a:prstGeom>
          <a:solidFill>
            <a:schemeClr val="bg2">
              <a:lumMod val="50000"/>
            </a:schemeClr>
          </a:solidFill>
        </p:spPr>
        <p:txBody>
          <a:bodyPr wrap="square" rtlCol="0">
            <a:spAutoFit/>
          </a:bodyPr>
          <a:lstStyle/>
          <a:p>
            <a:pPr algn="r" rtl="1"/>
            <a:r>
              <a:rPr lang="ar-SY" sz="4000" b="1" dirty="0" smtClean="0">
                <a:solidFill>
                  <a:srgbClr val="002060"/>
                </a:solidFill>
              </a:rPr>
              <a:t>وبينما هم يصلون نزل عليهم الروح القدس الذي كان قد وعدهم به يسوع كقوة جديدة تنسكب </a:t>
            </a:r>
            <a:r>
              <a:rPr lang="ar-SY" sz="4000" b="1" dirty="0" smtClean="0">
                <a:solidFill>
                  <a:srgbClr val="002060"/>
                </a:solidFill>
              </a:rPr>
              <a:t> عليهم فامتلؤا </a:t>
            </a:r>
            <a:r>
              <a:rPr lang="ar-SY" sz="4000" b="1" dirty="0" smtClean="0">
                <a:solidFill>
                  <a:srgbClr val="002060"/>
                </a:solidFill>
              </a:rPr>
              <a:t>جميعهم من قوة الله </a:t>
            </a:r>
            <a:r>
              <a:rPr lang="ar-SY" sz="4000" b="1" dirty="0" smtClean="0">
                <a:solidFill>
                  <a:srgbClr val="002060"/>
                </a:solidFill>
              </a:rPr>
              <a:t>القدير</a:t>
            </a:r>
          </a:p>
          <a:p>
            <a:pPr algn="r" rtl="1"/>
            <a:endParaRPr lang="en-GB" sz="4000" b="1" dirty="0">
              <a:solidFill>
                <a:srgbClr val="002060"/>
              </a:solidFill>
            </a:endParaRPr>
          </a:p>
        </p:txBody>
      </p:sp>
    </p:spTree>
  </p:cSld>
  <p:clrMapOvr>
    <a:masterClrMapping/>
  </p:clrMapOvr>
  <p:transition spd="slow">
    <p:plus/>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8-3.jpg"/>
          <p:cNvPicPr>
            <a:picLocks noChangeAspect="1"/>
          </p:cNvPicPr>
          <p:nvPr/>
        </p:nvPicPr>
        <p:blipFill>
          <a:blip r:embed="rId2" cstate="print"/>
          <a:stretch>
            <a:fillRect/>
          </a:stretch>
        </p:blipFill>
        <p:spPr>
          <a:xfrm>
            <a:off x="0" y="0"/>
            <a:ext cx="6500826" cy="6858000"/>
          </a:xfrm>
          <a:prstGeom prst="rect">
            <a:avLst/>
          </a:prstGeom>
        </p:spPr>
      </p:pic>
      <p:sp>
        <p:nvSpPr>
          <p:cNvPr id="4" name="TextBox 3"/>
          <p:cNvSpPr txBox="1"/>
          <p:nvPr/>
        </p:nvSpPr>
        <p:spPr>
          <a:xfrm>
            <a:off x="6500826" y="0"/>
            <a:ext cx="2643174" cy="6986528"/>
          </a:xfrm>
          <a:prstGeom prst="rect">
            <a:avLst/>
          </a:prstGeom>
          <a:solidFill>
            <a:schemeClr val="tx2">
              <a:lumMod val="60000"/>
              <a:lumOff val="40000"/>
            </a:schemeClr>
          </a:solidFill>
        </p:spPr>
        <p:txBody>
          <a:bodyPr wrap="square" rtlCol="0">
            <a:spAutoFit/>
          </a:bodyPr>
          <a:lstStyle/>
          <a:p>
            <a:pPr algn="r"/>
            <a:r>
              <a:rPr lang="ar-SY" sz="3200" b="1" dirty="0" smtClean="0">
                <a:solidFill>
                  <a:srgbClr val="FFFF00"/>
                </a:solidFill>
              </a:rPr>
              <a:t>خرج بطرس من العلية وتبعه الآخرين لأنهم لم يعودوا خائفين من أحد لأن الله قد أعطاهم روحه وقوته وأخذ بطرس يتحدث قائلا :“ ان يسوع ذاك الذي صلبتموه قد أقامه الله من بين الأموات أنه حي لم يعد ميتا انه فيما بيننا</a:t>
            </a:r>
            <a:r>
              <a:rPr lang="ar-SY" sz="3200" dirty="0" smtClean="0">
                <a:solidFill>
                  <a:srgbClr val="FF0000"/>
                </a:solidFill>
              </a:rPr>
              <a:t>..</a:t>
            </a:r>
            <a:r>
              <a:rPr lang="ar-SY" sz="3200" dirty="0" smtClean="0"/>
              <a:t> </a:t>
            </a:r>
            <a:endParaRPr lang="en-GB" sz="3200" dirty="0"/>
          </a:p>
        </p:txBody>
      </p:sp>
      <p:pic>
        <p:nvPicPr>
          <p:cNvPr id="5" name="Picture 4" descr="18 La Pentecôte (arabe).jpg"/>
          <p:cNvPicPr>
            <a:picLocks noChangeAspect="1"/>
          </p:cNvPicPr>
          <p:nvPr/>
        </p:nvPicPr>
        <p:blipFill>
          <a:blip r:embed="rId3" cstate="print"/>
          <a:stretch>
            <a:fillRect/>
          </a:stretch>
        </p:blipFill>
        <p:spPr>
          <a:xfrm>
            <a:off x="-1071602" y="-205038"/>
            <a:ext cx="45719" cy="7063038"/>
          </a:xfrm>
          <a:prstGeom prst="rect">
            <a:avLst/>
          </a:prstGeom>
        </p:spPr>
      </p:pic>
    </p:spTree>
  </p:cSld>
  <p:clrMapOvr>
    <a:masterClrMapping/>
  </p:clrMapOvr>
  <p:transition spd="slow">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8-4.jpg"/>
          <p:cNvPicPr>
            <a:picLocks noChangeAspect="1"/>
          </p:cNvPicPr>
          <p:nvPr/>
        </p:nvPicPr>
        <p:blipFill>
          <a:blip r:embed="rId2" cstate="print"/>
          <a:stretch>
            <a:fillRect/>
          </a:stretch>
        </p:blipFill>
        <p:spPr>
          <a:xfrm>
            <a:off x="0" y="0"/>
            <a:ext cx="9144000" cy="5572139"/>
          </a:xfrm>
          <a:prstGeom prst="rect">
            <a:avLst/>
          </a:prstGeom>
        </p:spPr>
      </p:pic>
      <p:sp>
        <p:nvSpPr>
          <p:cNvPr id="4" name="TextBox 3"/>
          <p:cNvSpPr txBox="1"/>
          <p:nvPr/>
        </p:nvSpPr>
        <p:spPr>
          <a:xfrm>
            <a:off x="0" y="5572140"/>
            <a:ext cx="9144000" cy="1323439"/>
          </a:xfrm>
          <a:prstGeom prst="rect">
            <a:avLst/>
          </a:prstGeom>
          <a:solidFill>
            <a:srgbClr val="FFC000"/>
          </a:solidFill>
        </p:spPr>
        <p:txBody>
          <a:bodyPr wrap="square" rtlCol="0">
            <a:spAutoFit/>
          </a:bodyPr>
          <a:lstStyle/>
          <a:p>
            <a:pPr algn="ctr"/>
            <a:r>
              <a:rPr lang="ar-SY" sz="4000" b="1" dirty="0" smtClean="0">
                <a:solidFill>
                  <a:srgbClr val="7030A0"/>
                </a:solidFill>
              </a:rPr>
              <a:t>صدق الكثير من البشر كلام بطرس وأرادوا أن يتبعوا يسوع , فطلب ثلاثة آلاف منهم ان يعمدهم التلاميذ ...</a:t>
            </a:r>
            <a:endParaRPr lang="en-GB" sz="4000" b="1" dirty="0">
              <a:solidFill>
                <a:srgbClr val="7030A0"/>
              </a:solidFill>
            </a:endParaRPr>
          </a:p>
        </p:txBody>
      </p:sp>
    </p:spTree>
  </p:cSld>
  <p:clrMapOvr>
    <a:masterClrMapping/>
  </p:clrMapOvr>
  <p:transition spd="slow">
    <p:spli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8-5.jpg"/>
          <p:cNvPicPr>
            <a:picLocks noChangeAspect="1"/>
          </p:cNvPicPr>
          <p:nvPr/>
        </p:nvPicPr>
        <p:blipFill>
          <a:blip r:embed="rId2" cstate="print"/>
          <a:stretch>
            <a:fillRect/>
          </a:stretch>
        </p:blipFill>
        <p:spPr>
          <a:xfrm>
            <a:off x="0" y="0"/>
            <a:ext cx="6500826" cy="6857999"/>
          </a:xfrm>
          <a:prstGeom prst="rect">
            <a:avLst/>
          </a:prstGeom>
        </p:spPr>
      </p:pic>
      <p:sp>
        <p:nvSpPr>
          <p:cNvPr id="4" name="TextBox 3"/>
          <p:cNvSpPr txBox="1"/>
          <p:nvPr/>
        </p:nvSpPr>
        <p:spPr>
          <a:xfrm>
            <a:off x="6500826" y="0"/>
            <a:ext cx="2643174" cy="6863417"/>
          </a:xfrm>
          <a:prstGeom prst="rect">
            <a:avLst/>
          </a:prstGeom>
          <a:solidFill>
            <a:srgbClr val="FFFF00"/>
          </a:solidFill>
        </p:spPr>
        <p:txBody>
          <a:bodyPr wrap="square" rtlCol="0">
            <a:spAutoFit/>
          </a:bodyPr>
          <a:lstStyle/>
          <a:p>
            <a:pPr algn="r"/>
            <a:r>
              <a:rPr lang="ar-SY" sz="4000" b="1" dirty="0" smtClean="0">
                <a:solidFill>
                  <a:srgbClr val="0070C0"/>
                </a:solidFill>
              </a:rPr>
              <a:t>وكان جميع المؤمنين يجتمعون مع بعضهم البعض متقاسمين كل شئ بفرح ممجدين الله ويكسرون الخبز شاكرين الله على كل ما أعطاهم</a:t>
            </a:r>
            <a:endParaRPr lang="en-GB" sz="4000" b="1" dirty="0">
              <a:solidFill>
                <a:srgbClr val="0070C0"/>
              </a:solidFill>
            </a:endParaRPr>
          </a:p>
        </p:txBody>
      </p:sp>
    </p:spTree>
  </p:cSld>
  <p:clrMapOvr>
    <a:masterClrMapping/>
  </p:clrMapOvr>
  <p:transition spd="slow">
    <p:newsflash/>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TotalTime>
  <Words>147</Words>
  <Application>Microsoft Office PowerPoint</Application>
  <PresentationFormat>On-screen Show (4:3)</PresentationFormat>
  <Paragraphs>7</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Slide 1</vt:lpstr>
      <vt:lpstr>Slide 2</vt:lpstr>
      <vt:lpstr>Slide 3</vt:lpstr>
      <vt:lpstr>Slide 4</vt:lpstr>
      <vt:lpstr>Slide 5</vt:lpstr>
      <vt:lpstr>Slide 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HANANIA FMM</cp:lastModifiedBy>
  <cp:revision>8</cp:revision>
  <dcterms:created xsi:type="dcterms:W3CDTF">2012-05-10T18:52:37Z</dcterms:created>
  <dcterms:modified xsi:type="dcterms:W3CDTF">2012-11-01T02:08:16Z</dcterms:modified>
</cp:coreProperties>
</file>