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97"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4578" autoAdjust="0"/>
    <p:restoredTop sz="86323" autoAdjust="0"/>
  </p:normalViewPr>
  <p:slideViewPr>
    <p:cSldViewPr>
      <p:cViewPr>
        <p:scale>
          <a:sx n="60" d="100"/>
          <a:sy n="60" d="100"/>
        </p:scale>
        <p:origin x="-396" y="-156"/>
      </p:cViewPr>
      <p:guideLst>
        <p:guide orient="horz" pos="2160"/>
        <p:guide pos="2880"/>
      </p:guideLst>
    </p:cSldViewPr>
  </p:slideViewPr>
  <p:outlineViewPr>
    <p:cViewPr>
      <p:scale>
        <a:sx n="33" d="100"/>
        <a:sy n="33" d="100"/>
      </p:scale>
      <p:origin x="246" y="762"/>
    </p:cViewPr>
  </p:outlineViewPr>
  <p:notesTextViewPr>
    <p:cViewPr>
      <p:scale>
        <a:sx n="100" d="100"/>
        <a:sy n="100" d="100"/>
      </p:scale>
      <p:origin x="0" y="0"/>
    </p:cViewPr>
  </p:notesTextViewPr>
  <p:sorterViewPr>
    <p:cViewPr>
      <p:scale>
        <a:sx n="66" d="100"/>
        <a:sy n="66" d="100"/>
      </p:scale>
      <p:origin x="0" y="505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725D57-BBA0-40AE-999E-3EC1A61A1FB3}" type="datetimeFigureOut">
              <a:rPr lang="en-US" smtClean="0"/>
              <a:pPr/>
              <a:t>1/10/2013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644A15-4D96-46D6-9D24-120F77917295}"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C644A15-4D96-46D6-9D24-120F77917295}" type="slidenum">
              <a:rPr lang="en-GB" smtClean="0"/>
              <a:pPr/>
              <a:t>28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A40D6BA-0E9B-42A4-B141-A7B8967F7BA1}"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A40D6BA-0E9B-42A4-B141-A7B8967F7BA1}"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A40D6BA-0E9B-42A4-B141-A7B8967F7BA1}"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A40D6BA-0E9B-42A4-B141-A7B8967F7BA1}"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40D6BA-0E9B-42A4-B141-A7B8967F7BA1}"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A40D6BA-0E9B-42A4-B141-A7B8967F7BA1}"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A40D6BA-0E9B-42A4-B141-A7B8967F7BA1}" type="datetimeFigureOut">
              <a:rPr lang="en-US" smtClean="0"/>
              <a:pPr/>
              <a:t>1/10/2013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A40D6BA-0E9B-42A4-B141-A7B8967F7BA1}" type="datetimeFigureOut">
              <a:rPr lang="en-US" smtClean="0"/>
              <a:pPr/>
              <a:t>1/10/2013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40D6BA-0E9B-42A4-B141-A7B8967F7BA1}" type="datetimeFigureOut">
              <a:rPr lang="en-US" smtClean="0"/>
              <a:pPr/>
              <a:t>1/10/2013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40D6BA-0E9B-42A4-B141-A7B8967F7BA1}"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40D6BA-0E9B-42A4-B141-A7B8967F7BA1}"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17B394-989D-45F6-BC2D-840EF77241E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40D6BA-0E9B-42A4-B141-A7B8967F7BA1}" type="datetimeFigureOut">
              <a:rPr lang="en-US" smtClean="0"/>
              <a:pPr/>
              <a:t>1/10/2013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17B394-989D-45F6-BC2D-840EF77241E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rt 1"/>
          <p:cNvSpPr/>
          <p:nvPr/>
        </p:nvSpPr>
        <p:spPr>
          <a:xfrm>
            <a:off x="1357290" y="357166"/>
            <a:ext cx="6286544" cy="6072230"/>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6600" b="1" dirty="0" smtClean="0"/>
              <a:t>القديسة</a:t>
            </a:r>
          </a:p>
          <a:p>
            <a:pPr algn="ctr"/>
            <a:r>
              <a:rPr lang="ar-SY" sz="6600" b="1" dirty="0" smtClean="0"/>
              <a:t> تريزيا الطفل يسوع</a:t>
            </a:r>
            <a:endParaRPr lang="en-GB" sz="6600" b="1" dirty="0"/>
          </a:p>
        </p:txBody>
      </p:sp>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0.jpg"/>
          <p:cNvPicPr>
            <a:picLocks noChangeAspect="1"/>
          </p:cNvPicPr>
          <p:nvPr/>
        </p:nvPicPr>
        <p:blipFill>
          <a:blip r:embed="rId2"/>
          <a:stretch>
            <a:fillRect/>
          </a:stretch>
        </p:blipFill>
        <p:spPr>
          <a:xfrm>
            <a:off x="0" y="0"/>
            <a:ext cx="6429388" cy="6858000"/>
          </a:xfrm>
          <a:prstGeom prst="rect">
            <a:avLst/>
          </a:prstGeom>
        </p:spPr>
      </p:pic>
      <p:sp>
        <p:nvSpPr>
          <p:cNvPr id="3" name="TextBox 2"/>
          <p:cNvSpPr txBox="1"/>
          <p:nvPr/>
        </p:nvSpPr>
        <p:spPr>
          <a:xfrm>
            <a:off x="6429388" y="0"/>
            <a:ext cx="2714612" cy="6986528"/>
          </a:xfrm>
          <a:prstGeom prst="rect">
            <a:avLst/>
          </a:prstGeom>
          <a:solidFill>
            <a:srgbClr val="C00000"/>
          </a:solidFill>
        </p:spPr>
        <p:txBody>
          <a:bodyPr wrap="square" rtlCol="0">
            <a:spAutoFit/>
          </a:bodyPr>
          <a:lstStyle/>
          <a:p>
            <a:pPr algn="r" rtl="1"/>
            <a:r>
              <a:rPr lang="ar-SY" sz="2800" b="1" dirty="0" smtClean="0">
                <a:solidFill>
                  <a:srgbClr val="FFFF00"/>
                </a:solidFill>
              </a:rPr>
              <a:t>تركت وفاة الأم في البيت فراغا كبيرا . فصمم الأب على ترك الأعمال والمتجر ليعتني بتربية بناته كليا . ترك ألانسون وانتقل الى ليزيو حيث كان له مصيف جميل وحيث قضت تريزيا طفولتها الهنيئة اهتمت أختها بولين بأن تعلمها القراءة والكتابة وبالرغم من حدة طبعها كانت تريزيا تكبح نفسها من أجل يسوع.</a:t>
            </a:r>
            <a:endParaRPr lang="en-GB" sz="2800" b="1" dirty="0">
              <a:solidFill>
                <a:srgbClr val="FFFF00"/>
              </a:solidFill>
            </a:endParaRPr>
          </a:p>
        </p:txBody>
      </p:sp>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1.jpg"/>
          <p:cNvPicPr>
            <a:picLocks noChangeAspect="1"/>
          </p:cNvPicPr>
          <p:nvPr/>
        </p:nvPicPr>
        <p:blipFill>
          <a:blip r:embed="rId2"/>
          <a:stretch>
            <a:fillRect/>
          </a:stretch>
        </p:blipFill>
        <p:spPr>
          <a:xfrm>
            <a:off x="0" y="0"/>
            <a:ext cx="6143636" cy="6858000"/>
          </a:xfrm>
          <a:prstGeom prst="rect">
            <a:avLst/>
          </a:prstGeom>
        </p:spPr>
      </p:pic>
      <p:sp>
        <p:nvSpPr>
          <p:cNvPr id="3" name="TextBox 2"/>
          <p:cNvSpPr txBox="1"/>
          <p:nvPr/>
        </p:nvSpPr>
        <p:spPr>
          <a:xfrm>
            <a:off x="6143636" y="0"/>
            <a:ext cx="3000364" cy="6986528"/>
          </a:xfrm>
          <a:prstGeom prst="rect">
            <a:avLst/>
          </a:prstGeom>
          <a:solidFill>
            <a:srgbClr val="C00000"/>
          </a:solidFill>
        </p:spPr>
        <p:txBody>
          <a:bodyPr wrap="square" rtlCol="0">
            <a:spAutoFit/>
          </a:bodyPr>
          <a:lstStyle/>
          <a:p>
            <a:pPr algn="r" rtl="1"/>
            <a:r>
              <a:rPr lang="ar-SY" sz="3200" b="1" dirty="0" smtClean="0">
                <a:solidFill>
                  <a:srgbClr val="FFFF00"/>
                </a:solidFill>
              </a:rPr>
              <a:t>كان أبوها يتنزه معها كل يوم نزهة جميلة تنتهي الى كنيسة الكرمليات لزيارة يسوع القرباني  </a:t>
            </a:r>
          </a:p>
          <a:p>
            <a:pPr algn="r" rtl="1"/>
            <a:r>
              <a:rPr lang="ar-SY" sz="3200" b="1" dirty="0" smtClean="0">
                <a:solidFill>
                  <a:srgbClr val="002060"/>
                </a:solidFill>
              </a:rPr>
              <a:t>تريزيا</a:t>
            </a:r>
            <a:r>
              <a:rPr lang="ar-SY" sz="3200" b="1" dirty="0" smtClean="0">
                <a:solidFill>
                  <a:srgbClr val="FFFF00"/>
                </a:solidFill>
              </a:rPr>
              <a:t>:“ أبي ماذا يوجد خلف ذاك الحاجز المشبك الكبير؟</a:t>
            </a:r>
          </a:p>
          <a:p>
            <a:pPr algn="r" rtl="1"/>
            <a:r>
              <a:rPr lang="ar-SY" sz="3200" b="1" dirty="0" smtClean="0">
                <a:solidFill>
                  <a:srgbClr val="002060"/>
                </a:solidFill>
              </a:rPr>
              <a:t>الأب</a:t>
            </a:r>
            <a:r>
              <a:rPr lang="ar-SY" sz="3200" b="1" dirty="0" smtClean="0">
                <a:solidFill>
                  <a:srgbClr val="FFFF00"/>
                </a:solidFill>
              </a:rPr>
              <a:t>:“ يوجد راهبات يصلين الى الله ليل ونهار. </a:t>
            </a:r>
          </a:p>
          <a:p>
            <a:pPr algn="r" rtl="1"/>
            <a:r>
              <a:rPr lang="ar-SY" sz="3200" b="1" dirty="0" smtClean="0">
                <a:solidFill>
                  <a:srgbClr val="002060"/>
                </a:solidFill>
              </a:rPr>
              <a:t>تريزيا</a:t>
            </a:r>
            <a:r>
              <a:rPr lang="ar-SY" sz="3200" b="1" dirty="0" smtClean="0">
                <a:solidFill>
                  <a:srgbClr val="FFFF00"/>
                </a:solidFill>
              </a:rPr>
              <a:t> :“ كم يجب أن يكن سعيدات! </a:t>
            </a:r>
            <a:endParaRPr lang="en-GB" sz="3200" b="1" dirty="0">
              <a:solidFill>
                <a:srgbClr val="FFFF00"/>
              </a:solidFill>
            </a:endParaRPr>
          </a:p>
        </p:txBody>
      </p:sp>
    </p:spTree>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2.jpg"/>
          <p:cNvPicPr>
            <a:picLocks noChangeAspect="1"/>
          </p:cNvPicPr>
          <p:nvPr/>
        </p:nvPicPr>
        <p:blipFill>
          <a:blip r:embed="rId2"/>
          <a:stretch>
            <a:fillRect/>
          </a:stretch>
        </p:blipFill>
        <p:spPr>
          <a:xfrm>
            <a:off x="0" y="0"/>
            <a:ext cx="7143768" cy="6858000"/>
          </a:xfrm>
          <a:prstGeom prst="rect">
            <a:avLst/>
          </a:prstGeom>
        </p:spPr>
      </p:pic>
      <p:sp>
        <p:nvSpPr>
          <p:cNvPr id="3" name="TextBox 2"/>
          <p:cNvSpPr txBox="1"/>
          <p:nvPr/>
        </p:nvSpPr>
        <p:spPr>
          <a:xfrm>
            <a:off x="7143768" y="0"/>
            <a:ext cx="2000232" cy="6986528"/>
          </a:xfrm>
          <a:prstGeom prst="rect">
            <a:avLst/>
          </a:prstGeom>
          <a:solidFill>
            <a:srgbClr val="C00000"/>
          </a:solidFill>
        </p:spPr>
        <p:txBody>
          <a:bodyPr wrap="square" rtlCol="0">
            <a:spAutoFit/>
          </a:bodyPr>
          <a:lstStyle/>
          <a:p>
            <a:pPr algn="r" rtl="1"/>
            <a:r>
              <a:rPr lang="ar-SY" sz="2800" b="1" dirty="0" smtClean="0">
                <a:solidFill>
                  <a:srgbClr val="FFFF00"/>
                </a:solidFill>
              </a:rPr>
              <a:t>كانت نزهات الخميس أجمل نزهات لأنها كانت في الريف </a:t>
            </a:r>
          </a:p>
          <a:p>
            <a:pPr algn="r" rtl="1"/>
            <a:r>
              <a:rPr lang="ar-SY" sz="2800" b="1" dirty="0" smtClean="0">
                <a:solidFill>
                  <a:srgbClr val="002060"/>
                </a:solidFill>
              </a:rPr>
              <a:t>تريزيا</a:t>
            </a:r>
            <a:r>
              <a:rPr lang="ar-SY" sz="2800" b="1" dirty="0" smtClean="0">
                <a:solidFill>
                  <a:srgbClr val="FFFF00"/>
                </a:solidFill>
              </a:rPr>
              <a:t> :“ ما أجمل العالم ! ما أجمل الزهور والطيور والماء والشمس ما أطيب الله الذي خلق جميع هذه الأشياء من أجلي أنا ! شكرا  شكرا لك يا الله أني أحبك! </a:t>
            </a:r>
          </a:p>
          <a:p>
            <a:pPr algn="r" rtl="1"/>
            <a:endParaRPr lang="en-GB" sz="2800" b="1" dirty="0">
              <a:solidFill>
                <a:srgbClr val="FFFF00"/>
              </a:solidFill>
            </a:endParaRPr>
          </a:p>
        </p:txBody>
      </p:sp>
    </p:spTree>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3.jpg"/>
          <p:cNvPicPr>
            <a:picLocks noChangeAspect="1"/>
          </p:cNvPicPr>
          <p:nvPr/>
        </p:nvPicPr>
        <p:blipFill>
          <a:blip r:embed="rId2"/>
          <a:stretch>
            <a:fillRect/>
          </a:stretch>
        </p:blipFill>
        <p:spPr>
          <a:xfrm>
            <a:off x="0" y="0"/>
            <a:ext cx="9144000" cy="5929330"/>
          </a:xfrm>
          <a:prstGeom prst="rect">
            <a:avLst/>
          </a:prstGeom>
        </p:spPr>
      </p:pic>
      <p:sp>
        <p:nvSpPr>
          <p:cNvPr id="3" name="TextBox 2"/>
          <p:cNvSpPr txBox="1"/>
          <p:nvPr/>
        </p:nvSpPr>
        <p:spPr>
          <a:xfrm>
            <a:off x="0" y="5929330"/>
            <a:ext cx="9144000" cy="954107"/>
          </a:xfrm>
          <a:prstGeom prst="rect">
            <a:avLst/>
          </a:prstGeom>
          <a:solidFill>
            <a:srgbClr val="C00000"/>
          </a:solidFill>
        </p:spPr>
        <p:txBody>
          <a:bodyPr wrap="square" rtlCol="0">
            <a:spAutoFit/>
          </a:bodyPr>
          <a:lstStyle/>
          <a:p>
            <a:pPr algn="r" rtl="1"/>
            <a:r>
              <a:rPr lang="ar-SY" sz="2800" b="1" dirty="0" smtClean="0">
                <a:solidFill>
                  <a:schemeClr val="bg1"/>
                </a:solidFill>
              </a:rPr>
              <a:t>أبي ما أعجب السماء ! أترى تلك النجوم ؟ انها تكون الحرف </a:t>
            </a:r>
            <a:r>
              <a:rPr lang="ar-SY" sz="2800" b="1" dirty="0" smtClean="0">
                <a:solidFill>
                  <a:srgbClr val="FFFF00"/>
                </a:solidFill>
              </a:rPr>
              <a:t>(ت)</a:t>
            </a:r>
            <a:r>
              <a:rPr lang="ar-SY" sz="2800" b="1" dirty="0" smtClean="0">
                <a:solidFill>
                  <a:schemeClr val="bg1"/>
                </a:solidFill>
              </a:rPr>
              <a:t> الذي يبدأ بها أسمي . ما أطيب الله ! انه قد كتب بالنجوم اسمي فوق بالسماء</a:t>
            </a:r>
            <a:endParaRPr lang="en-GB" sz="28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4.jpg"/>
          <p:cNvPicPr>
            <a:picLocks noChangeAspect="1"/>
          </p:cNvPicPr>
          <p:nvPr/>
        </p:nvPicPr>
        <p:blipFill>
          <a:blip r:embed="rId2"/>
          <a:stretch>
            <a:fillRect/>
          </a:stretch>
        </p:blipFill>
        <p:spPr>
          <a:xfrm>
            <a:off x="0" y="0"/>
            <a:ext cx="6215074" cy="6858000"/>
          </a:xfrm>
          <a:prstGeom prst="rect">
            <a:avLst/>
          </a:prstGeom>
        </p:spPr>
      </p:pic>
      <p:sp>
        <p:nvSpPr>
          <p:cNvPr id="3" name="TextBox 2"/>
          <p:cNvSpPr txBox="1"/>
          <p:nvPr/>
        </p:nvSpPr>
        <p:spPr>
          <a:xfrm>
            <a:off x="6215074" y="0"/>
            <a:ext cx="2928926" cy="6986528"/>
          </a:xfrm>
          <a:prstGeom prst="rect">
            <a:avLst/>
          </a:prstGeom>
          <a:solidFill>
            <a:srgbClr val="C00000"/>
          </a:solidFill>
        </p:spPr>
        <p:txBody>
          <a:bodyPr wrap="square" rtlCol="0">
            <a:spAutoFit/>
          </a:bodyPr>
          <a:lstStyle/>
          <a:p>
            <a:pPr algn="r" rtl="1"/>
            <a:r>
              <a:rPr lang="ar-SY" sz="2800" b="1" dirty="0" smtClean="0">
                <a:solidFill>
                  <a:srgbClr val="FFFF00"/>
                </a:solidFill>
              </a:rPr>
              <a:t>كلما كان قلبها مغرما بالله كانت تحاول أن تظهر له حبا عمليا ملموسا وأختها بولين كانت تسايرها في اندفعات الحب هذه </a:t>
            </a:r>
          </a:p>
          <a:p>
            <a:pPr algn="r" rtl="1"/>
            <a:r>
              <a:rPr lang="ar-SY" sz="2800" b="1" dirty="0" smtClean="0">
                <a:solidFill>
                  <a:srgbClr val="FFFF00"/>
                </a:solidFill>
              </a:rPr>
              <a:t>بولين:“ هل تعجبك خدمة الفقراء ؟ في امكانك أن توزعي عليهم كل يوم اثنين فرحت تريزيا وكانت تقول للفقراء :“ أني أحبكم كثيرا خذوا كل شيئ وكان يقول لها رجل مسن :“ شكرا يا طفلة يا ملاك الله. </a:t>
            </a:r>
            <a:endParaRPr lang="en-GB" sz="2800" b="1" dirty="0">
              <a:solidFill>
                <a:srgbClr val="FFFF00"/>
              </a:solidFill>
            </a:endParaRPr>
          </a:p>
        </p:txBody>
      </p:sp>
    </p:spTree>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5.jpg"/>
          <p:cNvPicPr>
            <a:picLocks noChangeAspect="1"/>
          </p:cNvPicPr>
          <p:nvPr/>
        </p:nvPicPr>
        <p:blipFill>
          <a:blip r:embed="rId2"/>
          <a:stretch>
            <a:fillRect/>
          </a:stretch>
        </p:blipFill>
        <p:spPr>
          <a:xfrm>
            <a:off x="0" y="0"/>
            <a:ext cx="9144000" cy="5286388"/>
          </a:xfrm>
          <a:prstGeom prst="rect">
            <a:avLst/>
          </a:prstGeom>
        </p:spPr>
      </p:pic>
      <p:sp>
        <p:nvSpPr>
          <p:cNvPr id="3" name="TextBox 2"/>
          <p:cNvSpPr txBox="1"/>
          <p:nvPr/>
        </p:nvSpPr>
        <p:spPr>
          <a:xfrm>
            <a:off x="0" y="5286388"/>
            <a:ext cx="9144000" cy="1569660"/>
          </a:xfrm>
          <a:prstGeom prst="rect">
            <a:avLst/>
          </a:prstGeom>
          <a:solidFill>
            <a:srgbClr val="C00000"/>
          </a:solidFill>
        </p:spPr>
        <p:txBody>
          <a:bodyPr wrap="square" rtlCol="0">
            <a:spAutoFit/>
          </a:bodyPr>
          <a:lstStyle/>
          <a:p>
            <a:pPr algn="r" rtl="1"/>
            <a:r>
              <a:rPr lang="ar-SY" sz="3200" b="1" dirty="0" smtClean="0">
                <a:solidFill>
                  <a:schemeClr val="bg1"/>
                </a:solidFill>
              </a:rPr>
              <a:t>كان لديها عيد جسد الرب أجمل يوم في السنة لحبها الشديد ليسوع القرباني وكانت في ذلك اليوم تنثر الزهور بكثرة أمام يسوع السائر في مسيرة جميلة في شوارع المدينة</a:t>
            </a:r>
            <a:endParaRPr lang="en-GB" sz="32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6.jpg"/>
          <p:cNvPicPr>
            <a:picLocks noChangeAspect="1"/>
          </p:cNvPicPr>
          <p:nvPr/>
        </p:nvPicPr>
        <p:blipFill>
          <a:blip r:embed="rId2"/>
          <a:stretch>
            <a:fillRect/>
          </a:stretch>
        </p:blipFill>
        <p:spPr>
          <a:xfrm>
            <a:off x="0" y="0"/>
            <a:ext cx="6715140" cy="6858000"/>
          </a:xfrm>
          <a:prstGeom prst="rect">
            <a:avLst/>
          </a:prstGeom>
        </p:spPr>
      </p:pic>
      <p:sp>
        <p:nvSpPr>
          <p:cNvPr id="3" name="TextBox 2"/>
          <p:cNvSpPr txBox="1"/>
          <p:nvPr/>
        </p:nvSpPr>
        <p:spPr>
          <a:xfrm>
            <a:off x="6715140" y="357166"/>
            <a:ext cx="2428860" cy="369332"/>
          </a:xfrm>
          <a:prstGeom prst="rect">
            <a:avLst/>
          </a:prstGeom>
          <a:noFill/>
        </p:spPr>
        <p:txBody>
          <a:bodyPr wrap="square" rtlCol="0">
            <a:spAutoFit/>
          </a:bodyPr>
          <a:lstStyle/>
          <a:p>
            <a:pPr algn="r" rtl="1"/>
            <a:endParaRPr lang="en-GB" dirty="0"/>
          </a:p>
        </p:txBody>
      </p:sp>
      <p:sp>
        <p:nvSpPr>
          <p:cNvPr id="4" name="TextBox 3"/>
          <p:cNvSpPr txBox="1"/>
          <p:nvPr/>
        </p:nvSpPr>
        <p:spPr>
          <a:xfrm>
            <a:off x="6715140" y="0"/>
            <a:ext cx="2428860" cy="6986528"/>
          </a:xfrm>
          <a:prstGeom prst="rect">
            <a:avLst/>
          </a:prstGeom>
          <a:solidFill>
            <a:srgbClr val="C00000"/>
          </a:solidFill>
        </p:spPr>
        <p:txBody>
          <a:bodyPr wrap="square" rtlCol="0">
            <a:spAutoFit/>
          </a:bodyPr>
          <a:lstStyle/>
          <a:p>
            <a:pPr algn="r" rtl="1"/>
            <a:r>
              <a:rPr lang="ar-SY" sz="3200" b="1" dirty="0" smtClean="0">
                <a:solidFill>
                  <a:srgbClr val="FFFF00"/>
                </a:solidFill>
              </a:rPr>
              <a:t>وعندما بلغت سن الثامنة من عمرها ارسلها والدها الى مدرسة راهبات البندكتين وكلفها هذا كثيرا لأنها كانت متعلقة جدا </a:t>
            </a:r>
            <a:r>
              <a:rPr lang="ar-SY" sz="3200" b="1" dirty="0" smtClean="0">
                <a:solidFill>
                  <a:srgbClr val="FFFF00"/>
                </a:solidFill>
              </a:rPr>
              <a:t>بذويها </a:t>
            </a:r>
            <a:r>
              <a:rPr lang="ar-SY" sz="3200" b="1" dirty="0" smtClean="0">
                <a:solidFill>
                  <a:srgbClr val="FFFF00"/>
                </a:solidFill>
              </a:rPr>
              <a:t>ولكنها كانت محبوبة جدا من قبل رفيقاتها لصبرها ومودتها وداعتها وكرمها</a:t>
            </a:r>
          </a:p>
          <a:p>
            <a:pPr algn="r" rtl="1"/>
            <a:r>
              <a:rPr lang="ar-SY" sz="3200" b="1" dirty="0" smtClean="0">
                <a:solidFill>
                  <a:srgbClr val="FFFF00"/>
                </a:solidFill>
              </a:rPr>
              <a:t>  </a:t>
            </a:r>
            <a:endParaRPr lang="en-GB" sz="3200" b="1" dirty="0">
              <a:solidFill>
                <a:srgbClr val="FFFF00"/>
              </a:solidFill>
            </a:endParaRPr>
          </a:p>
        </p:txBody>
      </p:sp>
    </p:spTree>
  </p:cSld>
  <p:clrMapOvr>
    <a:masterClrMapping/>
  </p:clrMapOvr>
  <p:transition spd="slow">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7.jpg"/>
          <p:cNvPicPr>
            <a:picLocks noChangeAspect="1"/>
          </p:cNvPicPr>
          <p:nvPr/>
        </p:nvPicPr>
        <p:blipFill>
          <a:blip r:embed="rId2" cstate="print"/>
          <a:stretch>
            <a:fillRect/>
          </a:stretch>
        </p:blipFill>
        <p:spPr>
          <a:xfrm>
            <a:off x="0" y="0"/>
            <a:ext cx="6143636" cy="6858000"/>
          </a:xfrm>
          <a:prstGeom prst="rect">
            <a:avLst/>
          </a:prstGeom>
        </p:spPr>
      </p:pic>
      <p:sp>
        <p:nvSpPr>
          <p:cNvPr id="3" name="TextBox 2"/>
          <p:cNvSpPr txBox="1"/>
          <p:nvPr/>
        </p:nvSpPr>
        <p:spPr>
          <a:xfrm>
            <a:off x="6143636" y="0"/>
            <a:ext cx="3000364" cy="6986528"/>
          </a:xfrm>
          <a:prstGeom prst="rect">
            <a:avLst/>
          </a:prstGeom>
          <a:solidFill>
            <a:srgbClr val="C00000"/>
          </a:solidFill>
        </p:spPr>
        <p:txBody>
          <a:bodyPr wrap="square" rtlCol="0">
            <a:spAutoFit/>
          </a:bodyPr>
          <a:lstStyle/>
          <a:p>
            <a:pPr algn="r" rtl="1"/>
            <a:r>
              <a:rPr lang="ar-SY" sz="2800" b="1" dirty="0" smtClean="0">
                <a:solidFill>
                  <a:schemeClr val="bg1"/>
                </a:solidFill>
              </a:rPr>
              <a:t>دخلت بولين دير الكرمليت في 2 تشرين الأول (نوفمبر) 1882 حزنت تريزيا لفراق اختها التي تحبها كثيرا لدرجة انها مرضت مرضا ثقيلا  ولم يكن لها أمل الا بأعجوبة </a:t>
            </a:r>
          </a:p>
          <a:p>
            <a:pPr algn="r" rtl="1"/>
            <a:r>
              <a:rPr lang="ar-SY" sz="2800" b="1" dirty="0" smtClean="0">
                <a:solidFill>
                  <a:schemeClr val="bg1"/>
                </a:solidFill>
              </a:rPr>
              <a:t>تريزيا:“ ارجو منك يا أمي السماوية ان لا تتركيني ساعديني  . فأصبح تمثال العذراء منيرا لامعا واقتربت سيدتنا مريم منها وابتسمت لها وشفيت تريزيا.</a:t>
            </a:r>
            <a:endParaRPr lang="en-GB" sz="28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8.jpg"/>
          <p:cNvPicPr>
            <a:picLocks noChangeAspect="1"/>
          </p:cNvPicPr>
          <p:nvPr/>
        </p:nvPicPr>
        <p:blipFill>
          <a:blip r:embed="rId2" cstate="print"/>
          <a:stretch>
            <a:fillRect/>
          </a:stretch>
        </p:blipFill>
        <p:spPr>
          <a:xfrm>
            <a:off x="0" y="0"/>
            <a:ext cx="6286512" cy="6858000"/>
          </a:xfrm>
          <a:prstGeom prst="rect">
            <a:avLst/>
          </a:prstGeom>
        </p:spPr>
      </p:pic>
      <p:sp>
        <p:nvSpPr>
          <p:cNvPr id="3" name="TextBox 2"/>
          <p:cNvSpPr txBox="1"/>
          <p:nvPr/>
        </p:nvSpPr>
        <p:spPr>
          <a:xfrm>
            <a:off x="6286512" y="0"/>
            <a:ext cx="2857488" cy="6986528"/>
          </a:xfrm>
          <a:prstGeom prst="rect">
            <a:avLst/>
          </a:prstGeom>
          <a:solidFill>
            <a:srgbClr val="C00000"/>
          </a:solidFill>
        </p:spPr>
        <p:txBody>
          <a:bodyPr wrap="square" rtlCol="0">
            <a:spAutoFit/>
          </a:bodyPr>
          <a:lstStyle/>
          <a:p>
            <a:pPr algn="r" rtl="1"/>
            <a:r>
              <a:rPr lang="ar-SY" sz="2800" b="1" dirty="0" smtClean="0">
                <a:solidFill>
                  <a:schemeClr val="bg1"/>
                </a:solidFill>
              </a:rPr>
              <a:t>بعد الشفاء العجائبي اشتاقت تريزيا لقبول يسوع بالقربان ولكنها لم تكن بعد ابنة عشر سنين لتقبل المناولة  تريزيا :“ها هو اسقفنا انا ذاهبة اليه لأستأذنه في قبول القربانة الأولى...</a:t>
            </a:r>
          </a:p>
          <a:p>
            <a:pPr algn="r" rtl="1"/>
            <a:r>
              <a:rPr lang="ar-SY" sz="2800" b="1" dirty="0" smtClean="0">
                <a:solidFill>
                  <a:schemeClr val="bg1"/>
                </a:solidFill>
              </a:rPr>
              <a:t>ماريا:“ توقفي يا</a:t>
            </a:r>
          </a:p>
          <a:p>
            <a:pPr algn="r" rtl="1"/>
            <a:r>
              <a:rPr lang="ar-SY" sz="2800" b="1" dirty="0" smtClean="0">
                <a:solidFill>
                  <a:schemeClr val="bg1"/>
                </a:solidFill>
              </a:rPr>
              <a:t>تريزيا </a:t>
            </a:r>
          </a:p>
          <a:p>
            <a:pPr algn="r" rtl="1"/>
            <a:r>
              <a:rPr lang="ar-SY" sz="2800" b="1" dirty="0" smtClean="0">
                <a:solidFill>
                  <a:schemeClr val="bg1"/>
                </a:solidFill>
              </a:rPr>
              <a:t>الأب:“ أطيعي يا تريزيا </a:t>
            </a:r>
          </a:p>
          <a:p>
            <a:pPr algn="r" rtl="1"/>
            <a:r>
              <a:rPr lang="ar-SY" sz="2800" b="1" dirty="0" smtClean="0">
                <a:solidFill>
                  <a:schemeClr val="bg1"/>
                </a:solidFill>
              </a:rPr>
              <a:t>نعم يا أبي .. سامحني </a:t>
            </a:r>
          </a:p>
          <a:p>
            <a:pPr algn="r" rtl="1"/>
            <a:r>
              <a:rPr lang="ar-SY" sz="2800" b="1" dirty="0" smtClean="0">
                <a:solidFill>
                  <a:schemeClr val="bg1"/>
                </a:solidFill>
              </a:rPr>
              <a:t>كان عليها ان تنتظر أيضا.</a:t>
            </a:r>
            <a:endParaRPr lang="en-GB" sz="28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9.jpg"/>
          <p:cNvPicPr>
            <a:picLocks noChangeAspect="1"/>
          </p:cNvPicPr>
          <p:nvPr/>
        </p:nvPicPr>
        <p:blipFill>
          <a:blip r:embed="rId2" cstate="print"/>
          <a:stretch>
            <a:fillRect/>
          </a:stretch>
        </p:blipFill>
        <p:spPr>
          <a:xfrm>
            <a:off x="0" y="0"/>
            <a:ext cx="9144000" cy="5286388"/>
          </a:xfrm>
          <a:prstGeom prst="rect">
            <a:avLst/>
          </a:prstGeom>
        </p:spPr>
      </p:pic>
      <p:sp>
        <p:nvSpPr>
          <p:cNvPr id="3" name="TextBox 2"/>
          <p:cNvSpPr txBox="1"/>
          <p:nvPr/>
        </p:nvSpPr>
        <p:spPr>
          <a:xfrm>
            <a:off x="0" y="5286388"/>
            <a:ext cx="9144000" cy="1569660"/>
          </a:xfrm>
          <a:prstGeom prst="rect">
            <a:avLst/>
          </a:prstGeom>
          <a:solidFill>
            <a:srgbClr val="C00000"/>
          </a:solidFill>
        </p:spPr>
        <p:txBody>
          <a:bodyPr wrap="square" rtlCol="0">
            <a:spAutoFit/>
          </a:bodyPr>
          <a:lstStyle/>
          <a:p>
            <a:pPr algn="r" rtl="1"/>
            <a:r>
              <a:rPr lang="ar-SY" sz="3200" b="1" dirty="0" smtClean="0">
                <a:solidFill>
                  <a:schemeClr val="bg1"/>
                </a:solidFill>
              </a:rPr>
              <a:t>وجاء أخيرا اليوم السعيد وقبلت تريزيا يسوع القرباني بخشوع وتقوى في 8 ايار (مايو) 1884 حفظك جسد يسوع المسيح للحياة الأبدية  ”أحبك يا رب اني لك الى الأبد آمين“</a:t>
            </a:r>
            <a:endParaRPr lang="en-GB" sz="32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a:stretch>
            <a:fillRect/>
          </a:stretch>
        </p:blipFill>
        <p:spPr>
          <a:xfrm>
            <a:off x="0" y="0"/>
            <a:ext cx="9144000" cy="5500702"/>
          </a:xfrm>
          <a:prstGeom prst="rect">
            <a:avLst/>
          </a:prstGeom>
        </p:spPr>
      </p:pic>
      <p:sp>
        <p:nvSpPr>
          <p:cNvPr id="3" name="TextBox 2"/>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chemeClr val="bg1"/>
                </a:solidFill>
              </a:rPr>
              <a:t>في يناير كانون الثاني 1873 ولدت فتاة صغيرة لعائلة الساعاتي الصائغ لويس مارتان وماري زيلي في مدينة ألانسون بفرنسا وكانت اخواتها سيلين ماري ليوني وبولين  ينظرن اليها بفرح : ” انظرن وكأنها ملاك .</a:t>
            </a:r>
            <a:endParaRPr lang="en-GB" sz="28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0.jpg"/>
          <p:cNvPicPr>
            <a:picLocks noChangeAspect="1"/>
          </p:cNvPicPr>
          <p:nvPr/>
        </p:nvPicPr>
        <p:blipFill>
          <a:blip r:embed="rId2" cstate="print"/>
          <a:stretch>
            <a:fillRect/>
          </a:stretch>
        </p:blipFill>
        <p:spPr>
          <a:xfrm>
            <a:off x="0" y="0"/>
            <a:ext cx="6072198" cy="6858000"/>
          </a:xfrm>
          <a:prstGeom prst="rect">
            <a:avLst/>
          </a:prstGeom>
        </p:spPr>
      </p:pic>
      <p:sp>
        <p:nvSpPr>
          <p:cNvPr id="3" name="TextBox 2"/>
          <p:cNvSpPr txBox="1"/>
          <p:nvPr/>
        </p:nvSpPr>
        <p:spPr>
          <a:xfrm>
            <a:off x="6072198" y="0"/>
            <a:ext cx="3071802" cy="6986528"/>
          </a:xfrm>
          <a:prstGeom prst="rect">
            <a:avLst/>
          </a:prstGeom>
          <a:solidFill>
            <a:srgbClr val="C00000"/>
          </a:solidFill>
        </p:spPr>
        <p:txBody>
          <a:bodyPr wrap="square" rtlCol="0">
            <a:spAutoFit/>
          </a:bodyPr>
          <a:lstStyle/>
          <a:p>
            <a:pPr algn="r" rtl="1"/>
            <a:r>
              <a:rPr lang="ar-SY" sz="3200" b="1" dirty="0" smtClean="0">
                <a:solidFill>
                  <a:schemeClr val="bg1"/>
                </a:solidFill>
              </a:rPr>
              <a:t>كانت الآن تريزيا فتاة جميلة وسمح الله بأن تجرب . </a:t>
            </a:r>
          </a:p>
          <a:p>
            <a:pPr algn="r" rtl="1"/>
            <a:r>
              <a:rPr lang="ar-SY" sz="3200" b="1" dirty="0" smtClean="0">
                <a:solidFill>
                  <a:schemeClr val="bg1"/>
                </a:solidFill>
              </a:rPr>
              <a:t>صوت الشرير:“يا تريزيا انك الآن حسنة ذكية لا تضيعي اوقاتك في الصلاة بل تلهي انك شابة حسنة المنظر </a:t>
            </a:r>
          </a:p>
          <a:p>
            <a:pPr algn="r" rtl="1"/>
            <a:r>
              <a:rPr lang="ar-SY" sz="3200" b="1" dirty="0" smtClean="0">
                <a:solidFill>
                  <a:schemeClr val="bg1"/>
                </a:solidFill>
              </a:rPr>
              <a:t>تريزيا :“ كلا ثم كلا ... يمر الدهر سريعا أنا لا أريد الا يسوع أني أريد أن أحبه الى الأبد“</a:t>
            </a:r>
            <a:endParaRPr lang="en-GB" sz="32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1.jpg"/>
          <p:cNvPicPr>
            <a:picLocks noChangeAspect="1"/>
          </p:cNvPicPr>
          <p:nvPr/>
        </p:nvPicPr>
        <p:blipFill>
          <a:blip r:embed="rId2" cstate="print"/>
          <a:stretch>
            <a:fillRect/>
          </a:stretch>
        </p:blipFill>
        <p:spPr>
          <a:xfrm>
            <a:off x="0" y="0"/>
            <a:ext cx="5572132" cy="6858000"/>
          </a:xfrm>
          <a:prstGeom prst="rect">
            <a:avLst/>
          </a:prstGeom>
        </p:spPr>
      </p:pic>
      <p:sp>
        <p:nvSpPr>
          <p:cNvPr id="3" name="TextBox 2"/>
          <p:cNvSpPr txBox="1"/>
          <p:nvPr/>
        </p:nvSpPr>
        <p:spPr>
          <a:xfrm>
            <a:off x="5572132" y="0"/>
            <a:ext cx="3571868" cy="6986528"/>
          </a:xfrm>
          <a:prstGeom prst="rect">
            <a:avLst/>
          </a:prstGeom>
          <a:solidFill>
            <a:srgbClr val="FF0000"/>
          </a:solidFill>
        </p:spPr>
        <p:txBody>
          <a:bodyPr wrap="square" rtlCol="0">
            <a:spAutoFit/>
          </a:bodyPr>
          <a:lstStyle/>
          <a:p>
            <a:pPr algn="r" rtl="1"/>
            <a:r>
              <a:rPr lang="ar-SY" sz="2800" b="1" dirty="0" smtClean="0">
                <a:solidFill>
                  <a:schemeClr val="bg1"/>
                </a:solidFill>
              </a:rPr>
              <a:t>وكانت تريزيا تزيد حبا بالرسالة يوما بعد يوم وكان صوت خفي يقول لها :“ انك سوف تهدي الى الله ألوف النفوس لا بالأسفار والتبشير على مثال المرسلين ولكن بأن تعيشي منعزلة في الدير وبأن تقدمي لله الصلوات والتضحيات. ولكنها كانت بعد صغيرة للدخول الى الدير . ومن أجل ذلك انصرفت الى التعليم المسيحي خارج الدير كوسيلة فعالة جدا . وبغيرتها في التعليم المسيحي أعدت للمناولة الأولى شابا ابن عشرين سنة  </a:t>
            </a:r>
            <a:endParaRPr lang="en-GB" sz="28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2.jpg"/>
          <p:cNvPicPr>
            <a:picLocks noChangeAspect="1"/>
          </p:cNvPicPr>
          <p:nvPr/>
        </p:nvPicPr>
        <p:blipFill>
          <a:blip r:embed="rId2" cstate="print"/>
          <a:stretch>
            <a:fillRect/>
          </a:stretch>
        </p:blipFill>
        <p:spPr>
          <a:xfrm>
            <a:off x="0" y="0"/>
            <a:ext cx="5786446" cy="6858000"/>
          </a:xfrm>
          <a:prstGeom prst="rect">
            <a:avLst/>
          </a:prstGeom>
        </p:spPr>
      </p:pic>
      <p:sp>
        <p:nvSpPr>
          <p:cNvPr id="3" name="TextBox 2"/>
          <p:cNvSpPr txBox="1"/>
          <p:nvPr/>
        </p:nvSpPr>
        <p:spPr>
          <a:xfrm>
            <a:off x="5715008" y="0"/>
            <a:ext cx="3428992" cy="6986528"/>
          </a:xfrm>
          <a:prstGeom prst="rect">
            <a:avLst/>
          </a:prstGeom>
          <a:solidFill>
            <a:srgbClr val="C00000"/>
          </a:solidFill>
        </p:spPr>
        <p:txBody>
          <a:bodyPr wrap="square" rtlCol="0">
            <a:spAutoFit/>
          </a:bodyPr>
          <a:lstStyle/>
          <a:p>
            <a:pPr algn="r" rtl="1"/>
            <a:r>
              <a:rPr lang="ar-SY" sz="2800" b="1" dirty="0" smtClean="0">
                <a:solidFill>
                  <a:schemeClr val="bg1"/>
                </a:solidFill>
              </a:rPr>
              <a:t>كم كانت صلواتها متقدة وحارة وفعالة سمعت في أحد الأيام بأحد المحكومين عليهم بالموت يصر على رفض صلاة الكاهن ... قالت </a:t>
            </a:r>
          </a:p>
          <a:p>
            <a:pPr algn="r" rtl="1"/>
            <a:r>
              <a:rPr lang="ar-SY" sz="2800" b="1" dirty="0" smtClean="0">
                <a:solidFill>
                  <a:srgbClr val="FFFF00"/>
                </a:solidFill>
              </a:rPr>
              <a:t>تريزيا</a:t>
            </a:r>
            <a:r>
              <a:rPr lang="ar-SY" sz="2800" b="1" dirty="0" smtClean="0">
                <a:solidFill>
                  <a:schemeClr val="bg1"/>
                </a:solidFill>
              </a:rPr>
              <a:t>:“ يا يسوع يا اله الرحمة اني مستعدة لكل تضحية شريطة أن يخلص ذلك المحكوم عليه بالموت أرجو منك يا يسوع أن يخلص نفسه </a:t>
            </a:r>
          </a:p>
          <a:p>
            <a:pPr algn="r" rtl="1"/>
            <a:r>
              <a:rPr lang="ar-SY" sz="2800" b="1" dirty="0" smtClean="0">
                <a:solidFill>
                  <a:srgbClr val="FFFF00"/>
                </a:solidFill>
              </a:rPr>
              <a:t>المحكوم عليه بالموت</a:t>
            </a:r>
            <a:r>
              <a:rPr lang="ar-SY" sz="2800" b="1" dirty="0" smtClean="0">
                <a:solidFill>
                  <a:schemeClr val="bg1"/>
                </a:solidFill>
              </a:rPr>
              <a:t>:“ أبت اجعلني أقبل يسوع المصلوب يا يسوع اغفر لي وشكرا لأنك دعوتني في الوقت المناسب </a:t>
            </a:r>
            <a:r>
              <a:rPr lang="ar-SY" b="1" dirty="0" smtClean="0">
                <a:solidFill>
                  <a:schemeClr val="bg1"/>
                </a:solidFill>
              </a:rPr>
              <a:t>. </a:t>
            </a:r>
            <a:endParaRPr lang="en-GB"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3.jpg"/>
          <p:cNvPicPr>
            <a:picLocks noChangeAspect="1"/>
          </p:cNvPicPr>
          <p:nvPr/>
        </p:nvPicPr>
        <p:blipFill>
          <a:blip r:embed="rId2" cstate="print"/>
          <a:stretch>
            <a:fillRect/>
          </a:stretch>
        </p:blipFill>
        <p:spPr>
          <a:xfrm>
            <a:off x="0" y="0"/>
            <a:ext cx="9144000" cy="5072074"/>
          </a:xfrm>
          <a:prstGeom prst="rect">
            <a:avLst/>
          </a:prstGeom>
        </p:spPr>
      </p:pic>
      <p:sp>
        <p:nvSpPr>
          <p:cNvPr id="3" name="TextBox 2"/>
          <p:cNvSpPr txBox="1"/>
          <p:nvPr/>
        </p:nvSpPr>
        <p:spPr>
          <a:xfrm>
            <a:off x="0" y="5042118"/>
            <a:ext cx="9144000" cy="1815882"/>
          </a:xfrm>
          <a:prstGeom prst="rect">
            <a:avLst/>
          </a:prstGeom>
          <a:solidFill>
            <a:srgbClr val="C00000"/>
          </a:solidFill>
        </p:spPr>
        <p:txBody>
          <a:bodyPr wrap="square" rtlCol="0">
            <a:spAutoFit/>
          </a:bodyPr>
          <a:lstStyle/>
          <a:p>
            <a:pPr algn="r" rtl="1"/>
            <a:r>
              <a:rPr lang="ar-SY" sz="2800" b="1" dirty="0" smtClean="0">
                <a:solidFill>
                  <a:schemeClr val="bg1"/>
                </a:solidFill>
              </a:rPr>
              <a:t>تريزيا :“ يا أبي  أتقدم اليك بطلب كبير ! </a:t>
            </a:r>
          </a:p>
          <a:p>
            <a:pPr algn="r" rtl="1"/>
            <a:r>
              <a:rPr lang="ar-SY" sz="2800" b="1" dirty="0" smtClean="0">
                <a:solidFill>
                  <a:schemeClr val="bg1"/>
                </a:solidFill>
              </a:rPr>
              <a:t>الأب:“ قولي يا ابنتي</a:t>
            </a:r>
          </a:p>
          <a:p>
            <a:pPr algn="r" rtl="1"/>
            <a:r>
              <a:rPr lang="ar-SY" sz="2800" b="1" dirty="0" smtClean="0">
                <a:solidFill>
                  <a:schemeClr val="bg1"/>
                </a:solidFill>
              </a:rPr>
              <a:t>تريزيا:“ يا أبي لي رغبة شديدة في أن أصبح كرملية رجائي اليك وافق على مطلبي</a:t>
            </a:r>
            <a:endParaRPr lang="en-GB" sz="28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4.jpg"/>
          <p:cNvPicPr>
            <a:picLocks noChangeAspect="1"/>
          </p:cNvPicPr>
          <p:nvPr/>
        </p:nvPicPr>
        <p:blipFill>
          <a:blip r:embed="rId2" cstate="print"/>
          <a:stretch>
            <a:fillRect/>
          </a:stretch>
        </p:blipFill>
        <p:spPr>
          <a:xfrm>
            <a:off x="0" y="0"/>
            <a:ext cx="5429256" cy="6858000"/>
          </a:xfrm>
          <a:prstGeom prst="rect">
            <a:avLst/>
          </a:prstGeom>
        </p:spPr>
      </p:pic>
      <p:sp>
        <p:nvSpPr>
          <p:cNvPr id="3" name="TextBox 2"/>
          <p:cNvSpPr txBox="1"/>
          <p:nvPr/>
        </p:nvSpPr>
        <p:spPr>
          <a:xfrm>
            <a:off x="5429256" y="0"/>
            <a:ext cx="3714744" cy="6986528"/>
          </a:xfrm>
          <a:prstGeom prst="rect">
            <a:avLst/>
          </a:prstGeom>
          <a:solidFill>
            <a:srgbClr val="C00000"/>
          </a:solidFill>
        </p:spPr>
        <p:txBody>
          <a:bodyPr wrap="square" rtlCol="0">
            <a:spAutoFit/>
          </a:bodyPr>
          <a:lstStyle/>
          <a:p>
            <a:pPr algn="r" rtl="1"/>
            <a:r>
              <a:rPr lang="ar-SY" sz="2800" b="1" dirty="0" smtClean="0">
                <a:solidFill>
                  <a:schemeClr val="bg1"/>
                </a:solidFill>
              </a:rPr>
              <a:t>الأب :“ يا سيدنا لقد بعث بنا اليكم رئيس الكرمل المحترم ابنتي تريزيا تريد دخول دير الكرمل في ليزيو</a:t>
            </a:r>
          </a:p>
          <a:p>
            <a:pPr algn="r" rtl="1"/>
            <a:r>
              <a:rPr lang="ar-SY" sz="2800" b="1" dirty="0" smtClean="0">
                <a:solidFill>
                  <a:schemeClr val="bg1"/>
                </a:solidFill>
              </a:rPr>
              <a:t>الأسقف:“ هنيئا لها ولكن كم هو عمرها؟</a:t>
            </a:r>
          </a:p>
          <a:p>
            <a:pPr algn="r" rtl="1"/>
            <a:r>
              <a:rPr lang="ar-SY" sz="2800" b="1" dirty="0" smtClean="0">
                <a:solidFill>
                  <a:schemeClr val="bg1"/>
                </a:solidFill>
              </a:rPr>
              <a:t>الأب:“ ستكون ابنة خمسة عشرة سنة في غضون شهرين</a:t>
            </a:r>
          </a:p>
          <a:p>
            <a:pPr algn="r" rtl="1"/>
            <a:r>
              <a:rPr lang="ar-SY" sz="2800" b="1" dirty="0" smtClean="0">
                <a:solidFill>
                  <a:schemeClr val="bg1"/>
                </a:solidFill>
              </a:rPr>
              <a:t>الأسقف:“ ابنة 15 سنة ما زالت طفلة ! قبل أن أقرر في هذا الشأن علي أن أتكلم مع رئيس الكرمل. غادرت تريزيا بايو </a:t>
            </a:r>
            <a:r>
              <a:rPr lang="en-US" sz="2800" b="1" dirty="0" smtClean="0">
                <a:solidFill>
                  <a:schemeClr val="bg1"/>
                </a:solidFill>
              </a:rPr>
              <a:t> -Bayeux-</a:t>
            </a:r>
            <a:r>
              <a:rPr lang="ar-SY" sz="2800" b="1" dirty="0" smtClean="0">
                <a:solidFill>
                  <a:schemeClr val="bg1"/>
                </a:solidFill>
              </a:rPr>
              <a:t>وهي مقتنعة بأنها لن تقبل في الكرمل . ولكن كان عليها ان تدخل الكرمل.</a:t>
            </a:r>
            <a:endParaRPr lang="en-GB" sz="28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5.jpg"/>
          <p:cNvPicPr>
            <a:picLocks noChangeAspect="1"/>
          </p:cNvPicPr>
          <p:nvPr/>
        </p:nvPicPr>
        <p:blipFill>
          <a:blip r:embed="rId2" cstate="print"/>
          <a:stretch>
            <a:fillRect/>
          </a:stretch>
        </p:blipFill>
        <p:spPr>
          <a:xfrm>
            <a:off x="0" y="0"/>
            <a:ext cx="5500694" cy="6858000"/>
          </a:xfrm>
          <a:prstGeom prst="rect">
            <a:avLst/>
          </a:prstGeom>
        </p:spPr>
      </p:pic>
      <p:sp>
        <p:nvSpPr>
          <p:cNvPr id="3" name="TextBox 2"/>
          <p:cNvSpPr txBox="1"/>
          <p:nvPr/>
        </p:nvSpPr>
        <p:spPr>
          <a:xfrm>
            <a:off x="5500694" y="0"/>
            <a:ext cx="3643306" cy="6858000"/>
          </a:xfrm>
          <a:prstGeom prst="rect">
            <a:avLst/>
          </a:prstGeom>
          <a:solidFill>
            <a:srgbClr val="C00000"/>
          </a:solidFill>
        </p:spPr>
        <p:txBody>
          <a:bodyPr wrap="square" rtlCol="0">
            <a:spAutoFit/>
          </a:bodyPr>
          <a:lstStyle/>
          <a:p>
            <a:pPr algn="r" rtl="1"/>
            <a:r>
              <a:rPr lang="ar-SY" sz="2400" b="1" dirty="0" smtClean="0">
                <a:solidFill>
                  <a:schemeClr val="bg1"/>
                </a:solidFill>
              </a:rPr>
              <a:t>في مناسبة اليوبيل الكهنوتي لقداسة البابا لاون الثالث عشر ذهب الى روما مع السواح القادمين من كل العالم لويس مارتان مع بناته </a:t>
            </a:r>
            <a:r>
              <a:rPr lang="ar-SY" sz="2400" b="1" dirty="0" smtClean="0">
                <a:solidFill>
                  <a:schemeClr val="bg1"/>
                </a:solidFill>
              </a:rPr>
              <a:t>, فقررت </a:t>
            </a:r>
            <a:r>
              <a:rPr lang="ar-SY" sz="2400" b="1" dirty="0" smtClean="0">
                <a:solidFill>
                  <a:schemeClr val="bg1"/>
                </a:solidFill>
              </a:rPr>
              <a:t>تريزيا ان تطلب الى قداسته اذن دخول الكرمل </a:t>
            </a:r>
          </a:p>
          <a:p>
            <a:pPr algn="r" rtl="1"/>
            <a:r>
              <a:rPr lang="ar-SY" sz="2400" b="1" dirty="0" smtClean="0">
                <a:solidFill>
                  <a:schemeClr val="bg1"/>
                </a:solidFill>
              </a:rPr>
              <a:t>تريزيا :“ يا قداسة البابا اني اطلب منكم نعمة كبيرة جدا </a:t>
            </a:r>
          </a:p>
          <a:p>
            <a:pPr algn="r" rtl="1"/>
            <a:r>
              <a:rPr lang="ar-SY" sz="2400" b="1" dirty="0" smtClean="0">
                <a:solidFill>
                  <a:schemeClr val="bg1"/>
                </a:solidFill>
              </a:rPr>
              <a:t>البابا :“ قولي يا أبنتي </a:t>
            </a:r>
          </a:p>
          <a:p>
            <a:pPr algn="r" rtl="1"/>
            <a:r>
              <a:rPr lang="ar-SY" sz="2400" b="1" dirty="0" smtClean="0">
                <a:solidFill>
                  <a:schemeClr val="bg1"/>
                </a:solidFill>
              </a:rPr>
              <a:t>تريزيا :“ اسمحوا لي بأن أدخل الكرمل وان ما زلت في الخامسة عشرة من العمر.</a:t>
            </a:r>
          </a:p>
          <a:p>
            <a:pPr algn="r" rtl="1"/>
            <a:r>
              <a:rPr lang="ar-SY" sz="2400" b="1" dirty="0" smtClean="0">
                <a:solidFill>
                  <a:schemeClr val="bg1"/>
                </a:solidFill>
              </a:rPr>
              <a:t>البابا :“ حسنا يا أبنتي استسلمي الى مشيئة الله واعملي بما سيقرر الرؤساء . وبركتنا ترافقك.</a:t>
            </a:r>
          </a:p>
          <a:p>
            <a:pPr algn="r" rtl="1"/>
            <a:r>
              <a:rPr lang="ar-SY" sz="2400" b="1" dirty="0" smtClean="0">
                <a:solidFill>
                  <a:schemeClr val="bg1"/>
                </a:solidFill>
              </a:rPr>
              <a:t>واستسلمت تريزيا لقوله كانت تظهر هذه المحاولة الأخيرة وكأنها فشلت.</a:t>
            </a:r>
            <a:endParaRPr lang="en-GB" sz="24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6.jpg"/>
          <p:cNvPicPr>
            <a:picLocks noChangeAspect="1"/>
          </p:cNvPicPr>
          <p:nvPr/>
        </p:nvPicPr>
        <p:blipFill>
          <a:blip r:embed="rId2" cstate="print"/>
          <a:stretch>
            <a:fillRect/>
          </a:stretch>
        </p:blipFill>
        <p:spPr>
          <a:xfrm>
            <a:off x="0" y="0"/>
            <a:ext cx="6286512" cy="6858000"/>
          </a:xfrm>
          <a:prstGeom prst="rect">
            <a:avLst/>
          </a:prstGeom>
        </p:spPr>
      </p:pic>
      <p:sp>
        <p:nvSpPr>
          <p:cNvPr id="3" name="TextBox 2"/>
          <p:cNvSpPr txBox="1"/>
          <p:nvPr/>
        </p:nvSpPr>
        <p:spPr>
          <a:xfrm>
            <a:off x="6286512" y="0"/>
            <a:ext cx="2857488" cy="6858000"/>
          </a:xfrm>
          <a:prstGeom prst="rect">
            <a:avLst/>
          </a:prstGeom>
          <a:solidFill>
            <a:srgbClr val="C00000"/>
          </a:solidFill>
        </p:spPr>
        <p:txBody>
          <a:bodyPr wrap="square" rtlCol="0">
            <a:spAutoFit/>
          </a:bodyPr>
          <a:lstStyle/>
          <a:p>
            <a:pPr algn="r" rtl="1"/>
            <a:r>
              <a:rPr lang="ar-SY" sz="2800" b="1" dirty="0" smtClean="0">
                <a:solidFill>
                  <a:schemeClr val="bg1"/>
                </a:solidFill>
              </a:rPr>
              <a:t>في 28 كانون الأول (ديسمبر) 1887 تحقق حلم تريزيا الكبير كانت الأم الرئيسة لدير ليزيو قد تسلمت تصريح الأسقف بأن تقبلها بين بناتها. وفي 9 نيسان (أبريل) 1888 ودعت تريزيا اباها أمام مدخل الكرمل. </a:t>
            </a:r>
            <a:r>
              <a:rPr lang="ar-SY" sz="2800" b="1" dirty="0" smtClean="0">
                <a:solidFill>
                  <a:schemeClr val="bg1"/>
                </a:solidFill>
              </a:rPr>
              <a:t>:“ </a:t>
            </a:r>
            <a:r>
              <a:rPr lang="ar-SY" sz="2800" b="1" dirty="0" smtClean="0">
                <a:solidFill>
                  <a:schemeClr val="bg1"/>
                </a:solidFill>
              </a:rPr>
              <a:t>أبي كم أنا سعيدة اني في غاية السعادة ! فبعد الآن لن يفصلني عن يسوع شيء ما على الأرض</a:t>
            </a:r>
            <a:r>
              <a:rPr lang="ar-SY" dirty="0" smtClean="0"/>
              <a:t>.</a:t>
            </a:r>
          </a:p>
          <a:p>
            <a:pPr algn="r" rtl="1"/>
            <a:endParaRPr lang="en-GB" dirty="0"/>
          </a:p>
        </p:txBody>
      </p:sp>
    </p:spTree>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7.jpg"/>
          <p:cNvPicPr>
            <a:picLocks noChangeAspect="1"/>
          </p:cNvPicPr>
          <p:nvPr/>
        </p:nvPicPr>
        <p:blipFill>
          <a:blip r:embed="rId2" cstate="print"/>
          <a:stretch>
            <a:fillRect/>
          </a:stretch>
        </p:blipFill>
        <p:spPr>
          <a:xfrm>
            <a:off x="0" y="0"/>
            <a:ext cx="9144000" cy="5500702"/>
          </a:xfrm>
          <a:prstGeom prst="rect">
            <a:avLst/>
          </a:prstGeom>
        </p:spPr>
      </p:pic>
      <p:sp>
        <p:nvSpPr>
          <p:cNvPr id="3" name="TextBox 2"/>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chemeClr val="bg1"/>
                </a:solidFill>
              </a:rPr>
              <a:t>كان قانون الكرمل قاسيا جدا. فكلفت الطالبة تريزيا لمدى تسعة أشهر بالأشغال الأكثر حقارة واجهادا. ولكنها تغلبت على جميع هذه الأختبارات بايمانها العميق وبقهر ذاتها.</a:t>
            </a:r>
            <a:endParaRPr lang="en-GB" sz="28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8.jpg"/>
          <p:cNvPicPr>
            <a:picLocks noChangeAspect="1"/>
          </p:cNvPicPr>
          <p:nvPr/>
        </p:nvPicPr>
        <p:blipFill>
          <a:blip r:embed="rId3" cstate="print"/>
          <a:stretch>
            <a:fillRect/>
          </a:stretch>
        </p:blipFill>
        <p:spPr>
          <a:xfrm>
            <a:off x="0" y="0"/>
            <a:ext cx="6572264" cy="6858000"/>
          </a:xfrm>
          <a:prstGeom prst="rect">
            <a:avLst/>
          </a:prstGeom>
        </p:spPr>
      </p:pic>
      <p:sp>
        <p:nvSpPr>
          <p:cNvPr id="3" name="TextBox 2"/>
          <p:cNvSpPr txBox="1"/>
          <p:nvPr/>
        </p:nvSpPr>
        <p:spPr>
          <a:xfrm>
            <a:off x="6572264" y="0"/>
            <a:ext cx="2571736" cy="6858000"/>
          </a:xfrm>
          <a:prstGeom prst="rect">
            <a:avLst/>
          </a:prstGeom>
          <a:solidFill>
            <a:srgbClr val="C00000"/>
          </a:solidFill>
        </p:spPr>
        <p:txBody>
          <a:bodyPr wrap="square" rtlCol="0">
            <a:spAutoFit/>
          </a:bodyPr>
          <a:lstStyle/>
          <a:p>
            <a:pPr algn="r" rtl="1"/>
            <a:r>
              <a:rPr lang="ar-SY" sz="2400" b="1" dirty="0" smtClean="0">
                <a:solidFill>
                  <a:schemeClr val="bg1"/>
                </a:solidFill>
              </a:rPr>
              <a:t>في 18 كانون الثاني (يناير) 1889 لبست تريزيا الثوب الرهباني </a:t>
            </a:r>
          </a:p>
          <a:p>
            <a:pPr algn="r" rtl="1"/>
            <a:r>
              <a:rPr lang="ar-SY" sz="2400" b="1" dirty="0" smtClean="0">
                <a:solidFill>
                  <a:srgbClr val="FFFF00"/>
                </a:solidFill>
              </a:rPr>
              <a:t>الأب</a:t>
            </a:r>
            <a:r>
              <a:rPr lang="ar-SY" sz="2400" b="1" dirty="0" smtClean="0">
                <a:solidFill>
                  <a:schemeClr val="bg1"/>
                </a:solidFill>
              </a:rPr>
              <a:t>:“ظهرت تريزيا مرتدية ثوب جميل من المخمل الأبيض وشعرها الأشقر ينزل على كتفيها وهامتها , يحيط بها الزنابق . كانت وكأنها رؤيا سماوية ! وبعد اقامة القداس صاحبتها الى مدخل الدير ثم جثت تريزيا ومنحتها بركتي الأبوية ... كان الأسقف والراهبات في انتظارها . وحالما اغلق الباب دخلت تريزيا الدير الى الأبد.“ </a:t>
            </a:r>
            <a:endParaRPr lang="en-GB" sz="24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9.jpg"/>
          <p:cNvPicPr>
            <a:picLocks noChangeAspect="1"/>
          </p:cNvPicPr>
          <p:nvPr/>
        </p:nvPicPr>
        <p:blipFill>
          <a:blip r:embed="rId2" cstate="print"/>
          <a:stretch>
            <a:fillRect/>
          </a:stretch>
        </p:blipFill>
        <p:spPr>
          <a:xfrm>
            <a:off x="0" y="0"/>
            <a:ext cx="5929322" cy="6858000"/>
          </a:xfrm>
          <a:prstGeom prst="rect">
            <a:avLst/>
          </a:prstGeom>
        </p:spPr>
      </p:pic>
      <p:sp>
        <p:nvSpPr>
          <p:cNvPr id="3" name="TextBox 2"/>
          <p:cNvSpPr txBox="1"/>
          <p:nvPr/>
        </p:nvSpPr>
        <p:spPr>
          <a:xfrm>
            <a:off x="5929322" y="0"/>
            <a:ext cx="3214678" cy="6986528"/>
          </a:xfrm>
          <a:prstGeom prst="rect">
            <a:avLst/>
          </a:prstGeom>
          <a:solidFill>
            <a:srgbClr val="C00000"/>
          </a:solidFill>
        </p:spPr>
        <p:txBody>
          <a:bodyPr wrap="square" rtlCol="0">
            <a:spAutoFit/>
          </a:bodyPr>
          <a:lstStyle/>
          <a:p>
            <a:pPr algn="r" rtl="1"/>
            <a:r>
              <a:rPr lang="ar-SY" sz="2800" b="1" dirty="0" smtClean="0">
                <a:solidFill>
                  <a:schemeClr val="bg1"/>
                </a:solidFill>
              </a:rPr>
              <a:t>الرئيسة تمسك بيدها فيما تقطع الراهبات رواق الدير الهادئ وهن يرتلن المزامير وتذهب بها الى الكنيسة . رددت تريزيا شكرها ليسوع الطفل وهي تمر امام تمثاله</a:t>
            </a:r>
          </a:p>
          <a:p>
            <a:pPr algn="r" rtl="1"/>
            <a:r>
              <a:rPr lang="ar-SY" sz="2800" b="1" dirty="0" smtClean="0">
                <a:solidFill>
                  <a:schemeClr val="bg1"/>
                </a:solidFill>
              </a:rPr>
              <a:t>“ </a:t>
            </a:r>
            <a:r>
              <a:rPr lang="ar-SY" sz="2800" b="1" dirty="0" smtClean="0">
                <a:solidFill>
                  <a:schemeClr val="bg1"/>
                </a:solidFill>
              </a:rPr>
              <a:t>شكرا لك يا يسوع على الهبة العظيمة التي منحتني اياها سأدعى منذ الآن تريزيا الطفل يسوع شكرا... شكرا لك على الثلج الذي طلبته في هذا اليوم الجميل وأنزلته من أجلي من السماء ناصع </a:t>
            </a:r>
            <a:r>
              <a:rPr lang="ar-SY" sz="2800" b="1" dirty="0" smtClean="0">
                <a:solidFill>
                  <a:schemeClr val="bg1"/>
                </a:solidFill>
              </a:rPr>
              <a:t>البياض“.</a:t>
            </a:r>
            <a:endParaRPr lang="en-GB" sz="28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a:stretch>
            <a:fillRect/>
          </a:stretch>
        </p:blipFill>
        <p:spPr>
          <a:xfrm>
            <a:off x="0" y="0"/>
            <a:ext cx="6715140" cy="6858000"/>
          </a:xfrm>
          <a:prstGeom prst="rect">
            <a:avLst/>
          </a:prstGeom>
        </p:spPr>
      </p:pic>
      <p:sp>
        <p:nvSpPr>
          <p:cNvPr id="3" name="TextBox 2"/>
          <p:cNvSpPr txBox="1"/>
          <p:nvPr/>
        </p:nvSpPr>
        <p:spPr>
          <a:xfrm>
            <a:off x="6715140" y="0"/>
            <a:ext cx="2428860" cy="6858000"/>
          </a:xfrm>
          <a:prstGeom prst="rect">
            <a:avLst/>
          </a:prstGeom>
          <a:solidFill>
            <a:srgbClr val="C00000"/>
          </a:solidFill>
        </p:spPr>
        <p:txBody>
          <a:bodyPr wrap="square" rtlCol="0">
            <a:spAutoFit/>
          </a:bodyPr>
          <a:lstStyle/>
          <a:p>
            <a:pPr algn="r" rtl="1"/>
            <a:r>
              <a:rPr lang="ar-SY" sz="2800" b="1" dirty="0" smtClean="0">
                <a:solidFill>
                  <a:schemeClr val="bg1"/>
                </a:solidFill>
              </a:rPr>
              <a:t>كانت أمها التقية تريد أن تعمدها حالا لتولد ولادة روحية </a:t>
            </a:r>
            <a:r>
              <a:rPr lang="ar-SY" sz="3200" b="1" dirty="0" smtClean="0">
                <a:solidFill>
                  <a:schemeClr val="bg1"/>
                </a:solidFill>
              </a:rPr>
              <a:t>. ولكن كان لا بد من أن ينتظروا العراب. وهكذا كان عليها أن تصبر في الذهاب الى يسوع منذ صغرها . </a:t>
            </a:r>
            <a:r>
              <a:rPr lang="en-US" sz="3200" b="1" dirty="0" smtClean="0">
                <a:solidFill>
                  <a:schemeClr val="bg1"/>
                </a:solidFill>
              </a:rPr>
              <a:t>“</a:t>
            </a:r>
            <a:r>
              <a:rPr lang="ar-SY" sz="3200" b="1" dirty="0" smtClean="0">
                <a:solidFill>
                  <a:schemeClr val="bg1"/>
                </a:solidFill>
              </a:rPr>
              <a:t>تريزيا </a:t>
            </a:r>
            <a:r>
              <a:rPr lang="ar-SY" sz="3200" b="1" dirty="0" smtClean="0">
                <a:solidFill>
                  <a:schemeClr val="bg1"/>
                </a:solidFill>
              </a:rPr>
              <a:t>أنا أعمدك باسم الآب والأبن والروح </a:t>
            </a:r>
            <a:r>
              <a:rPr lang="ar-SY" sz="3200" b="1" dirty="0" smtClean="0">
                <a:solidFill>
                  <a:schemeClr val="bg1"/>
                </a:solidFill>
              </a:rPr>
              <a:t>القدس</a:t>
            </a:r>
            <a:r>
              <a:rPr lang="en-US" sz="3200" b="1" dirty="0" smtClean="0">
                <a:solidFill>
                  <a:schemeClr val="bg1"/>
                </a:solidFill>
              </a:rPr>
              <a:t>”</a:t>
            </a:r>
            <a:endParaRPr lang="en-GB" sz="32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0.jpg"/>
          <p:cNvPicPr>
            <a:picLocks noChangeAspect="1"/>
          </p:cNvPicPr>
          <p:nvPr/>
        </p:nvPicPr>
        <p:blipFill>
          <a:blip r:embed="rId2" cstate="print"/>
          <a:stretch>
            <a:fillRect/>
          </a:stretch>
        </p:blipFill>
        <p:spPr>
          <a:xfrm>
            <a:off x="0" y="0"/>
            <a:ext cx="6286512" cy="6858000"/>
          </a:xfrm>
          <a:prstGeom prst="rect">
            <a:avLst/>
          </a:prstGeom>
        </p:spPr>
      </p:pic>
      <p:sp>
        <p:nvSpPr>
          <p:cNvPr id="3" name="TextBox 2"/>
          <p:cNvSpPr txBox="1"/>
          <p:nvPr/>
        </p:nvSpPr>
        <p:spPr>
          <a:xfrm>
            <a:off x="6286512" y="0"/>
            <a:ext cx="2857488" cy="6986528"/>
          </a:xfrm>
          <a:prstGeom prst="rect">
            <a:avLst/>
          </a:prstGeom>
          <a:solidFill>
            <a:srgbClr val="C00000"/>
          </a:solidFill>
        </p:spPr>
        <p:txBody>
          <a:bodyPr wrap="square" rtlCol="0">
            <a:spAutoFit/>
          </a:bodyPr>
          <a:lstStyle/>
          <a:p>
            <a:pPr algn="r" rtl="1"/>
            <a:r>
              <a:rPr lang="ar-SY" sz="2800" b="1" dirty="0" smtClean="0">
                <a:solidFill>
                  <a:schemeClr val="bg1"/>
                </a:solidFill>
              </a:rPr>
              <a:t>لقد حانت أعظم لحظة في تلك الحفلة الرهبانية حيث زال عنها ثوب العروس ليحل محله ثوب الكرمل البسيط زالت عنها أكاليل الزهور وحل محل الشعر المقصوص وشاح الرهبنة الأبيض. ثم خرت ساجدة على السجادة الكبيرة الممدودة في وسط الخورس وهي تزهد في العالم للأبد لتعيش من أجل عريسها يسوع المسيح فقط.</a:t>
            </a:r>
            <a:endParaRPr lang="en-GB" sz="28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1.jpg"/>
          <p:cNvPicPr>
            <a:picLocks noChangeAspect="1"/>
          </p:cNvPicPr>
          <p:nvPr/>
        </p:nvPicPr>
        <p:blipFill>
          <a:blip r:embed="rId2" cstate="print"/>
          <a:stretch>
            <a:fillRect/>
          </a:stretch>
        </p:blipFill>
        <p:spPr>
          <a:xfrm>
            <a:off x="0" y="0"/>
            <a:ext cx="5643570" cy="6858000"/>
          </a:xfrm>
          <a:prstGeom prst="rect">
            <a:avLst/>
          </a:prstGeom>
        </p:spPr>
      </p:pic>
      <p:sp>
        <p:nvSpPr>
          <p:cNvPr id="3" name="TextBox 2"/>
          <p:cNvSpPr txBox="1"/>
          <p:nvPr/>
        </p:nvSpPr>
        <p:spPr>
          <a:xfrm>
            <a:off x="5643570" y="0"/>
            <a:ext cx="3500430" cy="6986528"/>
          </a:xfrm>
          <a:prstGeom prst="rect">
            <a:avLst/>
          </a:prstGeom>
          <a:solidFill>
            <a:srgbClr val="C00000"/>
          </a:solidFill>
        </p:spPr>
        <p:txBody>
          <a:bodyPr wrap="square" rtlCol="0">
            <a:spAutoFit/>
          </a:bodyPr>
          <a:lstStyle/>
          <a:p>
            <a:pPr algn="r" rtl="1"/>
            <a:r>
              <a:rPr lang="ar-SY" sz="2800" b="1" dirty="0" smtClean="0">
                <a:solidFill>
                  <a:schemeClr val="bg1"/>
                </a:solidFill>
              </a:rPr>
              <a:t>كلما أحب الله قديسيه امتحنهم اشد امتحان تحملت تريزيا مدة الأبتداء استشهادا حقيقيا وكان يظهر لها الرب بمظهر من لا يهتم بها وقد تركها وشأنها. وفي اليوم السابق لابراز النذور فاضت في نفسها عاصفة جهنمية</a:t>
            </a:r>
          </a:p>
          <a:p>
            <a:pPr algn="r" rtl="1"/>
            <a:r>
              <a:rPr lang="ar-SY" sz="2800" b="1" dirty="0" smtClean="0">
                <a:solidFill>
                  <a:schemeClr val="bg1"/>
                </a:solidFill>
              </a:rPr>
              <a:t>“ </a:t>
            </a:r>
            <a:r>
              <a:rPr lang="ar-SY" sz="2800" b="1" dirty="0" smtClean="0">
                <a:solidFill>
                  <a:schemeClr val="bg1"/>
                </a:solidFill>
              </a:rPr>
              <a:t>ايها الرب يسوع الحلو ساعدني أزل عن قلبي هذه </a:t>
            </a:r>
            <a:r>
              <a:rPr lang="ar-SY" sz="2800" b="1" dirty="0" smtClean="0">
                <a:solidFill>
                  <a:schemeClr val="bg1"/>
                </a:solidFill>
              </a:rPr>
              <a:t>الشكوك </a:t>
            </a:r>
            <a:r>
              <a:rPr lang="ar-SY" sz="2800" b="1" dirty="0" smtClean="0">
                <a:solidFill>
                  <a:schemeClr val="bg1"/>
                </a:solidFill>
              </a:rPr>
              <a:t>انها عمل الشيطان الغاضب علي من اجل تكريسي لك. أنت الذي دعوتني الى دير الكرمليات ليكن اسمي مكتوبا دائما في </a:t>
            </a:r>
            <a:r>
              <a:rPr lang="ar-SY" sz="2800" b="1" dirty="0" smtClean="0">
                <a:solidFill>
                  <a:schemeClr val="bg1"/>
                </a:solidFill>
              </a:rPr>
              <a:t>السماء“.</a:t>
            </a:r>
            <a:endParaRPr lang="en-GB" sz="28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2.jpg"/>
          <p:cNvPicPr>
            <a:picLocks noChangeAspect="1"/>
          </p:cNvPicPr>
          <p:nvPr/>
        </p:nvPicPr>
        <p:blipFill>
          <a:blip r:embed="rId2" cstate="print"/>
          <a:stretch>
            <a:fillRect/>
          </a:stretch>
        </p:blipFill>
        <p:spPr>
          <a:xfrm>
            <a:off x="0" y="0"/>
            <a:ext cx="5857884" cy="6858000"/>
          </a:xfrm>
          <a:prstGeom prst="rect">
            <a:avLst/>
          </a:prstGeom>
        </p:spPr>
      </p:pic>
      <p:sp>
        <p:nvSpPr>
          <p:cNvPr id="3" name="TextBox 2"/>
          <p:cNvSpPr txBox="1"/>
          <p:nvPr/>
        </p:nvSpPr>
        <p:spPr>
          <a:xfrm>
            <a:off x="5857884" y="0"/>
            <a:ext cx="3286116" cy="6986528"/>
          </a:xfrm>
          <a:prstGeom prst="rect">
            <a:avLst/>
          </a:prstGeom>
          <a:solidFill>
            <a:srgbClr val="C00000"/>
          </a:solidFill>
        </p:spPr>
        <p:txBody>
          <a:bodyPr wrap="square" rtlCol="0">
            <a:spAutoFit/>
          </a:bodyPr>
          <a:lstStyle/>
          <a:p>
            <a:pPr algn="r" rtl="1"/>
            <a:r>
              <a:rPr lang="ar-SY" sz="2800" b="1" dirty="0" smtClean="0">
                <a:solidFill>
                  <a:schemeClr val="bg1"/>
                </a:solidFill>
              </a:rPr>
              <a:t>وبعد أن زالت عن قلبها هذه التجربة .أبرزت تريزيا نذورها الرهبانية بكل </a:t>
            </a:r>
            <a:r>
              <a:rPr lang="ar-SY" sz="2800" b="1" dirty="0" smtClean="0">
                <a:solidFill>
                  <a:schemeClr val="bg1"/>
                </a:solidFill>
              </a:rPr>
              <a:t>هدوؤ </a:t>
            </a:r>
            <a:r>
              <a:rPr lang="ar-SY" sz="2800" b="1" dirty="0" smtClean="0">
                <a:solidFill>
                  <a:schemeClr val="bg1"/>
                </a:solidFill>
              </a:rPr>
              <a:t>وقناعة. ومنذ ذلك اليوم فصاعدا  لم تصنع أشياء خارقة العادة بل انما اهتمت بالعمل المختبئ المتواصل . انها أشياء صغيرة ولكنها ثمينة ساعدت مدة طويلة بأمانة راهبة مسكينة مشلولة وقد جعلها الداء متوترة الأعصاب مستاءة من كل شيء واهتمت بها تريزيا اهتمامات رقيقة والأبتسامة لا تفارق شفتيها.</a:t>
            </a:r>
            <a:endParaRPr lang="en-GB" sz="28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3.jpg"/>
          <p:cNvPicPr>
            <a:picLocks noChangeAspect="1"/>
          </p:cNvPicPr>
          <p:nvPr/>
        </p:nvPicPr>
        <p:blipFill>
          <a:blip r:embed="rId2" cstate="print"/>
          <a:stretch>
            <a:fillRect/>
          </a:stretch>
        </p:blipFill>
        <p:spPr>
          <a:xfrm>
            <a:off x="0" y="0"/>
            <a:ext cx="9144000" cy="5500702"/>
          </a:xfrm>
          <a:prstGeom prst="rect">
            <a:avLst/>
          </a:prstGeom>
        </p:spPr>
      </p:pic>
      <p:sp>
        <p:nvSpPr>
          <p:cNvPr id="3" name="TextBox 2"/>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rgbClr val="FFFF00"/>
                </a:solidFill>
              </a:rPr>
              <a:t>قامت تريزيا بمهمة : قيمة على الكنيسة بفرح سماوي تقول تريزيا :“ عندما أجهز الحلل المقدسة والكأس والصينية من أجل القداس يظهر لي وكأني اجهز ثياب يسوع الطفل ومهده الصغير</a:t>
            </a:r>
            <a:endParaRPr lang="en-GB" sz="2800" b="1" dirty="0">
              <a:solidFill>
                <a:srgbClr val="FFFF00"/>
              </a:solidFill>
            </a:endParaRPr>
          </a:p>
        </p:txBody>
      </p:sp>
    </p:spTree>
  </p:cSld>
  <p:clrMapOvr>
    <a:masterClrMapping/>
  </p:clrMapOvr>
  <p:transition spd="slow">
    <p:wipe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4.jpg"/>
          <p:cNvPicPr>
            <a:picLocks noChangeAspect="1"/>
          </p:cNvPicPr>
          <p:nvPr/>
        </p:nvPicPr>
        <p:blipFill>
          <a:blip r:embed="rId2" cstate="print"/>
          <a:stretch>
            <a:fillRect/>
          </a:stretch>
        </p:blipFill>
        <p:spPr>
          <a:xfrm>
            <a:off x="0" y="0"/>
            <a:ext cx="6215074" cy="6858000"/>
          </a:xfrm>
          <a:prstGeom prst="rect">
            <a:avLst/>
          </a:prstGeom>
        </p:spPr>
      </p:pic>
      <p:sp>
        <p:nvSpPr>
          <p:cNvPr id="3" name="TextBox 2"/>
          <p:cNvSpPr txBox="1"/>
          <p:nvPr/>
        </p:nvSpPr>
        <p:spPr>
          <a:xfrm>
            <a:off x="6215074" y="0"/>
            <a:ext cx="2928926" cy="6986528"/>
          </a:xfrm>
          <a:prstGeom prst="rect">
            <a:avLst/>
          </a:prstGeom>
          <a:solidFill>
            <a:srgbClr val="C00000"/>
          </a:solidFill>
        </p:spPr>
        <p:txBody>
          <a:bodyPr wrap="square" rtlCol="0">
            <a:spAutoFit/>
          </a:bodyPr>
          <a:lstStyle/>
          <a:p>
            <a:pPr algn="r" rtl="1"/>
            <a:r>
              <a:rPr lang="ar-SY" sz="3200" b="1" dirty="0" smtClean="0">
                <a:solidFill>
                  <a:schemeClr val="bg1"/>
                </a:solidFill>
              </a:rPr>
              <a:t>في مطلع 1895 استدعتها الرئيسة وطلبت منها ان تدون على دفتر جميع حوادث طفولتها وحداثتها وأطاعت تريزيا وكان عنوان ترجمة حياتها </a:t>
            </a:r>
            <a:endParaRPr lang="ar-SY" sz="3200" b="1" dirty="0" smtClean="0">
              <a:solidFill>
                <a:schemeClr val="bg1"/>
              </a:solidFill>
            </a:endParaRPr>
          </a:p>
          <a:p>
            <a:pPr algn="r" rtl="1"/>
            <a:r>
              <a:rPr lang="ar-SY" sz="2800" b="1" dirty="0" smtClean="0">
                <a:solidFill>
                  <a:schemeClr val="bg1"/>
                </a:solidFill>
              </a:rPr>
              <a:t>” </a:t>
            </a:r>
            <a:r>
              <a:rPr lang="ar-SY" sz="2800" b="1" dirty="0" smtClean="0">
                <a:solidFill>
                  <a:schemeClr val="bg1"/>
                </a:solidFill>
              </a:rPr>
              <a:t>أخبار حياة احدى النفوس</a:t>
            </a:r>
            <a:r>
              <a:rPr lang="ar-SY" sz="3200" b="1" dirty="0" smtClean="0">
                <a:solidFill>
                  <a:schemeClr val="bg1"/>
                </a:solidFill>
              </a:rPr>
              <a:t>“ وما زالت صفحاتها النيرة تدل حتى اليوم المسيرة الى الآب الأشد بساطة</a:t>
            </a:r>
            <a:endParaRPr lang="en-GB" sz="32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5.jpg"/>
          <p:cNvPicPr>
            <a:picLocks noChangeAspect="1"/>
          </p:cNvPicPr>
          <p:nvPr/>
        </p:nvPicPr>
        <p:blipFill>
          <a:blip r:embed="rId2" cstate="print"/>
          <a:stretch>
            <a:fillRect/>
          </a:stretch>
        </p:blipFill>
        <p:spPr>
          <a:xfrm>
            <a:off x="0" y="0"/>
            <a:ext cx="9144000" cy="5072074"/>
          </a:xfrm>
          <a:prstGeom prst="rect">
            <a:avLst/>
          </a:prstGeom>
        </p:spPr>
      </p:pic>
      <p:sp>
        <p:nvSpPr>
          <p:cNvPr id="3" name="TextBox 2"/>
          <p:cNvSpPr txBox="1"/>
          <p:nvPr/>
        </p:nvSpPr>
        <p:spPr>
          <a:xfrm>
            <a:off x="0" y="5072074"/>
            <a:ext cx="9144000" cy="1815882"/>
          </a:xfrm>
          <a:prstGeom prst="rect">
            <a:avLst/>
          </a:prstGeom>
          <a:solidFill>
            <a:srgbClr val="C00000"/>
          </a:solidFill>
        </p:spPr>
        <p:txBody>
          <a:bodyPr wrap="square" rtlCol="0">
            <a:spAutoFit/>
          </a:bodyPr>
          <a:lstStyle/>
          <a:p>
            <a:pPr algn="r" rtl="1"/>
            <a:r>
              <a:rPr lang="ar-SY" sz="2800" b="1" dirty="0" smtClean="0">
                <a:solidFill>
                  <a:schemeClr val="bg1"/>
                </a:solidFill>
              </a:rPr>
              <a:t>منذ عام 1894 كانت تريزيا تعاني من التهابات شديدة في حلقها وابتداء من ذلك التاريخ اصابتها الحمى والسعال والضعف الشامل . فقد اصبحت طريحة الفراش بصورة دائمة الا بعض الساعات في الحديقة اذا اعتدل الطقس . وكانت هناك تصلي وتتأمل.</a:t>
            </a:r>
            <a:endParaRPr lang="en-GB" sz="28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6.jpg"/>
          <p:cNvPicPr>
            <a:picLocks noChangeAspect="1"/>
          </p:cNvPicPr>
          <p:nvPr/>
        </p:nvPicPr>
        <p:blipFill>
          <a:blip r:embed="rId2" cstate="print"/>
          <a:stretch>
            <a:fillRect/>
          </a:stretch>
        </p:blipFill>
        <p:spPr>
          <a:xfrm>
            <a:off x="0" y="0"/>
            <a:ext cx="6643702" cy="6858000"/>
          </a:xfrm>
          <a:prstGeom prst="rect">
            <a:avLst/>
          </a:prstGeom>
        </p:spPr>
      </p:pic>
      <p:sp>
        <p:nvSpPr>
          <p:cNvPr id="4" name="TextBox 3"/>
          <p:cNvSpPr txBox="1"/>
          <p:nvPr/>
        </p:nvSpPr>
        <p:spPr>
          <a:xfrm>
            <a:off x="6643702" y="0"/>
            <a:ext cx="2500298" cy="6986528"/>
          </a:xfrm>
          <a:prstGeom prst="rect">
            <a:avLst/>
          </a:prstGeom>
          <a:solidFill>
            <a:srgbClr val="C00000"/>
          </a:solidFill>
        </p:spPr>
        <p:txBody>
          <a:bodyPr wrap="square" rtlCol="0">
            <a:spAutoFit/>
          </a:bodyPr>
          <a:lstStyle/>
          <a:p>
            <a:pPr algn="r" rtl="1"/>
            <a:r>
              <a:rPr lang="ar-SY" sz="2800" b="1" dirty="0" smtClean="0">
                <a:solidFill>
                  <a:schemeClr val="bg1"/>
                </a:solidFill>
              </a:rPr>
              <a:t>لكن المرض ازداد شدة . وفي تموز يوليو تسمرت تريزيا في غرفة التمريض وهي مستسلمة لمشيئة الله هادئة . وفي آب أغسطس قبلت زادها الأخير بتقوى فيما تأثرت أخواتها الراهبات تأثرا شديدا. وتناولت هذا التناول لأهتداء شخص شرير بفرنسا كان يشكك بيسوع وبالكنيسة</a:t>
            </a:r>
            <a:endParaRPr lang="en-GB" sz="28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7.jpg"/>
          <p:cNvPicPr>
            <a:picLocks noChangeAspect="1"/>
          </p:cNvPicPr>
          <p:nvPr/>
        </p:nvPicPr>
        <p:blipFill>
          <a:blip r:embed="rId2" cstate="print"/>
          <a:stretch>
            <a:fillRect/>
          </a:stretch>
        </p:blipFill>
        <p:spPr>
          <a:xfrm>
            <a:off x="0" y="0"/>
            <a:ext cx="9144000" cy="5500702"/>
          </a:xfrm>
          <a:prstGeom prst="rect">
            <a:avLst/>
          </a:prstGeom>
        </p:spPr>
      </p:pic>
      <p:sp>
        <p:nvSpPr>
          <p:cNvPr id="4" name="TextBox 3"/>
          <p:cNvSpPr txBox="1"/>
          <p:nvPr/>
        </p:nvSpPr>
        <p:spPr>
          <a:xfrm>
            <a:off x="0" y="5500702"/>
            <a:ext cx="9144000" cy="1384995"/>
          </a:xfrm>
          <a:prstGeom prst="rect">
            <a:avLst/>
          </a:prstGeom>
          <a:solidFill>
            <a:srgbClr val="C00000"/>
          </a:solidFill>
        </p:spPr>
        <p:txBody>
          <a:bodyPr wrap="square" rtlCol="0">
            <a:spAutoFit/>
          </a:bodyPr>
          <a:lstStyle/>
          <a:p>
            <a:pPr algn="r" rtl="1"/>
            <a:r>
              <a:rPr lang="ar-SY" sz="2800" b="1" dirty="0" smtClean="0">
                <a:solidFill>
                  <a:schemeClr val="bg1"/>
                </a:solidFill>
              </a:rPr>
              <a:t>وفي الساعة الخامسة والنصف من 30 أيلول سبتمبر قالت تريزيا :“ ان الكأس طافحة ما كنت لأصدق أنه في امكاني أن أتألم مثل هذا التألم ... نعم أحبك يا يسوع يا الهي انا احبك. </a:t>
            </a:r>
            <a:endParaRPr lang="en-GB" sz="28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8.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6286512" y="0"/>
            <a:ext cx="2857488" cy="5262979"/>
          </a:xfrm>
          <a:prstGeom prst="rect">
            <a:avLst/>
          </a:prstGeom>
          <a:noFill/>
        </p:spPr>
        <p:txBody>
          <a:bodyPr wrap="square" rtlCol="0">
            <a:spAutoFit/>
          </a:bodyPr>
          <a:lstStyle/>
          <a:p>
            <a:pPr algn="r" rtl="1"/>
            <a:r>
              <a:rPr lang="ar-SY" sz="2800" b="1" dirty="0" smtClean="0">
                <a:solidFill>
                  <a:schemeClr val="bg1"/>
                </a:solidFill>
              </a:rPr>
              <a:t>ومع هذه الكلمة الأخيرة كلمة الحب. طارت نفسها الى السماء لتتحد الى الأبد بعريسها الألهي . والآن وهي في مجد القديسين متسربلة بنور الشمس الأبدية التي لا تميل الى الغروب تتشفع ليسوع بنعم كثيرة تنزل على المؤمنين كمطر ورد لا ينقطع. </a:t>
            </a:r>
            <a:endParaRPr lang="en-GB" sz="2800" b="1" dirty="0">
              <a:solidFill>
                <a:schemeClr val="bg1"/>
              </a:solidFill>
            </a:endParaRPr>
          </a:p>
        </p:txBody>
      </p:sp>
    </p:spTree>
  </p:cSld>
  <p:clrMapOvr>
    <a:masterClrMapping/>
  </p:clrMapOvr>
  <p:transition spd="slow">
    <p:wheel spokes="3"/>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9.jpg"/>
          <p:cNvPicPr>
            <a:picLocks noChangeAspect="1"/>
          </p:cNvPicPr>
          <p:nvPr/>
        </p:nvPicPr>
        <p:blipFill>
          <a:blip r:embed="rId2" cstate="print"/>
          <a:stretch>
            <a:fillRect/>
          </a:stretch>
        </p:blipFill>
        <p:spPr>
          <a:xfrm>
            <a:off x="0" y="0"/>
            <a:ext cx="6143636" cy="6858000"/>
          </a:xfrm>
          <a:prstGeom prst="rect">
            <a:avLst/>
          </a:prstGeom>
        </p:spPr>
      </p:pic>
      <p:sp>
        <p:nvSpPr>
          <p:cNvPr id="3" name="TextBox 2"/>
          <p:cNvSpPr txBox="1"/>
          <p:nvPr/>
        </p:nvSpPr>
        <p:spPr>
          <a:xfrm>
            <a:off x="6072198" y="285728"/>
            <a:ext cx="3071802" cy="369332"/>
          </a:xfrm>
          <a:prstGeom prst="rect">
            <a:avLst/>
          </a:prstGeom>
          <a:noFill/>
        </p:spPr>
        <p:txBody>
          <a:bodyPr wrap="square" rtlCol="0">
            <a:spAutoFit/>
          </a:bodyPr>
          <a:lstStyle/>
          <a:p>
            <a:pPr algn="r" rtl="1"/>
            <a:endParaRPr lang="en-GB"/>
          </a:p>
        </p:txBody>
      </p:sp>
      <p:sp>
        <p:nvSpPr>
          <p:cNvPr id="4" name="TextBox 3"/>
          <p:cNvSpPr txBox="1"/>
          <p:nvPr/>
        </p:nvSpPr>
        <p:spPr>
          <a:xfrm>
            <a:off x="6143636" y="0"/>
            <a:ext cx="3000364" cy="6858000"/>
          </a:xfrm>
          <a:prstGeom prst="rect">
            <a:avLst/>
          </a:prstGeom>
          <a:solidFill>
            <a:srgbClr val="C00000"/>
          </a:solidFill>
        </p:spPr>
        <p:txBody>
          <a:bodyPr wrap="square" rtlCol="0">
            <a:spAutoFit/>
          </a:bodyPr>
          <a:lstStyle/>
          <a:p>
            <a:pPr algn="r" rtl="1"/>
            <a:r>
              <a:rPr lang="ar-SY" b="1" dirty="0" smtClean="0">
                <a:solidFill>
                  <a:schemeClr val="bg1"/>
                </a:solidFill>
              </a:rPr>
              <a:t>أعجوبة اعجوبة </a:t>
            </a:r>
          </a:p>
          <a:p>
            <a:pPr algn="r" rtl="1"/>
            <a:r>
              <a:rPr lang="ar-SY" sz="2400" b="1" dirty="0" smtClean="0">
                <a:solidFill>
                  <a:schemeClr val="bg1"/>
                </a:solidFill>
              </a:rPr>
              <a:t>الراهبة :“ يا غبريالا أرجوك أن تلبسي المشد </a:t>
            </a:r>
          </a:p>
          <a:p>
            <a:pPr algn="r" rtl="1"/>
            <a:r>
              <a:rPr lang="ar-SY" sz="2400" b="1" dirty="0" smtClean="0">
                <a:solidFill>
                  <a:schemeClr val="bg1"/>
                </a:solidFill>
              </a:rPr>
              <a:t>تريموزي :“ لا يعود ينفعني يا أختي ! القديسة تريزيا اعطتني النعمة وهي قالت لي أن أخلعه مرضت في ركبتي اليسرى ثم تورمت واشتد الألم وما كنت أتحرك الا بمشد من الحديد ثم ان مرشدي الروحي نصحني ان اطلب الشفاء بشفاعة القديسة تريزيا الطفل يسوع وبعد ان مارست تساعية صلوات قال لي صوت خفي وانا في الكنيسة ” ”اخرجي واخلعي المشد“ فأطعت وتلاشت الآلام وشفيت تماما.</a:t>
            </a:r>
            <a:endParaRPr lang="en-GB" sz="24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a:stretch>
            <a:fillRect/>
          </a:stretch>
        </p:blipFill>
        <p:spPr>
          <a:xfrm>
            <a:off x="0" y="0"/>
            <a:ext cx="6786578" cy="6858000"/>
          </a:xfrm>
          <a:prstGeom prst="rect">
            <a:avLst/>
          </a:prstGeom>
        </p:spPr>
      </p:pic>
      <p:sp>
        <p:nvSpPr>
          <p:cNvPr id="3" name="TextBox 2"/>
          <p:cNvSpPr txBox="1"/>
          <p:nvPr/>
        </p:nvSpPr>
        <p:spPr>
          <a:xfrm>
            <a:off x="6786578" y="0"/>
            <a:ext cx="2357422" cy="6986528"/>
          </a:xfrm>
          <a:prstGeom prst="rect">
            <a:avLst/>
          </a:prstGeom>
          <a:solidFill>
            <a:srgbClr val="C00000"/>
          </a:solidFill>
        </p:spPr>
        <p:txBody>
          <a:bodyPr wrap="square" rtlCol="0">
            <a:spAutoFit/>
          </a:bodyPr>
          <a:lstStyle/>
          <a:p>
            <a:pPr algn="r" rtl="1"/>
            <a:r>
              <a:rPr lang="ar-SY" sz="2800" b="1" dirty="0" smtClean="0">
                <a:solidFill>
                  <a:srgbClr val="FFFF00"/>
                </a:solidFill>
              </a:rPr>
              <a:t>الأم :“ يا لويس أنا خائفة جدا أنا مريضة من سيعتني بالطفلة </a:t>
            </a:r>
          </a:p>
          <a:p>
            <a:pPr algn="r" rtl="1"/>
            <a:r>
              <a:rPr lang="ar-SY" sz="2800" b="1" dirty="0" smtClean="0">
                <a:solidFill>
                  <a:srgbClr val="FFFF00"/>
                </a:solidFill>
              </a:rPr>
              <a:t>الأب :“ اطمئني يا ماري هناك روزين هي ستعتني بتريزيا الصغيرة ولكنها شاحبة الوجه وكأنها ميتة</a:t>
            </a:r>
          </a:p>
          <a:p>
            <a:pPr algn="r" rtl="1"/>
            <a:r>
              <a:rPr lang="ar-SY" sz="2800" b="1" dirty="0" smtClean="0">
                <a:solidFill>
                  <a:srgbClr val="FFFF00"/>
                </a:solidFill>
              </a:rPr>
              <a:t>الأب:“ لا تستسلمي الى اليأس يا ماري</a:t>
            </a:r>
          </a:p>
          <a:p>
            <a:pPr algn="r" rtl="1"/>
            <a:r>
              <a:rPr lang="ar-SY" sz="2800" b="1" dirty="0" smtClean="0">
                <a:solidFill>
                  <a:srgbClr val="FFFF00"/>
                </a:solidFill>
              </a:rPr>
              <a:t>الأم:“أبدا أنا واثقة لتكن مشيئة </a:t>
            </a:r>
            <a:r>
              <a:rPr lang="ar-SY" sz="2800" b="1" dirty="0" smtClean="0">
                <a:solidFill>
                  <a:srgbClr val="FFFF00"/>
                </a:solidFill>
              </a:rPr>
              <a:t>الله</a:t>
            </a:r>
            <a:r>
              <a:rPr lang="en-US" sz="2800" b="1" dirty="0" smtClean="0">
                <a:solidFill>
                  <a:srgbClr val="FFFF00"/>
                </a:solidFill>
              </a:rPr>
              <a:t>”</a:t>
            </a:r>
            <a:r>
              <a:rPr lang="ar-SY" sz="2800" b="1" dirty="0" smtClean="0">
                <a:solidFill>
                  <a:srgbClr val="FFFF00"/>
                </a:solidFill>
              </a:rPr>
              <a:t>.</a:t>
            </a:r>
            <a:endParaRPr lang="ar-SY" sz="2800" b="1" dirty="0" smtClean="0">
              <a:solidFill>
                <a:srgbClr val="FFFF00"/>
              </a:solidFill>
            </a:endParaRPr>
          </a:p>
          <a:p>
            <a:pPr algn="r" rtl="1"/>
            <a:endParaRPr lang="en-GB" sz="2800" b="1" dirty="0">
              <a:solidFill>
                <a:srgbClr val="C00000"/>
              </a:solidFill>
            </a:endParaRPr>
          </a:p>
        </p:txBody>
      </p:sp>
    </p:spTree>
  </p:cSld>
  <p:clrMapOvr>
    <a:masterClrMapping/>
  </p:clrMapOvr>
  <p:transition spd="slow">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0.jpg"/>
          <p:cNvPicPr>
            <a:picLocks noChangeAspect="1"/>
          </p:cNvPicPr>
          <p:nvPr/>
        </p:nvPicPr>
        <p:blipFill>
          <a:blip r:embed="rId2" cstate="print"/>
          <a:stretch>
            <a:fillRect/>
          </a:stretch>
        </p:blipFill>
        <p:spPr>
          <a:xfrm>
            <a:off x="0" y="0"/>
            <a:ext cx="6286512" cy="6858000"/>
          </a:xfrm>
          <a:prstGeom prst="rect">
            <a:avLst/>
          </a:prstGeom>
        </p:spPr>
      </p:pic>
      <p:sp>
        <p:nvSpPr>
          <p:cNvPr id="3" name="TextBox 2"/>
          <p:cNvSpPr txBox="1"/>
          <p:nvPr/>
        </p:nvSpPr>
        <p:spPr>
          <a:xfrm>
            <a:off x="6215074" y="285728"/>
            <a:ext cx="2928926" cy="369332"/>
          </a:xfrm>
          <a:prstGeom prst="rect">
            <a:avLst/>
          </a:prstGeom>
          <a:noFill/>
        </p:spPr>
        <p:txBody>
          <a:bodyPr wrap="square" rtlCol="0">
            <a:spAutoFit/>
          </a:bodyPr>
          <a:lstStyle/>
          <a:p>
            <a:endParaRPr lang="en-GB"/>
          </a:p>
        </p:txBody>
      </p:sp>
      <p:sp>
        <p:nvSpPr>
          <p:cNvPr id="4" name="TextBox 3"/>
          <p:cNvSpPr txBox="1"/>
          <p:nvPr/>
        </p:nvSpPr>
        <p:spPr>
          <a:xfrm>
            <a:off x="6286512" y="0"/>
            <a:ext cx="2857488" cy="6858000"/>
          </a:xfrm>
          <a:prstGeom prst="rect">
            <a:avLst/>
          </a:prstGeom>
          <a:solidFill>
            <a:srgbClr val="C00000"/>
          </a:solidFill>
        </p:spPr>
        <p:txBody>
          <a:bodyPr wrap="square" rtlCol="0">
            <a:spAutoFit/>
          </a:bodyPr>
          <a:lstStyle/>
          <a:p>
            <a:pPr algn="r" rtl="1"/>
            <a:r>
              <a:rPr lang="ar-SY" sz="2400" dirty="0" smtClean="0">
                <a:solidFill>
                  <a:schemeClr val="bg1"/>
                </a:solidFill>
              </a:rPr>
              <a:t>ألأعجوبة الثانية من أجل أعلان القداسة</a:t>
            </a:r>
          </a:p>
          <a:p>
            <a:pPr algn="r" rtl="1"/>
            <a:r>
              <a:rPr lang="ar-SY" sz="2400" b="1" dirty="0" smtClean="0">
                <a:solidFill>
                  <a:schemeClr val="bg1"/>
                </a:solidFill>
              </a:rPr>
              <a:t>انها الأنسة ماري بيلمان في هولاندا المصابة بمرض السل وهي في الثانية والعشرين من عمرها </a:t>
            </a:r>
          </a:p>
          <a:p>
            <a:pPr algn="r" rtl="1"/>
            <a:r>
              <a:rPr lang="ar-SY" sz="2400" b="1" dirty="0" smtClean="0">
                <a:solidFill>
                  <a:schemeClr val="bg1"/>
                </a:solidFill>
              </a:rPr>
              <a:t>ماريا:“ عالجني أطباء كثيرون لمدة 4 سنوات بدون فائدة وفي سنة 1898 اشتركت في الحج الى قبر تريزيا الطفل يسوع وحملوني الى هناك مرتين فأغمي علي حوالي الساعة قطف احد الكهنة وردة نمت على قبر تريزيا وأعطاني اياها وعندما لمست الزهرة استرجعت حواسي وقواي تماما</a:t>
            </a:r>
            <a:r>
              <a:rPr lang="ar-SY" sz="2400" b="1" dirty="0" smtClean="0"/>
              <a:t>.</a:t>
            </a:r>
            <a:endParaRPr lang="en-GB" sz="2400" b="1" dirty="0"/>
          </a:p>
        </p:txBody>
      </p:sp>
    </p:spTree>
  </p:cSld>
  <p:clrMapOvr>
    <a:masterClrMapping/>
  </p:clrMapOvr>
  <p:transition spd="slow">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41.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0"/>
            <a:ext cx="2928926" cy="6494085"/>
          </a:xfrm>
          <a:prstGeom prst="rect">
            <a:avLst/>
          </a:prstGeom>
          <a:noFill/>
        </p:spPr>
        <p:txBody>
          <a:bodyPr wrap="square" rtlCol="0">
            <a:spAutoFit/>
          </a:bodyPr>
          <a:lstStyle/>
          <a:p>
            <a:pPr algn="r" rtl="1"/>
            <a:r>
              <a:rPr lang="ar-SY" sz="2400" b="1" dirty="0" smtClean="0">
                <a:solidFill>
                  <a:schemeClr val="bg1"/>
                </a:solidFill>
              </a:rPr>
              <a:t>وفي 17 ايار مايو 1925 عرضت صورة </a:t>
            </a:r>
            <a:r>
              <a:rPr lang="ar-SY" sz="2800" b="1" dirty="0" smtClean="0">
                <a:solidFill>
                  <a:schemeClr val="bg1"/>
                </a:solidFill>
              </a:rPr>
              <a:t>تريزيا الطفل يسوع لأكرام جميع العالم الكاثوليكي ابتدأت دعوة التقديس بعد وفاتها ب 17 عاما فقط وختمت بأقوال البابا بيوس 11 الذي من على كرسي بطرس يظهر الراهبة الكرملية كمثال فضائل بطولية للعالم وقال البابا :“ انها زهرة وقعت من السماء الى الأرض لتحير السماء والأرض.“</a:t>
            </a:r>
            <a:endParaRPr lang="en-GB" sz="28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5.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429388" y="0"/>
            <a:ext cx="2714612" cy="6858000"/>
          </a:xfrm>
          <a:prstGeom prst="rect">
            <a:avLst/>
          </a:prstGeom>
          <a:solidFill>
            <a:srgbClr val="FF0000"/>
          </a:solidFill>
        </p:spPr>
        <p:txBody>
          <a:bodyPr wrap="square" rtlCol="0">
            <a:spAutoFit/>
          </a:bodyPr>
          <a:lstStyle/>
          <a:p>
            <a:pPr algn="r" rtl="1"/>
            <a:r>
              <a:rPr lang="ar-SY" sz="2400" b="1" dirty="0" smtClean="0">
                <a:solidFill>
                  <a:srgbClr val="002060"/>
                </a:solidFill>
              </a:rPr>
              <a:t>تريزيا</a:t>
            </a:r>
            <a:r>
              <a:rPr lang="ar-SY" sz="2400" b="1" dirty="0" smtClean="0">
                <a:solidFill>
                  <a:schemeClr val="bg1"/>
                </a:solidFill>
              </a:rPr>
              <a:t> :“ صباح الخير يا أبونا!</a:t>
            </a:r>
          </a:p>
          <a:p>
            <a:pPr algn="r" rtl="1"/>
            <a:r>
              <a:rPr lang="ar-SY" sz="2400" b="1" dirty="0" smtClean="0">
                <a:solidFill>
                  <a:srgbClr val="002060"/>
                </a:solidFill>
              </a:rPr>
              <a:t>الخوري</a:t>
            </a:r>
            <a:r>
              <a:rPr lang="ar-SY" sz="2400" b="1" dirty="0" smtClean="0">
                <a:solidFill>
                  <a:schemeClr val="bg1"/>
                </a:solidFill>
              </a:rPr>
              <a:t> :“ صباح النور! من هي هذه الطفلة الصغيرة ؟</a:t>
            </a:r>
          </a:p>
          <a:p>
            <a:pPr algn="r" rtl="1"/>
            <a:r>
              <a:rPr lang="ar-SY" sz="2400" b="1" dirty="0" smtClean="0">
                <a:solidFill>
                  <a:schemeClr val="bg1"/>
                </a:solidFill>
              </a:rPr>
              <a:t> ” أنا تريزيا مارتان“ </a:t>
            </a:r>
          </a:p>
          <a:p>
            <a:pPr algn="r" rtl="1"/>
            <a:r>
              <a:rPr lang="ar-SY" sz="2400" b="1" dirty="0" smtClean="0">
                <a:solidFill>
                  <a:srgbClr val="002060"/>
                </a:solidFill>
              </a:rPr>
              <a:t>الخوري</a:t>
            </a:r>
            <a:r>
              <a:rPr lang="ar-SY" sz="2400" b="1" dirty="0" smtClean="0">
                <a:solidFill>
                  <a:schemeClr val="bg1"/>
                </a:solidFill>
              </a:rPr>
              <a:t> :“ تريزيا مارتان اني أعرف والديك الله يكثر من أمثالهم ولم أنت هنا ؟</a:t>
            </a:r>
          </a:p>
          <a:p>
            <a:pPr algn="r" rtl="1"/>
            <a:r>
              <a:rPr lang="ar-SY" sz="2400" b="1" dirty="0" smtClean="0">
                <a:solidFill>
                  <a:srgbClr val="002060"/>
                </a:solidFill>
              </a:rPr>
              <a:t>تريزيا</a:t>
            </a:r>
            <a:r>
              <a:rPr lang="ar-SY" sz="2400" b="1" dirty="0" smtClean="0">
                <a:solidFill>
                  <a:schemeClr val="bg1"/>
                </a:solidFill>
              </a:rPr>
              <a:t> :“أني مريضة جدا وأمي جاءت بي الى هنا للأستجمام  </a:t>
            </a:r>
          </a:p>
          <a:p>
            <a:pPr algn="r" rtl="1"/>
            <a:r>
              <a:rPr lang="ar-SY" sz="2400" b="1" dirty="0" smtClean="0">
                <a:solidFill>
                  <a:srgbClr val="002060"/>
                </a:solidFill>
              </a:rPr>
              <a:t>الخوري </a:t>
            </a:r>
            <a:r>
              <a:rPr lang="ar-SY" sz="2400" b="1" dirty="0" smtClean="0">
                <a:solidFill>
                  <a:schemeClr val="bg1"/>
                </a:solidFill>
              </a:rPr>
              <a:t>:“ أهلا وسهلا يا تريزيا !  عافاك الله  تشفعي للقديسة تريزيا لكي تصيري قديسة على مثالها </a:t>
            </a:r>
            <a:endParaRPr lang="en-GB" sz="24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6.jpg"/>
          <p:cNvPicPr>
            <a:picLocks noChangeAspect="1"/>
          </p:cNvPicPr>
          <p:nvPr/>
        </p:nvPicPr>
        <p:blipFill>
          <a:blip r:embed="rId2"/>
          <a:stretch>
            <a:fillRect/>
          </a:stretch>
        </p:blipFill>
        <p:spPr>
          <a:xfrm>
            <a:off x="0" y="0"/>
            <a:ext cx="7143768" cy="6858000"/>
          </a:xfrm>
          <a:prstGeom prst="rect">
            <a:avLst/>
          </a:prstGeom>
        </p:spPr>
      </p:pic>
      <p:sp>
        <p:nvSpPr>
          <p:cNvPr id="4" name="TextBox 3"/>
          <p:cNvSpPr txBox="1"/>
          <p:nvPr/>
        </p:nvSpPr>
        <p:spPr>
          <a:xfrm>
            <a:off x="7143768" y="0"/>
            <a:ext cx="2000232" cy="6858000"/>
          </a:xfrm>
          <a:prstGeom prst="rect">
            <a:avLst/>
          </a:prstGeom>
          <a:solidFill>
            <a:srgbClr val="C00000"/>
          </a:solidFill>
        </p:spPr>
        <p:txBody>
          <a:bodyPr wrap="square" rtlCol="0">
            <a:spAutoFit/>
          </a:bodyPr>
          <a:lstStyle/>
          <a:p>
            <a:pPr algn="r" rtl="1"/>
            <a:r>
              <a:rPr lang="ar-SY" sz="2400" b="1" dirty="0" smtClean="0">
                <a:solidFill>
                  <a:schemeClr val="bg1"/>
                </a:solidFill>
              </a:rPr>
              <a:t>لقد استفادت تريزيا من الهواء الطلق  وعادت مع امها الى ألانسون ولكن تريزيا لم تتعود الى ذلك المكان الجديد</a:t>
            </a:r>
          </a:p>
          <a:p>
            <a:pPr algn="r" rtl="1"/>
            <a:r>
              <a:rPr lang="ar-SY" sz="2400" b="1" dirty="0" smtClean="0">
                <a:solidFill>
                  <a:srgbClr val="FFFF00"/>
                </a:solidFill>
              </a:rPr>
              <a:t>الأم</a:t>
            </a:r>
            <a:r>
              <a:rPr lang="ar-SY" sz="2400" b="1" dirty="0" smtClean="0">
                <a:solidFill>
                  <a:schemeClr val="bg1"/>
                </a:solidFill>
              </a:rPr>
              <a:t>:“ يا تريزيا لماذا اختبأت تحت اللحف حين حاولت أن أقبلك</a:t>
            </a:r>
          </a:p>
          <a:p>
            <a:pPr algn="r" rtl="1"/>
            <a:r>
              <a:rPr lang="ar-SY" sz="2400" b="1" dirty="0" smtClean="0">
                <a:solidFill>
                  <a:schemeClr val="bg1"/>
                </a:solidFill>
              </a:rPr>
              <a:t> تريزيا وهي تبكي:“ لست أعلم يا أمي ... سامحيني قد أخطأت وسأعود الى الصواب </a:t>
            </a:r>
          </a:p>
          <a:p>
            <a:pPr algn="r" rtl="1"/>
            <a:r>
              <a:rPr lang="ar-SY" sz="2400" b="1" dirty="0" smtClean="0">
                <a:solidFill>
                  <a:srgbClr val="FFFF00"/>
                </a:solidFill>
              </a:rPr>
              <a:t> الأم </a:t>
            </a:r>
            <a:r>
              <a:rPr lang="ar-SY" sz="2400" b="1" dirty="0" smtClean="0">
                <a:solidFill>
                  <a:schemeClr val="bg1"/>
                </a:solidFill>
              </a:rPr>
              <a:t>:“ انت كنزي</a:t>
            </a:r>
            <a:endParaRPr lang="en-GB" sz="24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7.jpg"/>
          <p:cNvPicPr>
            <a:picLocks noChangeAspect="1"/>
          </p:cNvPicPr>
          <p:nvPr/>
        </p:nvPicPr>
        <p:blipFill>
          <a:blip r:embed="rId2"/>
          <a:stretch>
            <a:fillRect/>
          </a:stretch>
        </p:blipFill>
        <p:spPr>
          <a:xfrm>
            <a:off x="0" y="0"/>
            <a:ext cx="7143768" cy="6858000"/>
          </a:xfrm>
          <a:prstGeom prst="rect">
            <a:avLst/>
          </a:prstGeom>
        </p:spPr>
      </p:pic>
      <p:sp>
        <p:nvSpPr>
          <p:cNvPr id="3" name="TextBox 2"/>
          <p:cNvSpPr txBox="1"/>
          <p:nvPr/>
        </p:nvSpPr>
        <p:spPr>
          <a:xfrm>
            <a:off x="7143768" y="0"/>
            <a:ext cx="2000232" cy="6858000"/>
          </a:xfrm>
          <a:prstGeom prst="rect">
            <a:avLst/>
          </a:prstGeom>
          <a:solidFill>
            <a:srgbClr val="C00000"/>
          </a:solidFill>
        </p:spPr>
        <p:txBody>
          <a:bodyPr wrap="square" rtlCol="0">
            <a:spAutoFit/>
          </a:bodyPr>
          <a:lstStyle/>
          <a:p>
            <a:pPr algn="r" rtl="1"/>
            <a:r>
              <a:rPr lang="ar-SY" sz="2400" b="1" dirty="0" smtClean="0">
                <a:solidFill>
                  <a:srgbClr val="FFFF00"/>
                </a:solidFill>
              </a:rPr>
              <a:t>روزين:“ </a:t>
            </a:r>
            <a:r>
              <a:rPr lang="ar-SY" sz="2400" b="1" dirty="0" smtClean="0">
                <a:solidFill>
                  <a:srgbClr val="FFFF00"/>
                </a:solidFill>
              </a:rPr>
              <a:t>الى أين تذهبين في هذا المطر يا تريزيا ؟  </a:t>
            </a:r>
          </a:p>
          <a:p>
            <a:pPr algn="r" rtl="1"/>
            <a:r>
              <a:rPr lang="ar-SY" sz="2400" b="1" dirty="0" smtClean="0">
                <a:solidFill>
                  <a:srgbClr val="FFFF00"/>
                </a:solidFill>
              </a:rPr>
              <a:t>تريزيا :“ الى الكنيسة كعادتي كل صباح  </a:t>
            </a:r>
          </a:p>
          <a:p>
            <a:pPr algn="r" rtl="1"/>
            <a:r>
              <a:rPr lang="ar-SY" sz="2400" b="1" dirty="0" smtClean="0">
                <a:solidFill>
                  <a:srgbClr val="FFFF00"/>
                </a:solidFill>
              </a:rPr>
              <a:t>روزين </a:t>
            </a:r>
            <a:r>
              <a:rPr lang="ar-SY" sz="2400" b="1" dirty="0" smtClean="0">
                <a:solidFill>
                  <a:srgbClr val="FFFF00"/>
                </a:solidFill>
              </a:rPr>
              <a:t>:“ عودي الى البيت لا نقدر أن نرافقك الى الكنيسة اليوم في مثل هذا الطقس الرديء. فعادت الى البيت ولكن بكت لأكثر من ساعة لأن حبها ليسوع كان يكبر أكثر فأكثر .</a:t>
            </a:r>
          </a:p>
          <a:p>
            <a:pPr algn="r" rtl="1"/>
            <a:endParaRPr lang="en-GB" sz="2400" b="1" dirty="0">
              <a:solidFill>
                <a:srgbClr val="FFFF00"/>
              </a:solidFill>
            </a:endParaRPr>
          </a:p>
        </p:txBody>
      </p:sp>
    </p:spTree>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8.jpg"/>
          <p:cNvPicPr>
            <a:picLocks noChangeAspect="1"/>
          </p:cNvPicPr>
          <p:nvPr/>
        </p:nvPicPr>
        <p:blipFill>
          <a:blip r:embed="rId2"/>
          <a:stretch>
            <a:fillRect/>
          </a:stretch>
        </p:blipFill>
        <p:spPr>
          <a:xfrm>
            <a:off x="0" y="0"/>
            <a:ext cx="6786578" cy="6858000"/>
          </a:xfrm>
          <a:prstGeom prst="rect">
            <a:avLst/>
          </a:prstGeom>
        </p:spPr>
      </p:pic>
      <p:sp>
        <p:nvSpPr>
          <p:cNvPr id="3" name="TextBox 2"/>
          <p:cNvSpPr txBox="1"/>
          <p:nvPr/>
        </p:nvSpPr>
        <p:spPr>
          <a:xfrm>
            <a:off x="6786578" y="0"/>
            <a:ext cx="2357422" cy="6858000"/>
          </a:xfrm>
          <a:prstGeom prst="rect">
            <a:avLst/>
          </a:prstGeom>
          <a:solidFill>
            <a:srgbClr val="C00000"/>
          </a:solidFill>
        </p:spPr>
        <p:txBody>
          <a:bodyPr wrap="square" rtlCol="0">
            <a:spAutoFit/>
          </a:bodyPr>
          <a:lstStyle/>
          <a:p>
            <a:pPr algn="r" rtl="1"/>
            <a:r>
              <a:rPr lang="ar-SY" sz="2400" b="1" dirty="0" smtClean="0">
                <a:solidFill>
                  <a:srgbClr val="FFFF00"/>
                </a:solidFill>
              </a:rPr>
              <a:t>تريزيا :“ يا أختي سلينا أحب أن أعمل أشياء كثيرة من أجل يسوع .</a:t>
            </a:r>
          </a:p>
          <a:p>
            <a:pPr algn="r" rtl="1"/>
            <a:endParaRPr lang="ar-SY" sz="2400" b="1" dirty="0" smtClean="0">
              <a:solidFill>
                <a:srgbClr val="FFFF00"/>
              </a:solidFill>
            </a:endParaRPr>
          </a:p>
          <a:p>
            <a:pPr algn="r" rtl="1"/>
            <a:r>
              <a:rPr lang="ar-SY" sz="2400" b="1" dirty="0" smtClean="0">
                <a:solidFill>
                  <a:srgbClr val="FFFF00"/>
                </a:solidFill>
              </a:rPr>
              <a:t>سلينا :“ وأنا أيضا</a:t>
            </a:r>
          </a:p>
          <a:p>
            <a:pPr algn="r" rtl="1"/>
            <a:r>
              <a:rPr lang="ar-SY" sz="2400" b="1" dirty="0" smtClean="0">
                <a:solidFill>
                  <a:srgbClr val="FFFF00"/>
                </a:solidFill>
              </a:rPr>
              <a:t>تريزيا :“ كم هو مسرور يسوع لو نقدم له كل يوم تضحيات كثيرة ولو استطعنا أن نعدها في آخر النهار .</a:t>
            </a:r>
          </a:p>
          <a:p>
            <a:pPr algn="r" rtl="1"/>
            <a:endParaRPr lang="ar-SY" sz="2400" b="1" dirty="0" smtClean="0">
              <a:solidFill>
                <a:srgbClr val="FFFF00"/>
              </a:solidFill>
            </a:endParaRPr>
          </a:p>
          <a:p>
            <a:pPr algn="r" rtl="1"/>
            <a:r>
              <a:rPr lang="ar-SY" sz="2400" b="1" dirty="0" smtClean="0">
                <a:solidFill>
                  <a:srgbClr val="FFFF00"/>
                </a:solidFill>
              </a:rPr>
              <a:t>سلينا:“ اقتراح جميل لنستعمل المسبحة 15 حبة  </a:t>
            </a:r>
            <a:r>
              <a:rPr lang="ar-SY" sz="2400" b="1" dirty="0" smtClean="0">
                <a:solidFill>
                  <a:srgbClr val="FFFF00"/>
                </a:solidFill>
              </a:rPr>
              <a:t>ما </a:t>
            </a:r>
            <a:r>
              <a:rPr lang="ar-SY" sz="2400" b="1" dirty="0" smtClean="0">
                <a:solidFill>
                  <a:srgbClr val="FFFF00"/>
                </a:solidFill>
              </a:rPr>
              <a:t>كانت لتكفي لتعد تريزيا أعمالها الصالحة اليومية</a:t>
            </a:r>
            <a:r>
              <a:rPr lang="ar-SY" sz="2400" b="1" dirty="0" smtClean="0">
                <a:solidFill>
                  <a:srgbClr val="FF0000"/>
                </a:solidFill>
              </a:rPr>
              <a:t>.</a:t>
            </a:r>
          </a:p>
          <a:p>
            <a:pPr algn="r" rtl="1"/>
            <a:r>
              <a:rPr lang="ar-SY" sz="2400" b="1" dirty="0" smtClean="0">
                <a:solidFill>
                  <a:srgbClr val="FF0000"/>
                </a:solidFill>
              </a:rPr>
              <a:t> </a:t>
            </a:r>
            <a:endParaRPr lang="en-GB" sz="2400" b="1" dirty="0">
              <a:solidFill>
                <a:srgbClr val="FF0000"/>
              </a:solidFill>
            </a:endParaRPr>
          </a:p>
        </p:txBody>
      </p:sp>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9.jpg"/>
          <p:cNvPicPr>
            <a:picLocks noChangeAspect="1"/>
          </p:cNvPicPr>
          <p:nvPr/>
        </p:nvPicPr>
        <p:blipFill>
          <a:blip r:embed="rId2"/>
          <a:stretch>
            <a:fillRect/>
          </a:stretch>
        </p:blipFill>
        <p:spPr>
          <a:xfrm>
            <a:off x="0" y="0"/>
            <a:ext cx="6715140" cy="6858000"/>
          </a:xfrm>
          <a:prstGeom prst="rect">
            <a:avLst/>
          </a:prstGeom>
        </p:spPr>
      </p:pic>
      <p:sp>
        <p:nvSpPr>
          <p:cNvPr id="3" name="TextBox 2"/>
          <p:cNvSpPr txBox="1"/>
          <p:nvPr/>
        </p:nvSpPr>
        <p:spPr>
          <a:xfrm>
            <a:off x="6715140" y="0"/>
            <a:ext cx="2428860" cy="6858000"/>
          </a:xfrm>
          <a:prstGeom prst="rect">
            <a:avLst/>
          </a:prstGeom>
          <a:solidFill>
            <a:srgbClr val="C00000"/>
          </a:solidFill>
        </p:spPr>
        <p:txBody>
          <a:bodyPr wrap="square" rtlCol="0">
            <a:spAutoFit/>
          </a:bodyPr>
          <a:lstStyle/>
          <a:p>
            <a:pPr algn="r" rtl="1"/>
            <a:r>
              <a:rPr lang="ar-SY" sz="2400" b="1" dirty="0" smtClean="0">
                <a:solidFill>
                  <a:schemeClr val="bg1"/>
                </a:solidFill>
              </a:rPr>
              <a:t>عندما كانت تريزيا في الرابعة من عمرها مرضت والدتها وعندما كانت  على فراش الموت قالت لأبنتها بولين :“ يجب أن تعتني بأخواتك الصغيرات </a:t>
            </a:r>
          </a:p>
          <a:p>
            <a:pPr algn="r" rtl="1"/>
            <a:r>
              <a:rPr lang="ar-SY" sz="2400" b="1" dirty="0" smtClean="0">
                <a:solidFill>
                  <a:srgbClr val="FFFF00"/>
                </a:solidFill>
              </a:rPr>
              <a:t>بولين </a:t>
            </a:r>
            <a:r>
              <a:rPr lang="ar-SY" sz="2400" b="1" dirty="0" smtClean="0">
                <a:solidFill>
                  <a:schemeClr val="bg1"/>
                </a:solidFill>
              </a:rPr>
              <a:t>:“لا يا أمي لا تغادرينا</a:t>
            </a:r>
          </a:p>
          <a:p>
            <a:pPr algn="r" rtl="1"/>
            <a:r>
              <a:rPr lang="ar-SY" sz="2400" b="1" dirty="0" smtClean="0">
                <a:solidFill>
                  <a:srgbClr val="FFFF00"/>
                </a:solidFill>
              </a:rPr>
              <a:t>الأم</a:t>
            </a:r>
            <a:r>
              <a:rPr lang="ar-SY" sz="2400" b="1" dirty="0" smtClean="0">
                <a:solidFill>
                  <a:schemeClr val="bg1"/>
                </a:solidFill>
              </a:rPr>
              <a:t> :“ احبوا أباكم كن صالحات الوداع انتظركم في السماء  رددن معي لتكن مشيئة الله </a:t>
            </a:r>
          </a:p>
          <a:p>
            <a:pPr algn="r" rtl="1"/>
            <a:r>
              <a:rPr lang="ar-SY" sz="2400" b="1" dirty="0" smtClean="0">
                <a:solidFill>
                  <a:srgbClr val="FFFF00"/>
                </a:solidFill>
              </a:rPr>
              <a:t>تريزيا </a:t>
            </a:r>
            <a:r>
              <a:rPr lang="ar-SY" sz="2400" b="1" dirty="0" smtClean="0">
                <a:solidFill>
                  <a:schemeClr val="bg1"/>
                </a:solidFill>
              </a:rPr>
              <a:t>:“ أبي لقد أصبحت أمي في النعيم مع يسوع !</a:t>
            </a:r>
            <a:endParaRPr lang="en-GB" sz="24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764</TotalTime>
  <Words>2072</Words>
  <Application>Microsoft Office PowerPoint</Application>
  <PresentationFormat>On-screen Show (4:3)</PresentationFormat>
  <Paragraphs>99</Paragraphs>
  <Slides>41</Slides>
  <Notes>1</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10</cp:revision>
  <dcterms:created xsi:type="dcterms:W3CDTF">2013-01-03T17:04:45Z</dcterms:created>
  <dcterms:modified xsi:type="dcterms:W3CDTF">2013-01-10T18:07:27Z</dcterms:modified>
</cp:coreProperties>
</file>