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C7B33F-95C2-44A4-8BFB-43375A0484B9}"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7BB261-8829-4D1E-9A32-92A038CE993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7B33F-95C2-44A4-8BFB-43375A0484B9}"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BB261-8829-4D1E-9A32-92A038CE993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Oval 3"/>
          <p:cNvSpPr/>
          <p:nvPr/>
        </p:nvSpPr>
        <p:spPr>
          <a:xfrm>
            <a:off x="1357290" y="785794"/>
            <a:ext cx="6072230" cy="542928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Y" sz="9600" dirty="0" smtClean="0">
              <a:solidFill>
                <a:schemeClr val="tx1"/>
              </a:solidFill>
            </a:endParaRPr>
          </a:p>
          <a:p>
            <a:pPr algn="ctr"/>
            <a:r>
              <a:rPr lang="ar-SY" sz="9600" b="1" dirty="0" smtClean="0">
                <a:solidFill>
                  <a:schemeClr val="tx1"/>
                </a:solidFill>
              </a:rPr>
              <a:t>الوزنات</a:t>
            </a:r>
          </a:p>
          <a:p>
            <a:pPr algn="ctr"/>
            <a:r>
              <a:rPr lang="ar-SY" sz="9600" dirty="0" smtClean="0">
                <a:solidFill>
                  <a:schemeClr val="tx1"/>
                </a:solidFill>
              </a:rPr>
              <a:t> </a:t>
            </a:r>
            <a:endParaRPr lang="en-GB" sz="2000" dirty="0">
              <a:solidFill>
                <a:schemeClr val="tx1"/>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cstate="print"/>
          <a:stretch>
            <a:fillRect/>
          </a:stretch>
        </p:blipFill>
        <p:spPr>
          <a:xfrm>
            <a:off x="0" y="0"/>
            <a:ext cx="9144000" cy="4857760"/>
          </a:xfrm>
          <a:prstGeom prst="rect">
            <a:avLst/>
          </a:prstGeom>
        </p:spPr>
      </p:pic>
      <p:sp>
        <p:nvSpPr>
          <p:cNvPr id="4" name="TextBox 3"/>
          <p:cNvSpPr txBox="1"/>
          <p:nvPr/>
        </p:nvSpPr>
        <p:spPr>
          <a:xfrm>
            <a:off x="0" y="4857760"/>
            <a:ext cx="9144000" cy="2062103"/>
          </a:xfrm>
          <a:prstGeom prst="rect">
            <a:avLst/>
          </a:prstGeom>
          <a:solidFill>
            <a:schemeClr val="accent6">
              <a:lumMod val="50000"/>
            </a:schemeClr>
          </a:solidFill>
        </p:spPr>
        <p:txBody>
          <a:bodyPr wrap="square" rtlCol="0">
            <a:spAutoFit/>
          </a:bodyPr>
          <a:lstStyle/>
          <a:p>
            <a:pPr algn="r" rtl="1"/>
            <a:r>
              <a:rPr lang="ar-SY" sz="3200" b="1" dirty="0" smtClean="0">
                <a:solidFill>
                  <a:schemeClr val="bg1"/>
                </a:solidFill>
              </a:rPr>
              <a:t>كان هناك رجل غني يملك منزل كبير ومساحات شاسعة من الحقول والعديد من الخدم , ويوم أراد الرجل أن يسافر استدعى ثلاث من خدمه وأعطى الأول 5 أكياس من الذهب والثاني كيسين والثالث كيس واحد أعطى كل منهم ما كان يعتقده مناسبا له</a:t>
            </a:r>
            <a:endParaRPr lang="en-GB" sz="3200" b="1" dirty="0">
              <a:solidFill>
                <a:schemeClr val="bg1"/>
              </a:solidFill>
            </a:endParaRPr>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cstate="print"/>
          <a:stretch>
            <a:fillRect/>
          </a:stretch>
        </p:blipFill>
        <p:spPr>
          <a:xfrm>
            <a:off x="0" y="0"/>
            <a:ext cx="7000892" cy="6858000"/>
          </a:xfrm>
          <a:prstGeom prst="rect">
            <a:avLst/>
          </a:prstGeom>
        </p:spPr>
      </p:pic>
      <p:sp>
        <p:nvSpPr>
          <p:cNvPr id="4" name="TextBox 3"/>
          <p:cNvSpPr txBox="1"/>
          <p:nvPr/>
        </p:nvSpPr>
        <p:spPr>
          <a:xfrm>
            <a:off x="7000892" y="0"/>
            <a:ext cx="2143108" cy="6986528"/>
          </a:xfrm>
          <a:prstGeom prst="rect">
            <a:avLst/>
          </a:prstGeom>
          <a:blipFill>
            <a:blip r:embed="rId3" cstate="print"/>
            <a:tile tx="0" ty="0" sx="100000" sy="100000" flip="none" algn="tl"/>
          </a:blipFill>
        </p:spPr>
        <p:txBody>
          <a:bodyPr wrap="square" rtlCol="0">
            <a:spAutoFit/>
          </a:bodyPr>
          <a:lstStyle/>
          <a:p>
            <a:pPr algn="r" rtl="1"/>
            <a:r>
              <a:rPr lang="ar-SY" sz="3200" b="1" dirty="0" smtClean="0"/>
              <a:t>عاد الخادم الأول الى عمله في الحقل فبذر وزرع فنمت الحبوب وأعطته محصولا جيدا عاد عليه بالكثير من المال , فأعاد الأكياس الخمسة وربح خمسة أكياس أخرى...</a:t>
            </a:r>
            <a:endParaRPr lang="en-GB" sz="3200" b="1" dirty="0"/>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cstate="print"/>
          <a:stretch>
            <a:fillRect/>
          </a:stretch>
        </p:blipFill>
        <p:spPr>
          <a:xfrm>
            <a:off x="0" y="0"/>
            <a:ext cx="7000892" cy="6858000"/>
          </a:xfrm>
          <a:prstGeom prst="rect">
            <a:avLst/>
          </a:prstGeom>
        </p:spPr>
      </p:pic>
      <p:sp>
        <p:nvSpPr>
          <p:cNvPr id="4" name="TextBox 3"/>
          <p:cNvSpPr txBox="1"/>
          <p:nvPr/>
        </p:nvSpPr>
        <p:spPr>
          <a:xfrm>
            <a:off x="7000892" y="0"/>
            <a:ext cx="2143108" cy="6986528"/>
          </a:xfrm>
          <a:prstGeom prst="rect">
            <a:avLst/>
          </a:prstGeom>
          <a:blipFill>
            <a:blip r:embed="rId3" cstate="print"/>
            <a:tile tx="0" ty="0" sx="100000" sy="100000" flip="none" algn="tl"/>
          </a:blipFill>
        </p:spPr>
        <p:txBody>
          <a:bodyPr wrap="square" rtlCol="0">
            <a:spAutoFit/>
          </a:bodyPr>
          <a:lstStyle/>
          <a:p>
            <a:pPr algn="r" rtl="1"/>
            <a:r>
              <a:rPr lang="ar-SY" sz="3200" b="1" dirty="0" smtClean="0"/>
              <a:t>أما الثاني فقد أسرع الى عمله وأخذ ينسج بمهارة وسرعة وخاط ثياب لجميع البشر كل ثوب أجمل من الذي سبقه فازدهرت أعماله والكيسين أعطوه كيسين آخرين...</a:t>
            </a:r>
          </a:p>
          <a:p>
            <a:pPr algn="r" rtl="1"/>
            <a:endParaRPr lang="en-GB" sz="3200" b="1" dirty="0">
              <a:solidFill>
                <a:srgbClr val="0070C0"/>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cstate="print"/>
          <a:stretch>
            <a:fillRect/>
          </a:stretch>
        </p:blipFill>
        <p:spPr>
          <a:xfrm>
            <a:off x="0" y="-214338"/>
            <a:ext cx="9144000" cy="5857916"/>
          </a:xfrm>
          <a:prstGeom prst="rect">
            <a:avLst/>
          </a:prstGeom>
        </p:spPr>
      </p:pic>
      <p:sp>
        <p:nvSpPr>
          <p:cNvPr id="4" name="TextBox 3"/>
          <p:cNvSpPr txBox="1"/>
          <p:nvPr/>
        </p:nvSpPr>
        <p:spPr>
          <a:xfrm>
            <a:off x="0" y="5643578"/>
            <a:ext cx="9144000" cy="1214422"/>
          </a:xfrm>
          <a:prstGeom prst="rect">
            <a:avLst/>
          </a:prstGeom>
          <a:solidFill>
            <a:schemeClr val="accent6">
              <a:lumMod val="75000"/>
            </a:schemeClr>
          </a:solidFill>
        </p:spPr>
        <p:txBody>
          <a:bodyPr wrap="square" rtlCol="0">
            <a:spAutoFit/>
          </a:bodyPr>
          <a:lstStyle/>
          <a:p>
            <a:pPr algn="r" rtl="1"/>
            <a:r>
              <a:rPr lang="ar-SY" sz="3600" b="1" dirty="0" smtClean="0"/>
              <a:t>أما الثالث والذي حصل على كيس واحد فقد حفر وطمر الكيس في التراب ومرت الأيام ...</a:t>
            </a:r>
            <a:endParaRPr lang="en-GB" sz="3600" b="1" dirty="0"/>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cstate="print"/>
          <a:stretch>
            <a:fillRect/>
          </a:stretch>
        </p:blipFill>
        <p:spPr>
          <a:xfrm>
            <a:off x="0" y="0"/>
            <a:ext cx="5500694" cy="6858000"/>
          </a:xfrm>
          <a:prstGeom prst="rect">
            <a:avLst/>
          </a:prstGeom>
        </p:spPr>
      </p:pic>
      <p:sp>
        <p:nvSpPr>
          <p:cNvPr id="4" name="TextBox 3"/>
          <p:cNvSpPr txBox="1"/>
          <p:nvPr/>
        </p:nvSpPr>
        <p:spPr>
          <a:xfrm>
            <a:off x="5500694" y="0"/>
            <a:ext cx="3643306" cy="6858000"/>
          </a:xfrm>
          <a:prstGeom prst="rect">
            <a:avLst/>
          </a:prstGeom>
          <a:solidFill>
            <a:schemeClr val="accent3">
              <a:lumMod val="60000"/>
              <a:lumOff val="40000"/>
            </a:schemeClr>
          </a:solidFill>
        </p:spPr>
        <p:txBody>
          <a:bodyPr wrap="square" rtlCol="0">
            <a:spAutoFit/>
          </a:bodyPr>
          <a:lstStyle/>
          <a:p>
            <a:pPr algn="r" rtl="1"/>
            <a:r>
              <a:rPr lang="ar-SY" sz="2400" b="1" dirty="0" smtClean="0">
                <a:solidFill>
                  <a:srgbClr val="002060"/>
                </a:solidFill>
              </a:rPr>
              <a:t>عندما عاد الغني الى منزله قابل خادمه الأول وفرح كثيرا بما فعله بحصته من المال وقال له:“ لقد كنت أمينا على القليل وسأجعلك أمينا على الكثير تعال وادخل الى منزلي لنفرح معا“.كذلك أعاد الخادم الثاني الكيسين الذي أخذهما من الرجل الغني ومعهما كيسين جديدين ربحهما من عمله فرح الغني كثيرا وقال له:“ لقد كنت أمينا على القليل سأجعلك أمينا على الكثير تعال وادخل الى منزلي لنفرح معا . أما الرجل الثالث فقال لمعلمه:“ أنا كنت أعرف بأنك قاسي وشديد فخفت منك وخفت أن أضيع المال الذي أعطيتني اياه لذلك فقد حفرت حفرة ووضعت بها مالك وها أنا أعيده اليك كما أخذته منك“</a:t>
            </a:r>
            <a:endParaRPr lang="en-GB" sz="2400" b="1" dirty="0">
              <a:solidFill>
                <a:srgbClr val="002060"/>
              </a:solidFill>
            </a:endParaRPr>
          </a:p>
        </p:txBody>
      </p:sp>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cstate="print"/>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002060"/>
                </a:solidFill>
              </a:rPr>
              <a:t>فقال له معلمه :“ منذ أن سافرت كان باستطاعتك أن تعمل الكثير مع هذا المال الذي أعطيتك اياه وكونك تعرف بأنني قاسي وشديد فقد كان عليك أن تعطيه على الأقل للصيارفة فيعطوك القليل من الربح عوضا عن أن تدفنه في التراب ”. وأخذ المال منه وأعطاه للخادم الأول وطرده من المنزل </a:t>
            </a:r>
          </a:p>
          <a:p>
            <a:pPr algn="r" rtl="1"/>
            <a:r>
              <a:rPr lang="ar-SY" sz="2800" b="1" dirty="0" smtClean="0">
                <a:solidFill>
                  <a:srgbClr val="002060"/>
                </a:solidFill>
              </a:rPr>
              <a:t>” أن من يعرف كيف يستقبل فأنه يستقبل الكثير أما من يخاف ولا يعمل شيء فأنه يفقد ما يملكه ” </a:t>
            </a:r>
            <a:endParaRPr lang="en-GB" sz="28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orizontal Scroll 2"/>
          <p:cNvSpPr/>
          <p:nvPr/>
        </p:nvSpPr>
        <p:spPr>
          <a:xfrm>
            <a:off x="500034" y="571480"/>
            <a:ext cx="8143932" cy="571504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3600" b="1" dirty="0" smtClean="0">
                <a:solidFill>
                  <a:srgbClr val="FFFF00"/>
                </a:solidFill>
              </a:rPr>
              <a:t>عندما روى يسوع هذه القصة كان يريد منا أن</a:t>
            </a:r>
            <a:r>
              <a:rPr lang="en-US" sz="3600" b="1" dirty="0" smtClean="0">
                <a:solidFill>
                  <a:srgbClr val="FFFF00"/>
                </a:solidFill>
              </a:rPr>
              <a:t> </a:t>
            </a:r>
            <a:r>
              <a:rPr lang="ar-SY" sz="3600" b="1" smtClean="0">
                <a:solidFill>
                  <a:srgbClr val="FFFF00"/>
                </a:solidFill>
              </a:rPr>
              <a:t>نفهم </a:t>
            </a:r>
            <a:r>
              <a:rPr lang="ar-SY" sz="3600" b="1" dirty="0" smtClean="0">
                <a:solidFill>
                  <a:srgbClr val="FFFF00"/>
                </a:solidFill>
              </a:rPr>
              <a:t>بأن الله يشبه هذا المعلم أما ذهبه فهو حياتنا لكل منا حياته الخاصة يعيشها على طريقته ومهما كان </a:t>
            </a:r>
            <a:r>
              <a:rPr lang="ar-SY" sz="3600" b="1" smtClean="0">
                <a:solidFill>
                  <a:srgbClr val="FFFF00"/>
                </a:solidFill>
              </a:rPr>
              <a:t>ما فعلناه </a:t>
            </a:r>
            <a:r>
              <a:rPr lang="ar-SY" sz="3600" b="1" dirty="0" smtClean="0">
                <a:solidFill>
                  <a:srgbClr val="FFFF00"/>
                </a:solidFill>
              </a:rPr>
              <a:t>خلال هذه الحياة ناجحا أم فاشلا فان الله سيكون سعيد لأننا نحاول جهدنا في عملنا فعندما ننمي مواهبنا فان هذا يسعد الله لأننا نكون ننمي ما وهبنا اياه</a:t>
            </a:r>
            <a:endParaRPr lang="en-GB" sz="36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ppt_x</p:attrName>
                                        </p:attrNameLst>
                                      </p:cBhvr>
                                      <p:tavLst>
                                        <p:tav tm="0">
                                          <p:val>
                                            <p:strVal val="#ppt_x-.2"/>
                                          </p:val>
                                        </p:tav>
                                        <p:tav tm="100000">
                                          <p:val>
                                            <p:strVal val="#ppt_x"/>
                                          </p:val>
                                        </p:tav>
                                      </p:tavLst>
                                    </p:anim>
                                    <p:anim calcmode="lin" valueType="num">
                                      <p:cBhvr>
                                        <p:cTn id="8" dur="5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353</Words>
  <Application>Microsoft Office PowerPoint</Application>
  <PresentationFormat>On-screen Show (4:3)</PresentationFormat>
  <Paragraphs>11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6</cp:revision>
  <dcterms:created xsi:type="dcterms:W3CDTF">2012-07-14T06:05:07Z</dcterms:created>
  <dcterms:modified xsi:type="dcterms:W3CDTF">2012-12-22T02:53:40Z</dcterms:modified>
</cp:coreProperties>
</file>