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99" r:id="rId2"/>
    <p:sldId id="256" r:id="rId3"/>
    <p:sldId id="257" r:id="rId4"/>
    <p:sldId id="258" r:id="rId5"/>
    <p:sldId id="259" r:id="rId6"/>
    <p:sldId id="260" r:id="rId7"/>
    <p:sldId id="261" r:id="rId8"/>
    <p:sldId id="300"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80" r:id="rId27"/>
    <p:sldId id="279" r:id="rId28"/>
    <p:sldId id="281" r:id="rId29"/>
    <p:sldId id="282" r:id="rId30"/>
    <p:sldId id="283" r:id="rId31"/>
    <p:sldId id="284" r:id="rId32"/>
    <p:sldId id="285" r:id="rId33"/>
    <p:sldId id="302" r:id="rId34"/>
    <p:sldId id="286" r:id="rId35"/>
    <p:sldId id="287" r:id="rId36"/>
    <p:sldId id="288" r:id="rId37"/>
    <p:sldId id="289" r:id="rId38"/>
    <p:sldId id="290" r:id="rId39"/>
    <p:sldId id="291" r:id="rId40"/>
    <p:sldId id="292" r:id="rId41"/>
    <p:sldId id="298" r:id="rId42"/>
    <p:sldId id="303" r:id="rId43"/>
    <p:sldId id="293" r:id="rId44"/>
    <p:sldId id="294" r:id="rId45"/>
    <p:sldId id="296" r:id="rId46"/>
    <p:sldId id="295" r:id="rId47"/>
    <p:sldId id="297" r:id="rId4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591" autoAdjust="0"/>
  </p:normalViewPr>
  <p:slideViewPr>
    <p:cSldViewPr>
      <p:cViewPr>
        <p:scale>
          <a:sx n="70" d="100"/>
          <a:sy n="70" d="100"/>
        </p:scale>
        <p:origin x="-252" y="-3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23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962A8-8BB2-4DE9-92C9-3D10F569C69E}" type="datetimeFigureOut">
              <a:rPr lang="en-US" smtClean="0"/>
              <a:pPr/>
              <a:t>11/1/2012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66BE72-ABF2-45AA-AF04-C362C239BC4C}" type="slidenum">
              <a:rPr lang="en-GB" smtClean="0"/>
              <a:pPr/>
              <a:t>‹#›</a:t>
            </a:fld>
            <a:endParaRPr lang="en-GB"/>
          </a:p>
        </p:txBody>
      </p:sp>
    </p:spTree>
    <p:extLst>
      <p:ext uri="{BB962C8B-B14F-4D97-AF65-F5344CB8AC3E}">
        <p14:creationId xmlns:p14="http://schemas.microsoft.com/office/powerpoint/2010/main" xmlns="" val="14363702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9D66BE72-ABF2-45AA-AF04-C362C239BC4C}" type="slidenum">
              <a:rPr lang="en-GB" smtClean="0"/>
              <a:pPr/>
              <a:t>15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31DB7053-4584-4E1B-B145-C2B4DB0BE277}" type="datetimeFigureOut">
              <a:rPr lang="en-US" smtClean="0"/>
              <a:pPr/>
              <a:t>11/1/2012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DB7053-4584-4E1B-B145-C2B4DB0BE277}" type="datetimeFigureOut">
              <a:rPr lang="en-US" smtClean="0"/>
              <a:pPr/>
              <a:t>11/1/2012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DB7053-4584-4E1B-B145-C2B4DB0BE277}" type="datetimeFigureOut">
              <a:rPr lang="en-US" smtClean="0"/>
              <a:pPr/>
              <a:t>11/1/2012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1DB7053-4584-4E1B-B145-C2B4DB0BE277}" type="datetimeFigureOut">
              <a:rPr lang="en-US" smtClean="0"/>
              <a:pPr/>
              <a:t>11/1/2012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DB7053-4584-4E1B-B145-C2B4DB0BE277}" type="datetimeFigureOut">
              <a:rPr lang="en-US" smtClean="0"/>
              <a:pPr/>
              <a:t>11/1/2012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1DB7053-4584-4E1B-B145-C2B4DB0BE277}" type="datetimeFigureOut">
              <a:rPr lang="en-US" smtClean="0"/>
              <a:pPr/>
              <a:t>11/1/2012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1DB7053-4584-4E1B-B145-C2B4DB0BE277}" type="datetimeFigureOut">
              <a:rPr lang="en-US" smtClean="0"/>
              <a:pPr/>
              <a:t>11/1/2012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1DB7053-4584-4E1B-B145-C2B4DB0BE277}" type="datetimeFigureOut">
              <a:rPr lang="en-US" smtClean="0"/>
              <a:pPr/>
              <a:t>11/1/2012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DB7053-4584-4E1B-B145-C2B4DB0BE277}" type="datetimeFigureOut">
              <a:rPr lang="en-US" smtClean="0"/>
              <a:pPr/>
              <a:t>11/1/2012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DB7053-4584-4E1B-B145-C2B4DB0BE277}" type="datetimeFigureOut">
              <a:rPr lang="en-US" smtClean="0"/>
              <a:pPr/>
              <a:t>11/1/2012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DB7053-4584-4E1B-B145-C2B4DB0BE277}" type="datetimeFigureOut">
              <a:rPr lang="en-US" smtClean="0"/>
              <a:pPr/>
              <a:t>11/1/2012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6DDDDDE-3605-4097-BD85-9B6664D2E6EF}"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DB7053-4584-4E1B-B145-C2B4DB0BE277}" type="datetimeFigureOut">
              <a:rPr lang="en-US" smtClean="0"/>
              <a:pPr/>
              <a:t>11/1/2012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DDDDDE-3605-4097-BD85-9B6664D2E6EF}"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que 4"/>
          <p:cNvSpPr/>
          <p:nvPr/>
        </p:nvSpPr>
        <p:spPr>
          <a:xfrm>
            <a:off x="928662" y="1071546"/>
            <a:ext cx="7072362" cy="4857784"/>
          </a:xfrm>
          <a:prstGeom prst="plaqu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5400" dirty="0" smtClean="0"/>
              <a:t>أ</a:t>
            </a:r>
            <a:r>
              <a:rPr lang="ar-SY" sz="5400" b="1" dirty="0" smtClean="0"/>
              <a:t>يها المراهق من أنت ؟</a:t>
            </a:r>
            <a:endParaRPr lang="en-GB" sz="5400" b="1" dirty="0"/>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jpg"/>
          <p:cNvPicPr>
            <a:picLocks noChangeAspect="1"/>
          </p:cNvPicPr>
          <p:nvPr/>
        </p:nvPicPr>
        <p:blipFill>
          <a:blip r:embed="rId2"/>
          <a:stretch>
            <a:fillRect/>
          </a:stretch>
        </p:blipFill>
        <p:spPr>
          <a:xfrm>
            <a:off x="0" y="0"/>
            <a:ext cx="5857884" cy="6858000"/>
          </a:xfrm>
          <a:prstGeom prst="rect">
            <a:avLst/>
          </a:prstGeom>
        </p:spPr>
      </p:pic>
      <p:sp>
        <p:nvSpPr>
          <p:cNvPr id="4" name="TextBox 3"/>
          <p:cNvSpPr txBox="1"/>
          <p:nvPr/>
        </p:nvSpPr>
        <p:spPr>
          <a:xfrm>
            <a:off x="5857884" y="0"/>
            <a:ext cx="3286116" cy="6858000"/>
          </a:xfrm>
          <a:prstGeom prst="rect">
            <a:avLst/>
          </a:prstGeom>
          <a:solidFill>
            <a:schemeClr val="accent2">
              <a:lumMod val="60000"/>
              <a:lumOff val="40000"/>
            </a:schemeClr>
          </a:solidFill>
        </p:spPr>
        <p:txBody>
          <a:bodyPr wrap="square" rtlCol="0">
            <a:spAutoFit/>
          </a:bodyPr>
          <a:lstStyle/>
          <a:p>
            <a:pPr algn="r" rtl="1"/>
            <a:r>
              <a:rPr lang="ar-SY" sz="2400" b="1" dirty="0" smtClean="0">
                <a:solidFill>
                  <a:schemeClr val="accent2">
                    <a:lumMod val="50000"/>
                  </a:schemeClr>
                </a:solidFill>
              </a:rPr>
              <a:t>كما كان الكتبة والفريسيين في الماضي هناك اشخاص اليوم يبحثون عن علاقات وينتظرون بشكل واعي طرق تشبه كطريق دمشق مبنية على المعجزات والخرافات ولكن القلوب المنفصلة عن محبة الله العلاقات ليست مفهومة بالنسبة لها </a:t>
            </a:r>
          </a:p>
          <a:p>
            <a:pPr algn="r" rtl="1"/>
            <a:r>
              <a:rPr lang="ar-SY" sz="2400" b="1" dirty="0" smtClean="0">
                <a:solidFill>
                  <a:schemeClr val="accent2">
                    <a:lumMod val="50000"/>
                  </a:schemeClr>
                </a:solidFill>
              </a:rPr>
              <a:t>هذا الجيل الفاجر الشرير يطلب آية يقول الرب فلا يعطى له الا آية يونان النبي فكما ان يونان بقي في بطن الحوت ثلاثة أيام فكذلك ابن الأنسان يبقى في بطن الأرض ثلاث ايام وثلاث ليال</a:t>
            </a:r>
          </a:p>
          <a:p>
            <a:pPr algn="r" rtl="1"/>
            <a:r>
              <a:rPr lang="ar-SY" sz="2400" b="1" dirty="0" smtClean="0">
                <a:solidFill>
                  <a:schemeClr val="accent2">
                    <a:lumMod val="50000"/>
                  </a:schemeClr>
                </a:solidFill>
              </a:rPr>
              <a:t>ان موت وقيامة المسيح هي العلامة الوحيدة الحقيقية والضرورية.</a:t>
            </a:r>
            <a:endParaRPr lang="en-GB" sz="2400" b="1" dirty="0">
              <a:solidFill>
                <a:schemeClr val="accent2">
                  <a:lumMod val="50000"/>
                </a:schemeClr>
              </a:solidFill>
            </a:endParaRPr>
          </a:p>
        </p:txBody>
      </p:sp>
    </p:spTree>
  </p:cSld>
  <p:clrMapOvr>
    <a:masterClrMapping/>
  </p:clrMapOvr>
  <p:transition spd="slow">
    <p:split orient="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jpg"/>
          <p:cNvPicPr>
            <a:picLocks noChangeAspect="1"/>
          </p:cNvPicPr>
          <p:nvPr/>
        </p:nvPicPr>
        <p:blipFill>
          <a:blip r:embed="rId2"/>
          <a:stretch>
            <a:fillRect/>
          </a:stretch>
        </p:blipFill>
        <p:spPr>
          <a:xfrm>
            <a:off x="0" y="0"/>
            <a:ext cx="6715140" cy="6858000"/>
          </a:xfrm>
          <a:prstGeom prst="rect">
            <a:avLst/>
          </a:prstGeom>
        </p:spPr>
      </p:pic>
      <p:sp>
        <p:nvSpPr>
          <p:cNvPr id="5" name="TextBox 4"/>
          <p:cNvSpPr txBox="1"/>
          <p:nvPr/>
        </p:nvSpPr>
        <p:spPr>
          <a:xfrm>
            <a:off x="6715140" y="0"/>
            <a:ext cx="2428860" cy="6858000"/>
          </a:xfrm>
          <a:prstGeom prst="rect">
            <a:avLst/>
          </a:prstGeom>
          <a:solidFill>
            <a:schemeClr val="accent2">
              <a:lumMod val="75000"/>
            </a:schemeClr>
          </a:solidFill>
        </p:spPr>
        <p:txBody>
          <a:bodyPr wrap="square" rtlCol="0">
            <a:spAutoFit/>
          </a:bodyPr>
          <a:lstStyle/>
          <a:p>
            <a:pPr algn="r"/>
            <a:r>
              <a:rPr lang="ar-SY" sz="3600" dirty="0" smtClean="0">
                <a:solidFill>
                  <a:schemeClr val="bg1"/>
                </a:solidFill>
              </a:rPr>
              <a:t>ولكن كيف يمكننا ان نفهم ذلك شخصيا كيف نعرف لماذا خلقنا ؟ هل في الكتب ام في الأبراج أين نجد المنارة التي تقودنا بطريقة دقيقة وملموسة لنلتزم في حياتنا؟</a:t>
            </a:r>
            <a:endParaRPr lang="en-GB" sz="3600" dirty="0">
              <a:solidFill>
                <a:schemeClr val="bg1"/>
              </a:solidFill>
            </a:endParaRPr>
          </a:p>
        </p:txBody>
      </p:sp>
    </p:spTree>
  </p:cSld>
  <p:clrMapOvr>
    <a:masterClrMapping/>
  </p:clrMapOvr>
  <p:transition spd="slow">
    <p:split orient="ver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jpg"/>
          <p:cNvPicPr>
            <a:picLocks noChangeAspect="1"/>
          </p:cNvPicPr>
          <p:nvPr/>
        </p:nvPicPr>
        <p:blipFill>
          <a:blip r:embed="rId2"/>
          <a:stretch>
            <a:fillRect/>
          </a:stretch>
        </p:blipFill>
        <p:spPr>
          <a:xfrm>
            <a:off x="0" y="0"/>
            <a:ext cx="7000892" cy="6858000"/>
          </a:xfrm>
          <a:prstGeom prst="rect">
            <a:avLst/>
          </a:prstGeom>
        </p:spPr>
      </p:pic>
      <p:sp>
        <p:nvSpPr>
          <p:cNvPr id="4" name="TextBox 3"/>
          <p:cNvSpPr txBox="1"/>
          <p:nvPr/>
        </p:nvSpPr>
        <p:spPr>
          <a:xfrm>
            <a:off x="6786578" y="0"/>
            <a:ext cx="2357422" cy="6858000"/>
          </a:xfrm>
          <a:prstGeom prst="rect">
            <a:avLst/>
          </a:prstGeom>
          <a:solidFill>
            <a:schemeClr val="tx1"/>
          </a:solidFill>
        </p:spPr>
        <p:txBody>
          <a:bodyPr wrap="square" rtlCol="0">
            <a:spAutoFit/>
          </a:bodyPr>
          <a:lstStyle/>
          <a:p>
            <a:pPr algn="r" rtl="1"/>
            <a:r>
              <a:rPr lang="ar-SY" sz="2400" dirty="0" smtClean="0">
                <a:solidFill>
                  <a:schemeClr val="accent6">
                    <a:lumMod val="75000"/>
                  </a:schemeClr>
                </a:solidFill>
              </a:rPr>
              <a:t>الله لا يعطي العلامات من الخارج وليس من الخارج يعمل ولكن من الداخل لذلك كتب القديس ساروفيم دي سارون ناسك ارثوذكسي في القرن الثامن عشر ان المعنى الحقيقي لحياتنا المسيحية هي اقتناء الروح القدس وبه نستظل ويقود عيوننا لتصبح قادرة على الرؤية كما ينير عقلنا ليصبح قادرا على فهم العلامات المكتوبة في قلب حياتنا</a:t>
            </a:r>
          </a:p>
          <a:p>
            <a:pPr algn="r" rtl="1"/>
            <a:endParaRPr lang="en-GB" sz="2400" dirty="0">
              <a:solidFill>
                <a:schemeClr val="accent6">
                  <a:lumMod val="75000"/>
                </a:schemeClr>
              </a:solidFill>
            </a:endParaRPr>
          </a:p>
        </p:txBody>
      </p:sp>
    </p:spTree>
  </p:cSld>
  <p:clrMapOvr>
    <a:masterClrMapping/>
  </p:clrMapOvr>
  <p:transition spd="slow">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jpg"/>
          <p:cNvPicPr>
            <a:picLocks noChangeAspect="1"/>
          </p:cNvPicPr>
          <p:nvPr/>
        </p:nvPicPr>
        <p:blipFill>
          <a:blip r:embed="rId2"/>
          <a:stretch>
            <a:fillRect/>
          </a:stretch>
        </p:blipFill>
        <p:spPr>
          <a:xfrm>
            <a:off x="0" y="0"/>
            <a:ext cx="7286644" cy="6857999"/>
          </a:xfrm>
          <a:prstGeom prst="rect">
            <a:avLst/>
          </a:prstGeom>
        </p:spPr>
      </p:pic>
      <p:sp>
        <p:nvSpPr>
          <p:cNvPr id="4" name="TextBox 3"/>
          <p:cNvSpPr txBox="1"/>
          <p:nvPr/>
        </p:nvSpPr>
        <p:spPr>
          <a:xfrm>
            <a:off x="7286644" y="0"/>
            <a:ext cx="1857356" cy="6986528"/>
          </a:xfrm>
          <a:prstGeom prst="rect">
            <a:avLst/>
          </a:prstGeom>
          <a:solidFill>
            <a:schemeClr val="accent2">
              <a:lumMod val="75000"/>
            </a:schemeClr>
          </a:solidFill>
        </p:spPr>
        <p:txBody>
          <a:bodyPr wrap="square" rtlCol="0">
            <a:spAutoFit/>
          </a:bodyPr>
          <a:lstStyle/>
          <a:p>
            <a:pPr algn="r"/>
            <a:r>
              <a:rPr lang="ar-SY" sz="3200" dirty="0" smtClean="0">
                <a:solidFill>
                  <a:schemeClr val="bg1"/>
                </a:solidFill>
              </a:rPr>
              <a:t>ليس هناك صدفة في هذا اللقاء او ذاك في هذا العمل المعروض في النجاح او الرسوب في هذا الامتحان ليس بخافي علينا انه لدينا هذه المواهب هذا الطبع او </a:t>
            </a:r>
            <a:r>
              <a:rPr lang="ar-SY" sz="3200" dirty="0" smtClean="0">
                <a:solidFill>
                  <a:schemeClr val="bg1"/>
                </a:solidFill>
              </a:rPr>
              <a:t>هذا </a:t>
            </a:r>
            <a:r>
              <a:rPr lang="ar-SY" sz="3200" dirty="0" smtClean="0">
                <a:solidFill>
                  <a:schemeClr val="bg1"/>
                </a:solidFill>
              </a:rPr>
              <a:t>الاهتمام</a:t>
            </a:r>
            <a:endParaRPr lang="en-GB" sz="3200"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072198" y="0"/>
            <a:ext cx="3071802" cy="6986528"/>
          </a:xfrm>
          <a:prstGeom prst="rect">
            <a:avLst/>
          </a:prstGeom>
          <a:solidFill>
            <a:schemeClr val="accent2">
              <a:lumMod val="60000"/>
              <a:lumOff val="40000"/>
            </a:schemeClr>
          </a:solidFill>
        </p:spPr>
        <p:txBody>
          <a:bodyPr wrap="square" rtlCol="0">
            <a:spAutoFit/>
          </a:bodyPr>
          <a:lstStyle/>
          <a:p>
            <a:pPr algn="r"/>
            <a:r>
              <a:rPr lang="ar-SY" sz="3200" dirty="0" smtClean="0">
                <a:solidFill>
                  <a:schemeClr val="accent2">
                    <a:lumMod val="50000"/>
                  </a:schemeClr>
                </a:solidFill>
              </a:rPr>
              <a:t>لماذا تقبل هذه الأخبار من المذياع او من الجرائد ؟ لماذا أثر فينا هذا الفلم وقلب حياتنا ؟ كل شيئ له معنى في تصميم الله الذي يدعونا وهو حاضر في كل شيء كما على طريق عماوس فطوبى لنا اذا عرفنا دعوته في علاقتنا بين بعضنا في اكتشاف حاجات الكنيسة العالم حتى قبل كسر الخبز</a:t>
            </a:r>
            <a:endParaRPr lang="en-GB" sz="3200" dirty="0">
              <a:solidFill>
                <a:schemeClr val="accent2">
                  <a:lumMod val="50000"/>
                </a:schemeClr>
              </a:solidFill>
            </a:endParaRPr>
          </a:p>
        </p:txBody>
      </p:sp>
    </p:spTree>
  </p:cSld>
  <p:clrMapOvr>
    <a:masterClrMapping/>
  </p:clrMapOvr>
  <p:transition spd="slow">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jpg"/>
          <p:cNvPicPr>
            <a:picLocks noChangeAspect="1"/>
          </p:cNvPicPr>
          <p:nvPr/>
        </p:nvPicPr>
        <p:blipFill>
          <a:blip r:embed="rId3"/>
          <a:stretch>
            <a:fillRect/>
          </a:stretch>
        </p:blipFill>
        <p:spPr>
          <a:xfrm>
            <a:off x="0" y="0"/>
            <a:ext cx="9144000" cy="6286520"/>
          </a:xfrm>
          <a:prstGeom prst="rect">
            <a:avLst/>
          </a:prstGeom>
        </p:spPr>
      </p:pic>
      <p:sp>
        <p:nvSpPr>
          <p:cNvPr id="16" name="TextBox 15"/>
          <p:cNvSpPr txBox="1"/>
          <p:nvPr/>
        </p:nvSpPr>
        <p:spPr>
          <a:xfrm>
            <a:off x="0" y="6286520"/>
            <a:ext cx="9144000" cy="584775"/>
          </a:xfrm>
          <a:prstGeom prst="rect">
            <a:avLst/>
          </a:prstGeom>
          <a:solidFill>
            <a:schemeClr val="accent2">
              <a:lumMod val="60000"/>
              <a:lumOff val="40000"/>
            </a:schemeClr>
          </a:solidFill>
        </p:spPr>
        <p:txBody>
          <a:bodyPr wrap="square" rtlCol="0">
            <a:spAutoFit/>
          </a:bodyPr>
          <a:lstStyle/>
          <a:p>
            <a:pPr algn="r"/>
            <a:r>
              <a:rPr lang="ar-SY" sz="3200" dirty="0" smtClean="0"/>
              <a:t>أول شرط لترك الحبل الذي يربط المراهق بالمرفأ هو اختيار المهنة</a:t>
            </a:r>
            <a:endParaRPr lang="en-GB" sz="3200" dirty="0"/>
          </a:p>
        </p:txBody>
      </p:sp>
    </p:spTree>
  </p:cSld>
  <p:clrMapOvr>
    <a:masterClrMapping/>
  </p:clrMapOvr>
  <p:transition spd="slow">
    <p:circl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jpg"/>
          <p:cNvPicPr>
            <a:picLocks noChangeAspect="1"/>
          </p:cNvPicPr>
          <p:nvPr/>
        </p:nvPicPr>
        <p:blipFill>
          <a:blip r:embed="rId2"/>
          <a:stretch>
            <a:fillRect/>
          </a:stretch>
        </p:blipFill>
        <p:spPr>
          <a:xfrm>
            <a:off x="0" y="0"/>
            <a:ext cx="6572264" cy="6858000"/>
          </a:xfrm>
          <a:prstGeom prst="rect">
            <a:avLst/>
          </a:prstGeom>
        </p:spPr>
      </p:pic>
      <p:sp>
        <p:nvSpPr>
          <p:cNvPr id="4" name="TextBox 3"/>
          <p:cNvSpPr txBox="1"/>
          <p:nvPr/>
        </p:nvSpPr>
        <p:spPr>
          <a:xfrm>
            <a:off x="6572264" y="0"/>
            <a:ext cx="2571736" cy="6986528"/>
          </a:xfrm>
          <a:prstGeom prst="rect">
            <a:avLst/>
          </a:prstGeom>
          <a:solidFill>
            <a:schemeClr val="accent2">
              <a:lumMod val="60000"/>
              <a:lumOff val="40000"/>
            </a:schemeClr>
          </a:solidFill>
        </p:spPr>
        <p:txBody>
          <a:bodyPr wrap="square" rtlCol="0">
            <a:spAutoFit/>
          </a:bodyPr>
          <a:lstStyle/>
          <a:p>
            <a:pPr algn="r"/>
            <a:r>
              <a:rPr lang="ar-SY" sz="3200" dirty="0" smtClean="0">
                <a:solidFill>
                  <a:schemeClr val="accent2">
                    <a:lumMod val="50000"/>
                  </a:schemeClr>
                </a:solidFill>
              </a:rPr>
              <a:t>هل المهنة دعوة ؟ كلا اذا كانت تسحق الأنسان ونعم اذا كانت تساعده في انماء مواهبه الشخصية لخدمة الجماعة والأنسانية . مهما كانت المهنة ام لا لكي تكون دعوة مسيحية حقيقية يجب ان تعاش بعلاقة مع الله بالمسيح يسوع</a:t>
            </a:r>
            <a:endParaRPr lang="en-GB" sz="3200" dirty="0">
              <a:solidFill>
                <a:schemeClr val="accent2">
                  <a:lumMod val="50000"/>
                </a:schemeClr>
              </a:solidFill>
            </a:endParaRPr>
          </a:p>
        </p:txBody>
      </p:sp>
    </p:spTree>
  </p:cSld>
  <p:clrMapOvr>
    <a:masterClrMapping/>
  </p:clrMapOvr>
  <p:transition spd="slow">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jpg"/>
          <p:cNvPicPr>
            <a:picLocks noChangeAspect="1"/>
          </p:cNvPicPr>
          <p:nvPr/>
        </p:nvPicPr>
        <p:blipFill>
          <a:blip r:embed="rId2"/>
          <a:stretch>
            <a:fillRect/>
          </a:stretch>
        </p:blipFill>
        <p:spPr>
          <a:xfrm>
            <a:off x="0" y="0"/>
            <a:ext cx="9144000" cy="5857892"/>
          </a:xfrm>
          <a:prstGeom prst="rect">
            <a:avLst/>
          </a:prstGeom>
        </p:spPr>
      </p:pic>
      <p:sp>
        <p:nvSpPr>
          <p:cNvPr id="4" name="TextBox 3"/>
          <p:cNvSpPr txBox="1"/>
          <p:nvPr/>
        </p:nvSpPr>
        <p:spPr>
          <a:xfrm>
            <a:off x="0" y="5857892"/>
            <a:ext cx="9144000" cy="1077218"/>
          </a:xfrm>
          <a:prstGeom prst="rect">
            <a:avLst/>
          </a:prstGeom>
          <a:solidFill>
            <a:schemeClr val="accent2">
              <a:lumMod val="50000"/>
            </a:schemeClr>
          </a:solidFill>
        </p:spPr>
        <p:txBody>
          <a:bodyPr wrap="square" rtlCol="0">
            <a:spAutoFit/>
          </a:bodyPr>
          <a:lstStyle/>
          <a:p>
            <a:pPr algn="r"/>
            <a:r>
              <a:rPr lang="ar-SY" sz="3200" dirty="0" smtClean="0">
                <a:solidFill>
                  <a:schemeClr val="bg1"/>
                </a:solidFill>
              </a:rPr>
              <a:t>وليس فقط المهنة ولكن كل واقع حياتنا لأن الدعوة المسيحية ي نظرة ايمانية لكل لحظة من وجودنا</a:t>
            </a:r>
            <a:r>
              <a:rPr lang="ar-SY" dirty="0" smtClean="0"/>
              <a:t>.</a:t>
            </a:r>
            <a:endParaRPr lang="en-GB" dirty="0"/>
          </a:p>
        </p:txBody>
      </p:sp>
    </p:spTree>
  </p:cSld>
  <p:clrMapOvr>
    <a:masterClrMapping/>
  </p:clrMapOvr>
  <p:transition spd="slow">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6.jpg"/>
          <p:cNvPicPr>
            <a:picLocks noChangeAspect="1"/>
          </p:cNvPicPr>
          <p:nvPr/>
        </p:nvPicPr>
        <p:blipFill>
          <a:blip r:embed="rId2"/>
          <a:stretch>
            <a:fillRect/>
          </a:stretch>
        </p:blipFill>
        <p:spPr>
          <a:xfrm>
            <a:off x="0" y="0"/>
            <a:ext cx="6143636" cy="6857999"/>
          </a:xfrm>
          <a:prstGeom prst="rect">
            <a:avLst/>
          </a:prstGeom>
        </p:spPr>
      </p:pic>
      <p:sp>
        <p:nvSpPr>
          <p:cNvPr id="4" name="TextBox 3"/>
          <p:cNvSpPr txBox="1"/>
          <p:nvPr/>
        </p:nvSpPr>
        <p:spPr>
          <a:xfrm>
            <a:off x="6143636" y="0"/>
            <a:ext cx="3000364" cy="6858000"/>
          </a:xfrm>
          <a:prstGeom prst="rect">
            <a:avLst/>
          </a:prstGeom>
          <a:solidFill>
            <a:schemeClr val="tx1"/>
          </a:solidFill>
        </p:spPr>
        <p:txBody>
          <a:bodyPr wrap="square" rtlCol="0">
            <a:spAutoFit/>
          </a:bodyPr>
          <a:lstStyle/>
          <a:p>
            <a:pPr algn="r"/>
            <a:r>
              <a:rPr lang="ar-SY" sz="3600" dirty="0" smtClean="0">
                <a:solidFill>
                  <a:schemeClr val="accent6">
                    <a:lumMod val="75000"/>
                  </a:schemeClr>
                </a:solidFill>
              </a:rPr>
              <a:t>ولسنا فقط نحن مدعوون من الله ولكن العالم الكوني بكامله مدعو معنا المرتبط بكل تاريخه وبكل تطوره والذي يحمل كل طاقة قوته الصيرورية كل هذا مدعو من خلالنا بالمسيح المرتبط فينا بشكل لا ينحل</a:t>
            </a:r>
            <a:r>
              <a:rPr lang="ar-SY" dirty="0" smtClean="0"/>
              <a:t>.</a:t>
            </a:r>
            <a:endParaRPr lang="en-GB" dirty="0"/>
          </a:p>
        </p:txBody>
      </p:sp>
    </p:spTree>
  </p:cSld>
  <p:clrMapOvr>
    <a:masterClrMapping/>
  </p:clrMapOvr>
  <p:transition spd="slow">
    <p:strip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7.jpg"/>
          <p:cNvPicPr>
            <a:picLocks noChangeAspect="1"/>
          </p:cNvPicPr>
          <p:nvPr/>
        </p:nvPicPr>
        <p:blipFill>
          <a:blip r:embed="rId2"/>
          <a:stretch>
            <a:fillRect/>
          </a:stretch>
        </p:blipFill>
        <p:spPr>
          <a:xfrm>
            <a:off x="0" y="0"/>
            <a:ext cx="6929454" cy="6858000"/>
          </a:xfrm>
          <a:prstGeom prst="rect">
            <a:avLst/>
          </a:prstGeom>
        </p:spPr>
      </p:pic>
      <p:sp>
        <p:nvSpPr>
          <p:cNvPr id="5" name="TextBox 4"/>
          <p:cNvSpPr txBox="1"/>
          <p:nvPr/>
        </p:nvSpPr>
        <p:spPr>
          <a:xfrm>
            <a:off x="6929454" y="0"/>
            <a:ext cx="2214546" cy="6986528"/>
          </a:xfrm>
          <a:prstGeom prst="rect">
            <a:avLst/>
          </a:prstGeom>
          <a:solidFill>
            <a:schemeClr val="accent2">
              <a:lumMod val="75000"/>
            </a:schemeClr>
          </a:solidFill>
        </p:spPr>
        <p:txBody>
          <a:bodyPr wrap="square" rtlCol="0">
            <a:spAutoFit/>
          </a:bodyPr>
          <a:lstStyle/>
          <a:p>
            <a:pPr algn="r"/>
            <a:r>
              <a:rPr lang="ar-SY" sz="3200" dirty="0" smtClean="0">
                <a:solidFill>
                  <a:schemeClr val="bg1"/>
                </a:solidFill>
              </a:rPr>
              <a:t>ائتمن المسيحيون في عملهم او في اي واقع من الوجود على مبدأ دعوة أساسية </a:t>
            </a:r>
          </a:p>
          <a:p>
            <a:pPr algn="r"/>
            <a:endParaRPr lang="ar-SY" sz="3200" dirty="0" smtClean="0">
              <a:solidFill>
                <a:schemeClr val="bg1"/>
              </a:solidFill>
            </a:endParaRPr>
          </a:p>
          <a:p>
            <a:pPr algn="r"/>
            <a:r>
              <a:rPr lang="ar-SY" sz="3200" dirty="0" smtClean="0">
                <a:solidFill>
                  <a:schemeClr val="bg1"/>
                </a:solidFill>
              </a:rPr>
              <a:t>ان يكون في وسط الجميع من خلال نشاطاتهم علامة البشرى السارة للخلاص</a:t>
            </a:r>
            <a:endParaRPr lang="en-GB" sz="3200"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jpg"/>
          <p:cNvPicPr>
            <a:picLocks noChangeAspect="1"/>
          </p:cNvPicPr>
          <p:nvPr/>
        </p:nvPicPr>
        <p:blipFill>
          <a:blip r:embed="rId2"/>
          <a:stretch>
            <a:fillRect/>
          </a:stretch>
        </p:blipFill>
        <p:spPr>
          <a:xfrm>
            <a:off x="-20978" y="-35006"/>
            <a:ext cx="6307490" cy="6893006"/>
          </a:xfrm>
          <a:prstGeom prst="rect">
            <a:avLst/>
          </a:prstGeom>
        </p:spPr>
      </p:pic>
      <p:sp>
        <p:nvSpPr>
          <p:cNvPr id="5" name="TextBox 4"/>
          <p:cNvSpPr txBox="1"/>
          <p:nvPr/>
        </p:nvSpPr>
        <p:spPr>
          <a:xfrm>
            <a:off x="6286512" y="0"/>
            <a:ext cx="2857488" cy="6986528"/>
          </a:xfrm>
          <a:prstGeom prst="rect">
            <a:avLst/>
          </a:prstGeom>
          <a:solidFill>
            <a:schemeClr val="accent2">
              <a:lumMod val="60000"/>
              <a:lumOff val="40000"/>
            </a:schemeClr>
          </a:solidFill>
        </p:spPr>
        <p:txBody>
          <a:bodyPr wrap="square" rtlCol="0">
            <a:spAutoFit/>
          </a:bodyPr>
          <a:lstStyle/>
          <a:p>
            <a:pPr algn="r"/>
            <a:r>
              <a:rPr lang="ar-SY" sz="2800" b="1" dirty="0" smtClean="0">
                <a:solidFill>
                  <a:schemeClr val="accent2">
                    <a:lumMod val="50000"/>
                  </a:schemeClr>
                </a:solidFill>
              </a:rPr>
              <a:t>يقع المراهق في هذه الصورة في انبثاق الزبد في وسط الصخور بين تيارين تيار الطفولة الهادئة اللعب اللامبالاة وتيار حياة لسن البلوغ حيث يمكنه ان يتنج للمجتمع. ان المراهقة هي زمن الحياة القصوى الغليان حيوية الشباب ولكن لا احد يمكنه ان يعلم بعد أي محطة توليد مائية يمكنها ان تغذي هذه القدرات الجديدة التي لم توجه بتجارب الخبرة</a:t>
            </a:r>
            <a:endParaRPr lang="en-GB" sz="2800" b="1" dirty="0">
              <a:solidFill>
                <a:schemeClr val="accent2">
                  <a:lumMod val="50000"/>
                </a:schemeClr>
              </a:solidFill>
            </a:endParaRPr>
          </a:p>
        </p:txBody>
      </p:sp>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jpg"/>
          <p:cNvPicPr>
            <a:picLocks noChangeAspect="1"/>
          </p:cNvPicPr>
          <p:nvPr/>
        </p:nvPicPr>
        <p:blipFill>
          <a:blip r:embed="rId2"/>
          <a:stretch>
            <a:fillRect/>
          </a:stretch>
        </p:blipFill>
        <p:spPr>
          <a:xfrm>
            <a:off x="0" y="0"/>
            <a:ext cx="6572232" cy="6858000"/>
          </a:xfrm>
          <a:prstGeom prst="rect">
            <a:avLst/>
          </a:prstGeom>
        </p:spPr>
      </p:pic>
      <p:sp>
        <p:nvSpPr>
          <p:cNvPr id="4" name="TextBox 3"/>
          <p:cNvSpPr txBox="1"/>
          <p:nvPr/>
        </p:nvSpPr>
        <p:spPr>
          <a:xfrm>
            <a:off x="6500826" y="0"/>
            <a:ext cx="2643174" cy="6986528"/>
          </a:xfrm>
          <a:prstGeom prst="rect">
            <a:avLst/>
          </a:prstGeom>
          <a:solidFill>
            <a:schemeClr val="accent2">
              <a:lumMod val="60000"/>
              <a:lumOff val="40000"/>
            </a:schemeClr>
          </a:solidFill>
        </p:spPr>
        <p:txBody>
          <a:bodyPr wrap="square" rtlCol="0">
            <a:spAutoFit/>
          </a:bodyPr>
          <a:lstStyle/>
          <a:p>
            <a:pPr algn="r"/>
            <a:r>
              <a:rPr lang="ar-SY" sz="2800" dirty="0" smtClean="0">
                <a:solidFill>
                  <a:schemeClr val="accent2">
                    <a:lumMod val="50000"/>
                  </a:schemeClr>
                </a:solidFill>
              </a:rPr>
              <a:t>لنفتح عالمنا الحديث المعلمن اكثر فاكثر للمسيح انه من الضروري ان يشعر جميع العلمانيين برسالتهم انهم الخمير في العجين حيث الكنسية محرومة أكثر فأكثر من جماعات كهنوتية كافية ولا يمكنها الا بواسطتهم ان تكون ملح الأرض وهكذا فأن المهنة المعاشة بهذه النظرة تصبح دعوة بكل معنى الكلمة</a:t>
            </a:r>
            <a:r>
              <a:rPr lang="ar-SY" dirty="0" smtClean="0">
                <a:solidFill>
                  <a:schemeClr val="accent2">
                    <a:lumMod val="50000"/>
                  </a:schemeClr>
                </a:solidFill>
              </a:rPr>
              <a:t>.</a:t>
            </a:r>
            <a:endParaRPr lang="en-GB" dirty="0">
              <a:solidFill>
                <a:schemeClr val="accent2">
                  <a:lumMod val="50000"/>
                </a:schemeClr>
              </a:solidFill>
            </a:endParaRPr>
          </a:p>
        </p:txBody>
      </p:sp>
    </p:spTree>
  </p:cSld>
  <p:clrMapOvr>
    <a:masterClrMapping/>
  </p:clrMapOvr>
  <p:transition spd="slow">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9.jpg"/>
          <p:cNvPicPr>
            <a:picLocks noChangeAspect="1"/>
          </p:cNvPicPr>
          <p:nvPr/>
        </p:nvPicPr>
        <p:blipFill>
          <a:blip r:embed="rId2"/>
          <a:stretch>
            <a:fillRect/>
          </a:stretch>
        </p:blipFill>
        <p:spPr>
          <a:xfrm>
            <a:off x="0" y="0"/>
            <a:ext cx="6858016" cy="6858000"/>
          </a:xfrm>
          <a:prstGeom prst="rect">
            <a:avLst/>
          </a:prstGeom>
        </p:spPr>
      </p:pic>
      <p:sp>
        <p:nvSpPr>
          <p:cNvPr id="20" name="TextBox 19"/>
          <p:cNvSpPr txBox="1"/>
          <p:nvPr/>
        </p:nvSpPr>
        <p:spPr>
          <a:xfrm>
            <a:off x="6858016" y="0"/>
            <a:ext cx="2285984" cy="6986528"/>
          </a:xfrm>
          <a:prstGeom prst="rect">
            <a:avLst/>
          </a:prstGeom>
          <a:solidFill>
            <a:schemeClr val="accent2">
              <a:lumMod val="60000"/>
              <a:lumOff val="40000"/>
            </a:schemeClr>
          </a:solidFill>
        </p:spPr>
        <p:txBody>
          <a:bodyPr wrap="square" rtlCol="0">
            <a:spAutoFit/>
          </a:bodyPr>
          <a:lstStyle/>
          <a:p>
            <a:pPr algn="r"/>
            <a:r>
              <a:rPr lang="ar-SY" sz="3200" dirty="0" smtClean="0">
                <a:solidFill>
                  <a:schemeClr val="accent2">
                    <a:lumMod val="50000"/>
                  </a:schemeClr>
                </a:solidFill>
              </a:rPr>
              <a:t>صوت الله لا أحد في العهد القديم سمعه او رآه فقط علامات وأحداث جعلته مدرك للأنسان </a:t>
            </a:r>
          </a:p>
          <a:p>
            <a:pPr algn="r"/>
            <a:r>
              <a:rPr lang="ar-SY" sz="3200" dirty="0" smtClean="0">
                <a:solidFill>
                  <a:schemeClr val="accent2">
                    <a:lumMod val="50000"/>
                  </a:schemeClr>
                </a:solidFill>
              </a:rPr>
              <a:t>المخلوق على صورة الله يجعلنا هذا التشابه قادرين ان نقبل في قلوبنا الكلمة غير المسموعة لأذاننا</a:t>
            </a:r>
            <a:r>
              <a:rPr lang="ar-SY" dirty="0" smtClean="0">
                <a:solidFill>
                  <a:schemeClr val="accent2">
                    <a:lumMod val="50000"/>
                  </a:schemeClr>
                </a:solidFill>
              </a:rPr>
              <a:t>.</a:t>
            </a:r>
            <a:endParaRPr lang="en-GB" dirty="0">
              <a:solidFill>
                <a:schemeClr val="accent2">
                  <a:lumMod val="50000"/>
                </a:schemeClr>
              </a:solidFill>
            </a:endParaRPr>
          </a:p>
        </p:txBody>
      </p:sp>
    </p:spTree>
  </p:cSld>
  <p:clrMapOvr>
    <a:masterClrMapping/>
  </p:clrMapOvr>
  <p:transition spd="slow">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jpg"/>
          <p:cNvPicPr>
            <a:picLocks noChangeAspect="1"/>
          </p:cNvPicPr>
          <p:nvPr/>
        </p:nvPicPr>
        <p:blipFill>
          <a:blip r:embed="rId2"/>
          <a:stretch>
            <a:fillRect/>
          </a:stretch>
        </p:blipFill>
        <p:spPr>
          <a:xfrm>
            <a:off x="0" y="0"/>
            <a:ext cx="6786578" cy="6858000"/>
          </a:xfrm>
          <a:prstGeom prst="rect">
            <a:avLst/>
          </a:prstGeom>
        </p:spPr>
      </p:pic>
      <p:sp>
        <p:nvSpPr>
          <p:cNvPr id="6" name="TextBox 5"/>
          <p:cNvSpPr txBox="1"/>
          <p:nvPr/>
        </p:nvSpPr>
        <p:spPr>
          <a:xfrm>
            <a:off x="6786578" y="0"/>
            <a:ext cx="2357422" cy="6863417"/>
          </a:xfrm>
          <a:prstGeom prst="rect">
            <a:avLst/>
          </a:prstGeom>
          <a:solidFill>
            <a:schemeClr val="accent2">
              <a:lumMod val="75000"/>
            </a:schemeClr>
          </a:solidFill>
        </p:spPr>
        <p:txBody>
          <a:bodyPr wrap="square" rtlCol="0">
            <a:spAutoFit/>
          </a:bodyPr>
          <a:lstStyle/>
          <a:p>
            <a:pPr algn="r"/>
            <a:r>
              <a:rPr lang="ar-SY" sz="2400" b="1" dirty="0" smtClean="0">
                <a:solidFill>
                  <a:schemeClr val="bg1"/>
                </a:solidFill>
              </a:rPr>
              <a:t>هكذا الأباء والأنبياء أدركوا دعوة الله غير المنظور الكتاب المقدس يسرد علينا خبر هذه الدعوات بأسلوب مصور ولكن في الحقيقة فأن الكلمات الموحاة من الروح القدس تظهر لنا السر غير المدرك ألا وهو لقاء المخلوقات مع خالقها الذي يتجلى ... هذه هي دعوة ابراهيم موسى ايليا وصموئيل وآخرين هذه الدعوات هي دائما اصطفاء </a:t>
            </a:r>
            <a:r>
              <a:rPr lang="ar-SY" sz="3200" b="1" dirty="0" smtClean="0">
                <a:solidFill>
                  <a:schemeClr val="bg1"/>
                </a:solidFill>
              </a:rPr>
              <a:t>وارسال  </a:t>
            </a:r>
            <a:endParaRPr lang="en-GB" sz="3200" b="1"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0"/>
            <a:ext cx="2714612" cy="6986528"/>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في الأنجيل صوت الله يتجلى من خلال يسوع المسيح من خلال حدث المعمودية العجيبة كما في تنصيبه الملوكي للخادم الأمين</a:t>
            </a:r>
          </a:p>
          <a:p>
            <a:pPr algn="r"/>
            <a:r>
              <a:rPr lang="ar-SY" sz="2800" b="1" dirty="0" smtClean="0">
                <a:solidFill>
                  <a:schemeClr val="bg1"/>
                </a:solidFill>
              </a:rPr>
              <a:t>واعتمد يسوع وخرج لوقته من الماء فاذا السموات قد انفتحت فرأى روح الله يهبط كأنه حمامة وينزل عليه واذا صوت من السماء يقول هذا هو ابني الحبيب الذي عنه رضيت</a:t>
            </a:r>
            <a:endParaRPr lang="en-GB" sz="28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215074" y="0"/>
            <a:ext cx="2928926" cy="6986528"/>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يظهر الأنجيل من بدايته الى نهايته الدعوات التي وجهها </a:t>
            </a:r>
            <a:r>
              <a:rPr lang="ar-SY" sz="2800" b="1" dirty="0" smtClean="0">
                <a:solidFill>
                  <a:schemeClr val="bg1"/>
                </a:solidFill>
              </a:rPr>
              <a:t>يسوع</a:t>
            </a:r>
            <a:endParaRPr lang="en-US" sz="2800" b="1" dirty="0" smtClean="0">
              <a:solidFill>
                <a:schemeClr val="bg1"/>
              </a:solidFill>
            </a:endParaRPr>
          </a:p>
          <a:p>
            <a:pPr algn="r"/>
            <a:r>
              <a:rPr lang="ar-SY" sz="2800" b="1" dirty="0" smtClean="0">
                <a:solidFill>
                  <a:schemeClr val="bg1"/>
                </a:solidFill>
              </a:rPr>
              <a:t> </a:t>
            </a:r>
            <a:r>
              <a:rPr lang="ar-SY" sz="2800" b="1" dirty="0" smtClean="0">
                <a:solidFill>
                  <a:schemeClr val="bg1"/>
                </a:solidFill>
              </a:rPr>
              <a:t>هذه الدعوات كان يكيفها دائما مع وضع الشخص الذي يدعوه </a:t>
            </a:r>
            <a:endParaRPr lang="en-US" sz="2800" b="1" dirty="0" smtClean="0">
              <a:solidFill>
                <a:schemeClr val="bg1"/>
              </a:solidFill>
            </a:endParaRPr>
          </a:p>
          <a:p>
            <a:pPr algn="r"/>
            <a:r>
              <a:rPr lang="ar-SY" sz="2800" b="1" dirty="0" smtClean="0">
                <a:solidFill>
                  <a:schemeClr val="bg1"/>
                </a:solidFill>
              </a:rPr>
              <a:t>ان </a:t>
            </a:r>
            <a:r>
              <a:rPr lang="ar-SY" sz="2800" b="1" dirty="0" smtClean="0">
                <a:solidFill>
                  <a:schemeClr val="bg1"/>
                </a:solidFill>
              </a:rPr>
              <a:t>كل انسان معني بهذه الدعوة الألهية ولكن ليست دائما موجهة بنفس الطريقة وتهدف نفس العمل ولكنها دوما دعوة لاتباعه </a:t>
            </a:r>
            <a:endParaRPr lang="en-US" sz="2800" b="1" dirty="0" smtClean="0">
              <a:solidFill>
                <a:schemeClr val="bg1"/>
              </a:solidFill>
            </a:endParaRPr>
          </a:p>
          <a:p>
            <a:pPr algn="r"/>
            <a:r>
              <a:rPr lang="ar-SY" sz="2800" b="1" dirty="0" smtClean="0">
                <a:solidFill>
                  <a:schemeClr val="bg1"/>
                </a:solidFill>
              </a:rPr>
              <a:t>هو </a:t>
            </a:r>
            <a:r>
              <a:rPr lang="ar-SY" sz="2800" b="1" dirty="0" smtClean="0">
                <a:solidFill>
                  <a:schemeClr val="bg1"/>
                </a:solidFill>
              </a:rPr>
              <a:t>المعلم بحب وبكل ثقة على طريق جديد يملك وحده </a:t>
            </a:r>
          </a:p>
          <a:p>
            <a:pPr algn="r"/>
            <a:r>
              <a:rPr lang="ar-SY" sz="2800" b="1" dirty="0" smtClean="0">
                <a:solidFill>
                  <a:schemeClr val="bg1"/>
                </a:solidFill>
              </a:rPr>
              <a:t>سره</a:t>
            </a:r>
            <a:endParaRPr lang="en-GB" sz="2800" b="1" dirty="0">
              <a:solidFill>
                <a:schemeClr val="bg1"/>
              </a:solidFill>
            </a:endParaRPr>
          </a:p>
        </p:txBody>
      </p:sp>
    </p:spTree>
  </p:cSld>
  <p:clrMapOvr>
    <a:masterClrMapping/>
  </p:clrMapOvr>
  <p:transition spd="slow">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jpg"/>
          <p:cNvPicPr>
            <a:picLocks noChangeAspect="1"/>
          </p:cNvPicPr>
          <p:nvPr/>
        </p:nvPicPr>
        <p:blipFill>
          <a:blip r:embed="rId2"/>
          <a:stretch>
            <a:fillRect/>
          </a:stretch>
        </p:blipFill>
        <p:spPr>
          <a:xfrm>
            <a:off x="0" y="0"/>
            <a:ext cx="6215073" cy="6857999"/>
          </a:xfrm>
          <a:prstGeom prst="rect">
            <a:avLst/>
          </a:prstGeom>
        </p:spPr>
      </p:pic>
      <p:sp>
        <p:nvSpPr>
          <p:cNvPr id="4" name="TextBox 3"/>
          <p:cNvSpPr txBox="1"/>
          <p:nvPr/>
        </p:nvSpPr>
        <p:spPr>
          <a:xfrm>
            <a:off x="6215074" y="0"/>
            <a:ext cx="2928926" cy="6986528"/>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بعضهم مدعوون لترك كل شيء واتباعه آخرون للخروج من </a:t>
            </a:r>
            <a:r>
              <a:rPr lang="ar-SY" sz="2800" b="1" dirty="0" smtClean="0">
                <a:solidFill>
                  <a:schemeClr val="bg1"/>
                </a:solidFill>
              </a:rPr>
              <a:t>خطيئتهم</a:t>
            </a:r>
            <a:endParaRPr lang="en-US" sz="2800" b="1" dirty="0" smtClean="0">
              <a:solidFill>
                <a:schemeClr val="bg1"/>
              </a:solidFill>
            </a:endParaRPr>
          </a:p>
          <a:p>
            <a:pPr algn="r"/>
            <a:r>
              <a:rPr lang="ar-SY" sz="2800" b="1" dirty="0" smtClean="0">
                <a:solidFill>
                  <a:schemeClr val="bg1"/>
                </a:solidFill>
              </a:rPr>
              <a:t> </a:t>
            </a:r>
            <a:r>
              <a:rPr lang="ar-SY" sz="2800" b="1" dirty="0" smtClean="0">
                <a:solidFill>
                  <a:schemeClr val="bg1"/>
                </a:solidFill>
              </a:rPr>
              <a:t>لهؤلاء يكلمهم </a:t>
            </a:r>
          </a:p>
          <a:p>
            <a:pPr algn="r"/>
            <a:r>
              <a:rPr lang="ar-SY" sz="2800" b="1" dirty="0" smtClean="0">
                <a:solidFill>
                  <a:schemeClr val="bg1"/>
                </a:solidFill>
              </a:rPr>
              <a:t>بلغة </a:t>
            </a:r>
            <a:r>
              <a:rPr lang="ar-SY" sz="2800" b="1" dirty="0" smtClean="0">
                <a:solidFill>
                  <a:schemeClr val="bg1"/>
                </a:solidFill>
              </a:rPr>
              <a:t>التطويبات للسامرية عن ماء الحياة لنيقوديموس الشيخ يكلمه عن الولادة الجديدة لهذا التاجر يحدثه عن الدر لهذا الفلاح يكلمه عن الكرمة </a:t>
            </a:r>
          </a:p>
          <a:p>
            <a:pPr algn="r"/>
            <a:r>
              <a:rPr lang="ar-SY" sz="2800" b="1" dirty="0" smtClean="0">
                <a:solidFill>
                  <a:schemeClr val="bg1"/>
                </a:solidFill>
              </a:rPr>
              <a:t>لربة البيت عن الخمير في العجين لكل واحد يعطيه نصيبه من هذه الكلمة الألهية الشاملة</a:t>
            </a:r>
            <a:endParaRPr lang="en-GB" sz="2800" b="1" dirty="0">
              <a:solidFill>
                <a:schemeClr val="bg1"/>
              </a:solidFill>
            </a:endParaRPr>
          </a:p>
        </p:txBody>
      </p:sp>
    </p:spTree>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4.jpg"/>
          <p:cNvPicPr>
            <a:picLocks noChangeAspect="1"/>
          </p:cNvPicPr>
          <p:nvPr/>
        </p:nvPicPr>
        <p:blipFill>
          <a:blip r:embed="rId2"/>
          <a:stretch>
            <a:fillRect/>
          </a:stretch>
        </p:blipFill>
        <p:spPr>
          <a:xfrm>
            <a:off x="0" y="32884"/>
            <a:ext cx="6858016" cy="6825116"/>
          </a:xfrm>
          <a:prstGeom prst="rect">
            <a:avLst/>
          </a:prstGeom>
        </p:spPr>
      </p:pic>
      <p:sp>
        <p:nvSpPr>
          <p:cNvPr id="5" name="TextBox 4"/>
          <p:cNvSpPr txBox="1"/>
          <p:nvPr/>
        </p:nvSpPr>
        <p:spPr>
          <a:xfrm>
            <a:off x="6858016" y="0"/>
            <a:ext cx="2285984" cy="6858000"/>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وكان يسوع سائرا على شاطئ بحر الجليل فرأى أخوين هما سمعان الذي يقال له بطرس واندراوس اخوه يلقيان الشبكة في البحر لأنهما كانا صيادين فقال لهما:“ اتبعاني أجعلكما صيادي بشر فتركا الشباك منذ ذلك الحين </a:t>
            </a:r>
            <a:r>
              <a:rPr lang="ar-SY" sz="3600" b="1" dirty="0" smtClean="0">
                <a:solidFill>
                  <a:schemeClr val="bg1"/>
                </a:solidFill>
              </a:rPr>
              <a:t>وتبعاه</a:t>
            </a:r>
            <a:endParaRPr lang="en-GB" sz="3600" b="1" dirty="0">
              <a:solidFill>
                <a:schemeClr val="bg1"/>
              </a:solidFill>
            </a:endParaRPr>
          </a:p>
        </p:txBody>
      </p:sp>
    </p:spTree>
  </p:cSld>
  <p:clrMapOvr>
    <a:masterClrMapping/>
  </p:clrMapOvr>
  <p:transition spd="slow">
    <p:comb/>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jpg"/>
          <p:cNvPicPr>
            <a:picLocks noChangeAspect="1"/>
          </p:cNvPicPr>
          <p:nvPr/>
        </p:nvPicPr>
        <p:blipFill>
          <a:blip r:embed="rId2"/>
          <a:stretch>
            <a:fillRect/>
          </a:stretch>
        </p:blipFill>
        <p:spPr>
          <a:xfrm>
            <a:off x="0" y="0"/>
            <a:ext cx="7429520" cy="6857999"/>
          </a:xfrm>
          <a:prstGeom prst="rect">
            <a:avLst/>
          </a:prstGeom>
        </p:spPr>
      </p:pic>
      <p:sp>
        <p:nvSpPr>
          <p:cNvPr id="11" name="TextBox 10"/>
          <p:cNvSpPr txBox="1"/>
          <p:nvPr/>
        </p:nvSpPr>
        <p:spPr>
          <a:xfrm>
            <a:off x="7429520" y="0"/>
            <a:ext cx="1714480" cy="6986528"/>
          </a:xfrm>
          <a:prstGeom prst="rect">
            <a:avLst/>
          </a:prstGeom>
          <a:solidFill>
            <a:schemeClr val="accent2">
              <a:lumMod val="60000"/>
              <a:lumOff val="40000"/>
            </a:schemeClr>
          </a:solidFill>
        </p:spPr>
        <p:txBody>
          <a:bodyPr wrap="square" rtlCol="0">
            <a:spAutoFit/>
          </a:bodyPr>
          <a:lstStyle/>
          <a:p>
            <a:pPr algn="r"/>
            <a:r>
              <a:rPr lang="ar-SY" sz="3200" b="1" dirty="0" smtClean="0">
                <a:solidFill>
                  <a:schemeClr val="accent2">
                    <a:lumMod val="50000"/>
                  </a:schemeClr>
                </a:solidFill>
              </a:rPr>
              <a:t>يقول القديس يوحنا ” الله محبة“ انكم ستدانون على الحب المهم ان نكون احرارا لنختار المكان الذي فيه يمكننا ان نعطي الحب الأكبر</a:t>
            </a:r>
            <a:endParaRPr lang="en-GB" sz="3200" b="1" dirty="0">
              <a:solidFill>
                <a:schemeClr val="accent2">
                  <a:lumMod val="50000"/>
                </a:schemeClr>
              </a:solidFill>
            </a:endParaRPr>
          </a:p>
        </p:txBody>
      </p:sp>
    </p:spTree>
  </p:cSld>
  <p:clrMapOvr>
    <a:masterClrMapping/>
  </p:clrMapOvr>
  <p:transition spd="slow">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6.jpg"/>
          <p:cNvPicPr>
            <a:picLocks noChangeAspect="1"/>
          </p:cNvPicPr>
          <p:nvPr/>
        </p:nvPicPr>
        <p:blipFill>
          <a:blip r:embed="rId2"/>
          <a:stretch>
            <a:fillRect/>
          </a:stretch>
        </p:blipFill>
        <p:spPr>
          <a:xfrm>
            <a:off x="0" y="0"/>
            <a:ext cx="7286644" cy="6858000"/>
          </a:xfrm>
          <a:prstGeom prst="rect">
            <a:avLst/>
          </a:prstGeom>
        </p:spPr>
      </p:pic>
      <p:sp>
        <p:nvSpPr>
          <p:cNvPr id="10" name="TextBox 9"/>
          <p:cNvSpPr txBox="1"/>
          <p:nvPr/>
        </p:nvSpPr>
        <p:spPr>
          <a:xfrm>
            <a:off x="7286644" y="0"/>
            <a:ext cx="1857356" cy="6986528"/>
          </a:xfrm>
          <a:prstGeom prst="rect">
            <a:avLst/>
          </a:prstGeom>
          <a:solidFill>
            <a:schemeClr val="accent2">
              <a:lumMod val="60000"/>
              <a:lumOff val="40000"/>
            </a:schemeClr>
          </a:solidFill>
        </p:spPr>
        <p:txBody>
          <a:bodyPr wrap="square" rtlCol="0">
            <a:spAutoFit/>
          </a:bodyPr>
          <a:lstStyle/>
          <a:p>
            <a:pPr algn="r"/>
            <a:r>
              <a:rPr lang="ar-SY" sz="2800" b="1" dirty="0" smtClean="0">
                <a:solidFill>
                  <a:schemeClr val="accent2">
                    <a:lumMod val="50000"/>
                  </a:schemeClr>
                </a:solidFill>
              </a:rPr>
              <a:t>ولكن الحرية ليست مجردة عن بعض الشروط انها داخال اطار وجودي يكتسب حسب امكانياتنا اينما كنا ويساعدنا ان ندخل بشكل ملموس في الحياة مع غرابتنا الخاصة وان نبني ذواتنا مع الآخرين.</a:t>
            </a:r>
            <a:endParaRPr lang="en-GB" sz="2800" b="1" dirty="0">
              <a:solidFill>
                <a:schemeClr val="accent2">
                  <a:lumMod val="50000"/>
                </a:schemeClr>
              </a:solidFill>
            </a:endParaRPr>
          </a:p>
        </p:txBody>
      </p:sp>
    </p:spTree>
  </p:cSld>
  <p:clrMapOvr>
    <a:masterClrMapping/>
  </p:clrMapOvr>
  <p:transition spd="slow">
    <p:strip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7.jpg"/>
          <p:cNvPicPr>
            <a:picLocks noChangeAspect="1"/>
          </p:cNvPicPr>
          <p:nvPr/>
        </p:nvPicPr>
        <p:blipFill>
          <a:blip r:embed="rId2"/>
          <a:stretch>
            <a:fillRect/>
          </a:stretch>
        </p:blipFill>
        <p:spPr>
          <a:xfrm>
            <a:off x="0" y="0"/>
            <a:ext cx="5857883" cy="6857999"/>
          </a:xfrm>
          <a:prstGeom prst="rect">
            <a:avLst/>
          </a:prstGeom>
        </p:spPr>
      </p:pic>
      <p:sp>
        <p:nvSpPr>
          <p:cNvPr id="4" name="TextBox 3"/>
          <p:cNvSpPr txBox="1"/>
          <p:nvPr/>
        </p:nvSpPr>
        <p:spPr>
          <a:xfrm>
            <a:off x="5786446" y="0"/>
            <a:ext cx="3357554" cy="6986528"/>
          </a:xfrm>
          <a:prstGeom prst="rect">
            <a:avLst/>
          </a:prstGeom>
          <a:solidFill>
            <a:schemeClr val="accent2">
              <a:lumMod val="40000"/>
              <a:lumOff val="60000"/>
            </a:schemeClr>
          </a:solidFill>
        </p:spPr>
        <p:txBody>
          <a:bodyPr wrap="square" rtlCol="0">
            <a:spAutoFit/>
          </a:bodyPr>
          <a:lstStyle/>
          <a:p>
            <a:pPr algn="r" rtl="1"/>
            <a:r>
              <a:rPr lang="ar-SY" sz="2800" b="1" dirty="0" smtClean="0">
                <a:solidFill>
                  <a:schemeClr val="accent2">
                    <a:lumMod val="50000"/>
                  </a:schemeClr>
                </a:solidFill>
              </a:rPr>
              <a:t>آه ! لقد وجدت شيئا كبيرا جدا انه الحب الذي سيعطيني مفتاح العالم ولا يمكن لأحد أن يأخذه مني يقول احد شخصيات كلوديل الكاتب الفرنسي :“ الواقع ان حب شخص آخر ينمي فينا أكبر حدود الحرية والخلق ان ارتباطنا الملموس في المسؤوليات من خلال الدعوات العديدة ليس حرمان من الحرية وانما هو نمونا الذي يجعلنا نتصرف بطريقة شخصية في اندماجنا الملموس بالذي اخترناه“</a:t>
            </a:r>
            <a:r>
              <a:rPr lang="ar-SY" sz="2800" b="1" dirty="0" smtClean="0"/>
              <a:t>.</a:t>
            </a:r>
            <a:endParaRPr lang="en-GB" sz="2800" b="1" dirty="0"/>
          </a:p>
        </p:txBody>
      </p:sp>
    </p:spTree>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2.jpg"/>
          <p:cNvPicPr>
            <a:picLocks noChangeAspect="1"/>
          </p:cNvPicPr>
          <p:nvPr/>
        </p:nvPicPr>
        <p:blipFill>
          <a:blip r:embed="rId2"/>
          <a:stretch>
            <a:fillRect/>
          </a:stretch>
        </p:blipFill>
        <p:spPr>
          <a:xfrm>
            <a:off x="0" y="1"/>
            <a:ext cx="9144000" cy="5786453"/>
          </a:xfrm>
          <a:prstGeom prst="rect">
            <a:avLst/>
          </a:prstGeom>
        </p:spPr>
      </p:pic>
      <p:sp>
        <p:nvSpPr>
          <p:cNvPr id="5" name="TextBox 4"/>
          <p:cNvSpPr txBox="1"/>
          <p:nvPr/>
        </p:nvSpPr>
        <p:spPr>
          <a:xfrm>
            <a:off x="0" y="5786454"/>
            <a:ext cx="9144000" cy="1077218"/>
          </a:xfrm>
          <a:prstGeom prst="rect">
            <a:avLst/>
          </a:prstGeom>
          <a:solidFill>
            <a:schemeClr val="accent2">
              <a:lumMod val="75000"/>
            </a:schemeClr>
          </a:solidFill>
        </p:spPr>
        <p:txBody>
          <a:bodyPr wrap="square" rtlCol="0">
            <a:spAutoFit/>
          </a:bodyPr>
          <a:lstStyle/>
          <a:p>
            <a:pPr algn="r"/>
            <a:r>
              <a:rPr lang="ar-SY" sz="3200" b="1" dirty="0" smtClean="0">
                <a:solidFill>
                  <a:schemeClr val="bg1"/>
                </a:solidFill>
              </a:rPr>
              <a:t>ان الأنسان يبلغ مرحلة الرشد عبر مدة من البحث من التلمس واعداد الصعب</a:t>
            </a:r>
            <a:endParaRPr lang="en-GB" sz="32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8.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6000760" y="0"/>
            <a:ext cx="3143240" cy="6863417"/>
          </a:xfrm>
          <a:prstGeom prst="rect">
            <a:avLst/>
          </a:prstGeom>
          <a:solidFill>
            <a:schemeClr val="accent2"/>
          </a:solidFill>
        </p:spPr>
        <p:txBody>
          <a:bodyPr wrap="square" rtlCol="0">
            <a:spAutoFit/>
          </a:bodyPr>
          <a:lstStyle/>
          <a:p>
            <a:pPr algn="r" rtl="1"/>
            <a:r>
              <a:rPr lang="ar-SY" sz="2000" b="1" dirty="0" smtClean="0">
                <a:solidFill>
                  <a:schemeClr val="bg1"/>
                </a:solidFill>
              </a:rPr>
              <a:t>ان أكثر الطرق اتباعا هو الزواج ان الزواج في كثير من الأحيان يكون سطحيا بسبب كل الأطر العالمية والأجتماعية او بسبب النظرة الغريزية فقط اما الحقيقة فالزواج اساسه الحب معناه صورة عن ماهية الله هو انعكاس للحب الأبدي للأب والأبن (يو 17 24-26 ) هو بنفس  الوقت حب الروح القدس (1كو 13 – 13 ) انه يشبه الحب الأبدي للثالوث وهنا تكمن قدسيته العظيمة الحب في اتحاد الرجل والمرأة يعبر عن عطاء الآب الموحى بيسوع المسيح ... في اتحاد الرجل والمرأة اكتمال يجد شفائه وكماله في السر الذي ينمو في الخصب وينضج في الحياة المشتركة ولكن البحث عن سعادة الآخر لا يجب ان تحد في الخلية العائلية فقط الحب الحقيقي لا ينمو في اناء مغلق انه بالروح القدس يشع على العالم وهكذا يشبه دائما محبة المسيح لكنيسته </a:t>
            </a:r>
            <a:endParaRPr lang="en-GB" sz="2000" b="1" dirty="0">
              <a:solidFill>
                <a:schemeClr val="bg1"/>
              </a:solidFill>
            </a:endParaRPr>
          </a:p>
        </p:txBody>
      </p:sp>
    </p:spTree>
  </p:cSld>
  <p:clrMapOvr>
    <a:masterClrMapping/>
  </p:clrMapOvr>
  <p:transition spd="slow">
    <p:pull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jpg"/>
          <p:cNvPicPr>
            <a:picLocks noChangeAspect="1"/>
          </p:cNvPicPr>
          <p:nvPr/>
        </p:nvPicPr>
        <p:blipFill>
          <a:blip r:embed="rId2"/>
          <a:stretch>
            <a:fillRect/>
          </a:stretch>
        </p:blipFill>
        <p:spPr>
          <a:xfrm>
            <a:off x="1" y="0"/>
            <a:ext cx="6215073" cy="6858000"/>
          </a:xfrm>
          <a:prstGeom prst="rect">
            <a:avLst/>
          </a:prstGeom>
        </p:spPr>
      </p:pic>
      <p:sp>
        <p:nvSpPr>
          <p:cNvPr id="4" name="TextBox 3"/>
          <p:cNvSpPr txBox="1"/>
          <p:nvPr/>
        </p:nvSpPr>
        <p:spPr>
          <a:xfrm>
            <a:off x="6143636" y="0"/>
            <a:ext cx="3000364" cy="6986528"/>
          </a:xfrm>
          <a:prstGeom prst="rect">
            <a:avLst/>
          </a:prstGeom>
          <a:solidFill>
            <a:schemeClr val="accent2">
              <a:lumMod val="60000"/>
              <a:lumOff val="40000"/>
            </a:schemeClr>
          </a:solidFill>
        </p:spPr>
        <p:txBody>
          <a:bodyPr wrap="square" rtlCol="0">
            <a:spAutoFit/>
          </a:bodyPr>
          <a:lstStyle/>
          <a:p>
            <a:pPr algn="r"/>
            <a:r>
              <a:rPr lang="ar-SY" sz="2800" b="1" dirty="0" smtClean="0">
                <a:solidFill>
                  <a:schemeClr val="accent2">
                    <a:lumMod val="50000"/>
                  </a:schemeClr>
                </a:solidFill>
              </a:rPr>
              <a:t>هذا معناه ان كل زوج مسؤول عن زوجته وعكس ذلك انها مسؤولية يحملها امام الله كما ان المسيح حمل مسؤولية العالم أمام الآب ” ما من حب أعظم من أن يبذل الأنسان نفسه“ لا يمكننا بناء هذا العطاء فقط على العاطفة الأولى على الجمال الذكاء او الغنى ليكون برجا لا يتزعزع كما أراده الله لا بد من الجدية ولا بد ان يصبح الأثنان واحد</a:t>
            </a:r>
            <a:r>
              <a:rPr lang="ar-SY" sz="2800" b="1" dirty="0" smtClean="0"/>
              <a:t>ا</a:t>
            </a:r>
            <a:r>
              <a:rPr lang="ar-SY" dirty="0" smtClean="0"/>
              <a:t>.</a:t>
            </a:r>
            <a:endParaRPr lang="en-GB" dirty="0"/>
          </a:p>
        </p:txBody>
      </p:sp>
    </p:spTree>
  </p:cSld>
  <p:clrMapOvr>
    <a:masterClrMapping/>
  </p:clrMapOvr>
  <p:transition spd="slow">
    <p:wipe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0.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1"/>
            <a:ext cx="2714612" cy="4893647"/>
          </a:xfrm>
          <a:prstGeom prst="rect">
            <a:avLst/>
          </a:prstGeom>
          <a:solidFill>
            <a:schemeClr val="accent2">
              <a:lumMod val="40000"/>
              <a:lumOff val="60000"/>
            </a:schemeClr>
          </a:solidFill>
        </p:spPr>
        <p:txBody>
          <a:bodyPr wrap="square" rtlCol="0">
            <a:spAutoFit/>
          </a:bodyPr>
          <a:lstStyle/>
          <a:p>
            <a:pPr algn="r" rtl="1"/>
            <a:r>
              <a:rPr lang="ar-SY" sz="2400" b="1" dirty="0" smtClean="0">
                <a:solidFill>
                  <a:schemeClr val="accent2">
                    <a:lumMod val="50000"/>
                  </a:schemeClr>
                </a:solidFill>
              </a:rPr>
              <a:t>الذي جمعه الله لا يفرقه</a:t>
            </a:r>
            <a:endParaRPr lang="en-US" sz="2400" b="1" dirty="0" smtClean="0">
              <a:solidFill>
                <a:schemeClr val="accent2">
                  <a:lumMod val="50000"/>
                </a:schemeClr>
              </a:solidFill>
            </a:endParaRPr>
          </a:p>
          <a:p>
            <a:pPr algn="r" rtl="1"/>
            <a:r>
              <a:rPr lang="ar-SY" sz="2400" b="1" dirty="0" smtClean="0">
                <a:solidFill>
                  <a:schemeClr val="accent2">
                    <a:lumMod val="50000"/>
                  </a:schemeClr>
                </a:solidFill>
              </a:rPr>
              <a:t> انسا</a:t>
            </a:r>
            <a:r>
              <a:rPr lang="en-US" sz="2400" b="1" dirty="0" smtClean="0">
                <a:solidFill>
                  <a:schemeClr val="accent2">
                    <a:lumMod val="50000"/>
                  </a:schemeClr>
                </a:solidFill>
              </a:rPr>
              <a:t> </a:t>
            </a:r>
            <a:r>
              <a:rPr lang="ar-SY" sz="2400" b="1" dirty="0" smtClean="0">
                <a:solidFill>
                  <a:schemeClr val="accent2">
                    <a:lumMod val="50000"/>
                  </a:schemeClr>
                </a:solidFill>
              </a:rPr>
              <a:t>ن ان مأساة عائلات كثيرة تأتي في كثير من الأحيان من نقص في جدية الأختيار</a:t>
            </a:r>
            <a:r>
              <a:rPr lang="en-US" sz="2400" b="1" dirty="0" smtClean="0">
                <a:solidFill>
                  <a:schemeClr val="accent2">
                    <a:lumMod val="50000"/>
                  </a:schemeClr>
                </a:solidFill>
              </a:rPr>
              <a:t>. </a:t>
            </a:r>
            <a:r>
              <a:rPr lang="ar-SY" sz="2400" b="1" dirty="0" smtClean="0">
                <a:solidFill>
                  <a:schemeClr val="accent2">
                    <a:lumMod val="50000"/>
                  </a:schemeClr>
                </a:solidFill>
              </a:rPr>
              <a:t> في البدء منها سرعة من شباب لا خبرة لهم ولا يعرفون بعضهم بعضا بشكل صحيح ان هذه الأسر تشبه شجيرات لا جذور لها تقع عند أول عاصفة أنهم ظنوا البحث عن ذواتهم او التأثر العاطفي</a:t>
            </a:r>
            <a:endParaRPr lang="en-GB" sz="2400" b="1" dirty="0">
              <a:solidFill>
                <a:schemeClr val="accent2">
                  <a:lumMod val="50000"/>
                </a:schemeClr>
              </a:solidFill>
            </a:endParaRPr>
          </a:p>
        </p:txBody>
      </p:sp>
      <p:sp>
        <p:nvSpPr>
          <p:cNvPr id="7" name="Rectangle 6"/>
          <p:cNvSpPr/>
          <p:nvPr/>
        </p:nvSpPr>
        <p:spPr>
          <a:xfrm>
            <a:off x="6429388" y="4857760"/>
            <a:ext cx="2714612" cy="2000548"/>
          </a:xfrm>
          <a:prstGeom prst="rect">
            <a:avLst/>
          </a:prstGeom>
          <a:solidFill>
            <a:schemeClr val="accent2">
              <a:lumMod val="40000"/>
              <a:lumOff val="60000"/>
            </a:schemeClr>
          </a:solidFill>
        </p:spPr>
        <p:txBody>
          <a:bodyPr wrap="square">
            <a:spAutoFit/>
          </a:bodyPr>
          <a:lstStyle/>
          <a:p>
            <a:pPr algn="r"/>
            <a:r>
              <a:rPr lang="ar-SY" sz="2400" b="1" dirty="0" smtClean="0">
                <a:solidFill>
                  <a:schemeClr val="accent2">
                    <a:lumMod val="50000"/>
                  </a:schemeClr>
                </a:solidFill>
              </a:rPr>
              <a:t>هو الحب لكن الحب يء</a:t>
            </a:r>
          </a:p>
          <a:p>
            <a:pPr algn="r"/>
            <a:r>
              <a:rPr lang="ar-SY" sz="2400" b="1" dirty="0" smtClean="0">
                <a:solidFill>
                  <a:schemeClr val="accent2">
                    <a:lumMod val="50000"/>
                  </a:schemeClr>
                </a:solidFill>
              </a:rPr>
              <a:t> </a:t>
            </a:r>
            <a:r>
              <a:rPr lang="ar-SY" sz="2400" b="1" dirty="0" smtClean="0">
                <a:solidFill>
                  <a:schemeClr val="accent2">
                    <a:lumMod val="50000"/>
                  </a:schemeClr>
                </a:solidFill>
              </a:rPr>
              <a:t>آخر والقديس بولس يعطينا أحسن تعريف له في رسالته الأولى الى كورنتس اذ يقول</a:t>
            </a:r>
            <a:r>
              <a:rPr lang="ar-SY" sz="2800" b="1" dirty="0" smtClean="0">
                <a:solidFill>
                  <a:schemeClr val="accent2">
                    <a:lumMod val="50000"/>
                  </a:schemeClr>
                </a:solidFill>
              </a:rPr>
              <a:t> </a:t>
            </a:r>
            <a:endParaRPr lang="en-GB" sz="2800" b="1" dirty="0">
              <a:solidFill>
                <a:schemeClr val="accent2">
                  <a:lumMod val="50000"/>
                </a:schemeClr>
              </a:solidFill>
            </a:endParaRPr>
          </a:p>
        </p:txBody>
      </p:sp>
    </p:spTree>
  </p:cSld>
  <p:clrMapOvr>
    <a:masterClrMapping/>
  </p:clrMapOvr>
  <p:transition spd="slow">
    <p:diamon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rt 1"/>
          <p:cNvSpPr/>
          <p:nvPr/>
        </p:nvSpPr>
        <p:spPr>
          <a:xfrm>
            <a:off x="714348" y="0"/>
            <a:ext cx="7572428" cy="6858000"/>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800" dirty="0" smtClean="0">
              <a:solidFill>
                <a:schemeClr val="tx1">
                  <a:lumMod val="65000"/>
                  <a:lumOff val="35000"/>
                </a:schemeClr>
              </a:solidFill>
            </a:endParaRPr>
          </a:p>
          <a:p>
            <a:pPr algn="ctr" rtl="1"/>
            <a:endParaRPr lang="en-US" sz="3200" dirty="0" smtClean="0">
              <a:solidFill>
                <a:schemeClr val="tx1">
                  <a:lumMod val="65000"/>
                  <a:lumOff val="35000"/>
                </a:schemeClr>
              </a:solidFill>
            </a:endParaRPr>
          </a:p>
          <a:p>
            <a:pPr algn="ctr" rtl="1"/>
            <a:endParaRPr lang="en-US" sz="3200" dirty="0" smtClean="0">
              <a:solidFill>
                <a:schemeClr val="tx1">
                  <a:lumMod val="65000"/>
                  <a:lumOff val="35000"/>
                </a:schemeClr>
              </a:solidFill>
            </a:endParaRPr>
          </a:p>
          <a:p>
            <a:pPr algn="ctr" rtl="1"/>
            <a:r>
              <a:rPr lang="ar-SY" sz="3200" b="1" dirty="0" smtClean="0">
                <a:solidFill>
                  <a:srgbClr val="FF0000"/>
                </a:solidFill>
              </a:rPr>
              <a:t>المحبة </a:t>
            </a:r>
            <a:r>
              <a:rPr lang="ar-SY" sz="3200" b="1" dirty="0" smtClean="0">
                <a:solidFill>
                  <a:srgbClr val="FF0000"/>
                </a:solidFill>
              </a:rPr>
              <a:t>حليمة </a:t>
            </a:r>
            <a:r>
              <a:rPr lang="ar-SY" sz="3200" b="1" dirty="0" smtClean="0">
                <a:solidFill>
                  <a:srgbClr val="FF0000"/>
                </a:solidFill>
              </a:rPr>
              <a:t>المحبة </a:t>
            </a:r>
            <a:r>
              <a:rPr lang="ar-SY" sz="3200" b="1" dirty="0" smtClean="0">
                <a:solidFill>
                  <a:srgbClr val="FF0000"/>
                </a:solidFill>
              </a:rPr>
              <a:t>لا تعرف </a:t>
            </a:r>
            <a:r>
              <a:rPr lang="ar-SY" sz="3200" b="1" dirty="0" smtClean="0">
                <a:solidFill>
                  <a:srgbClr val="FF0000"/>
                </a:solidFill>
              </a:rPr>
              <a:t>الحسد </a:t>
            </a:r>
            <a:r>
              <a:rPr lang="ar-SY" sz="3200" b="1" dirty="0" smtClean="0">
                <a:solidFill>
                  <a:srgbClr val="FF0000"/>
                </a:solidFill>
              </a:rPr>
              <a:t>ولا العجب لا الكبرياء ولا تفعل السؤ ولا تسعى الى منفعتها ولا تحنق ولا تبالي ما ينالها من السؤ ولا تفرح بالظلم بل تفرح بالحق وهي تعذر كل شيء وتصدق كل شيء وترجو كل شيء وتصبر على كل </a:t>
            </a:r>
            <a:r>
              <a:rPr lang="ar-SY" sz="3200" b="1" dirty="0" smtClean="0">
                <a:solidFill>
                  <a:srgbClr val="FF0000"/>
                </a:solidFill>
              </a:rPr>
              <a:t>شيء</a:t>
            </a:r>
            <a:endParaRPr lang="en-US" sz="3200" b="1" dirty="0" smtClean="0">
              <a:solidFill>
                <a:srgbClr val="FF0000"/>
              </a:solidFill>
            </a:endParaRPr>
          </a:p>
          <a:p>
            <a:pPr algn="ctr" rtl="1"/>
            <a:r>
              <a:rPr lang="ar-SY" sz="3200" b="1" dirty="0" smtClean="0">
                <a:solidFill>
                  <a:srgbClr val="FF0000"/>
                </a:solidFill>
              </a:rPr>
              <a:t> </a:t>
            </a:r>
            <a:r>
              <a:rPr lang="ar-SY" sz="3200" b="1" dirty="0" smtClean="0">
                <a:solidFill>
                  <a:srgbClr val="FF0000"/>
                </a:solidFill>
              </a:rPr>
              <a:t>فالأيمان والرجاء والمحبة </a:t>
            </a:r>
            <a:endParaRPr lang="en-US" sz="3200" b="1" dirty="0" smtClean="0">
              <a:solidFill>
                <a:srgbClr val="FF0000"/>
              </a:solidFill>
            </a:endParaRPr>
          </a:p>
          <a:p>
            <a:pPr algn="ctr" rtl="1"/>
            <a:r>
              <a:rPr lang="ar-SY" sz="3200" b="1" dirty="0" smtClean="0">
                <a:solidFill>
                  <a:srgbClr val="FF0000"/>
                </a:solidFill>
              </a:rPr>
              <a:t>هي </a:t>
            </a:r>
            <a:r>
              <a:rPr lang="ar-SY" sz="3200" b="1" dirty="0" smtClean="0">
                <a:solidFill>
                  <a:srgbClr val="FF0000"/>
                </a:solidFill>
              </a:rPr>
              <a:t>الثلاثة الباقية </a:t>
            </a:r>
            <a:r>
              <a:rPr lang="en-US" sz="3200" b="1" dirty="0" smtClean="0">
                <a:solidFill>
                  <a:srgbClr val="FF0000"/>
                </a:solidFill>
              </a:rPr>
              <a:t>  </a:t>
            </a:r>
          </a:p>
          <a:p>
            <a:pPr algn="ctr" rtl="1"/>
            <a:r>
              <a:rPr lang="en-US" sz="3200" b="1" dirty="0" smtClean="0">
                <a:solidFill>
                  <a:srgbClr val="FF0000"/>
                </a:solidFill>
              </a:rPr>
              <a:t> </a:t>
            </a:r>
            <a:r>
              <a:rPr lang="ar-SY" sz="3200" b="1" dirty="0" smtClean="0">
                <a:solidFill>
                  <a:srgbClr val="FF0000"/>
                </a:solidFill>
              </a:rPr>
              <a:t>وأعظمها المحبة</a:t>
            </a:r>
            <a:endParaRPr lang="en-GB"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p:val>
                                            <p:fltVal val="0"/>
                                          </p:val>
                                        </p:tav>
                                        <p:tav tm="100000">
                                          <p:val>
                                            <p:strVal val="#ppt_w"/>
                                          </p:val>
                                        </p:tav>
                                      </p:tavLst>
                                    </p:anim>
                                    <p:anim calcmode="lin" valueType="num">
                                      <p:cBhvr>
                                        <p:cTn id="8" dur="5000" fill="hold"/>
                                        <p:tgtEl>
                                          <p:spTgt spid="2"/>
                                        </p:tgtEl>
                                        <p:attrNameLst>
                                          <p:attrName>ppt_h</p:attrName>
                                        </p:attrNameLst>
                                      </p:cBhvr>
                                      <p:tavLst>
                                        <p:tav tm="0">
                                          <p:val>
                                            <p:fltVal val="0"/>
                                          </p:val>
                                        </p:tav>
                                        <p:tav tm="100000">
                                          <p:val>
                                            <p:strVal val="#ppt_h"/>
                                          </p:val>
                                        </p:tav>
                                      </p:tavLst>
                                    </p:anim>
                                    <p:anim calcmode="lin" valueType="num">
                                      <p:cBhvr>
                                        <p:cTn id="9" dur="5000" fill="hold"/>
                                        <p:tgtEl>
                                          <p:spTgt spid="2"/>
                                        </p:tgtEl>
                                        <p:attrNameLst>
                                          <p:attrName>style.rotation</p:attrName>
                                        </p:attrNameLst>
                                      </p:cBhvr>
                                      <p:tavLst>
                                        <p:tav tm="0">
                                          <p:val>
                                            <p:fltVal val="360"/>
                                          </p:val>
                                        </p:tav>
                                        <p:tav tm="100000">
                                          <p:val>
                                            <p:fltVal val="0"/>
                                          </p:val>
                                        </p:tav>
                                      </p:tavLst>
                                    </p:anim>
                                    <p:animEffect transition="in" filter="fade">
                                      <p:cBhvr>
                                        <p:cTn id="10" dur="5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143636" y="0"/>
            <a:ext cx="3000364" cy="6858000"/>
          </a:xfrm>
          <a:prstGeom prst="rect">
            <a:avLst/>
          </a:prstGeom>
          <a:solidFill>
            <a:schemeClr val="accent6">
              <a:lumMod val="75000"/>
            </a:schemeClr>
          </a:solidFill>
        </p:spPr>
        <p:txBody>
          <a:bodyPr wrap="square" rtlCol="0">
            <a:spAutoFit/>
          </a:bodyPr>
          <a:lstStyle/>
          <a:p>
            <a:pPr algn="r" rtl="1"/>
            <a:r>
              <a:rPr lang="ar-SY" dirty="0" smtClean="0"/>
              <a:t> </a:t>
            </a:r>
            <a:r>
              <a:rPr lang="ar-SY" sz="2400" b="1" dirty="0" smtClean="0"/>
              <a:t>” </a:t>
            </a:r>
            <a:r>
              <a:rPr lang="ar-SY" sz="2400" b="1" dirty="0" smtClean="0">
                <a:solidFill>
                  <a:schemeClr val="bg1"/>
                </a:solidFill>
              </a:rPr>
              <a:t>روح الله مسحني ” ان هذا المقطع الأول في نص أشعيا ينسبه يسوع لنفسه في هيكل الناصرة بالواقع ان يسوع هو الكاهن الأوحد والكامل الذي به الأنسانية تتقدس لهذا فان الدعوة الكهنوتية تفترض اولا دعوة خاصة من المسيح تتجلى في التكريس لشخصه بهدف عمله اعلان البشرى السارة هذه الدعوة ليست عمل الصدفة او الخيال انها من خلال اسباب ثانوية وانعكاسات نفسية تميز لوجود واحد يدعو حب مطلق يأتي للقاء انسان ينتظر جوابه</a:t>
            </a:r>
            <a:endParaRPr lang="en-GB" sz="2400" b="1" dirty="0">
              <a:solidFill>
                <a:schemeClr val="bg1"/>
              </a:solidFill>
            </a:endParaRPr>
          </a:p>
        </p:txBody>
      </p:sp>
    </p:spTree>
  </p:cSld>
  <p:clrMapOvr>
    <a:masterClrMapping/>
  </p:clrMapOvr>
  <p:transition spd="slow">
    <p:wedg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2.jpg"/>
          <p:cNvPicPr>
            <a:picLocks noChangeAspect="1"/>
          </p:cNvPicPr>
          <p:nvPr/>
        </p:nvPicPr>
        <p:blipFill>
          <a:blip r:embed="rId2"/>
          <a:stretch>
            <a:fillRect/>
          </a:stretch>
        </p:blipFill>
        <p:spPr>
          <a:xfrm>
            <a:off x="0" y="0"/>
            <a:ext cx="6929454" cy="6917851"/>
          </a:xfrm>
          <a:prstGeom prst="rect">
            <a:avLst/>
          </a:prstGeom>
        </p:spPr>
      </p:pic>
      <p:sp>
        <p:nvSpPr>
          <p:cNvPr id="4" name="TextBox 3"/>
          <p:cNvSpPr txBox="1"/>
          <p:nvPr/>
        </p:nvSpPr>
        <p:spPr>
          <a:xfrm>
            <a:off x="6929454" y="0"/>
            <a:ext cx="2214546" cy="6858000"/>
          </a:xfrm>
          <a:prstGeom prst="rect">
            <a:avLst/>
          </a:prstGeom>
          <a:solidFill>
            <a:schemeClr val="accent2">
              <a:lumMod val="50000"/>
            </a:schemeClr>
          </a:solidFill>
        </p:spPr>
        <p:txBody>
          <a:bodyPr wrap="square" rtlCol="0">
            <a:spAutoFit/>
          </a:bodyPr>
          <a:lstStyle/>
          <a:p>
            <a:pPr algn="r"/>
            <a:r>
              <a:rPr lang="ar-SY" sz="2400" b="1" dirty="0" smtClean="0">
                <a:solidFill>
                  <a:schemeClr val="bg1"/>
                </a:solidFill>
              </a:rPr>
              <a:t>ان الكاهن هو انسان اختبر ملء المسيح يسوع واستهواه فلا يمكنه ان يتخلص من الأمر الملح الا وهو ان يقول ما يعلم وما يحيا الأنجيل, ان المجمع المسكوني الثاني عبر بشكل واضح عن هذا المعنى وبما انه لا يمكن لأحد ان يخلص دون ان يكون قد آمن قبل ان الكهنة كشركاء للأساقفة مهمتهم الأولى هي اعلان انجيل الله لكل البشر</a:t>
            </a:r>
            <a:endParaRPr lang="en-GB" sz="24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572264" y="0"/>
            <a:ext cx="2571736" cy="6986528"/>
          </a:xfrm>
          <a:prstGeom prst="rect">
            <a:avLst/>
          </a:prstGeom>
          <a:solidFill>
            <a:schemeClr val="accent6">
              <a:lumMod val="50000"/>
            </a:schemeClr>
          </a:solidFill>
        </p:spPr>
        <p:txBody>
          <a:bodyPr wrap="square" rtlCol="0">
            <a:spAutoFit/>
          </a:bodyPr>
          <a:lstStyle/>
          <a:p>
            <a:pPr algn="r"/>
            <a:r>
              <a:rPr lang="ar-SY" sz="3200" dirty="0" smtClean="0">
                <a:solidFill>
                  <a:schemeClr val="bg1"/>
                </a:solidFill>
              </a:rPr>
              <a:t>الكهنوت ليست ترقية اجتماعية لا يعطى اي حق خارجي ” مملكتي ليست من هذا العالم انه أخ لكل انسان منفتح لكل قيم العالم رسالة الكاهن هي ان يكون في وسط الكل الذي يخدم بالتربية الدينية والأسرار والعمل الرعوي</a:t>
            </a:r>
            <a:endParaRPr lang="en-GB" sz="3200" dirty="0">
              <a:solidFill>
                <a:schemeClr val="bg1"/>
              </a:solidFill>
            </a:endParaRPr>
          </a:p>
        </p:txBody>
      </p:sp>
    </p:spTree>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5.jpg"/>
          <p:cNvPicPr>
            <a:picLocks noChangeAspect="1"/>
          </p:cNvPicPr>
          <p:nvPr/>
        </p:nvPicPr>
        <p:blipFill>
          <a:blip r:embed="rId2"/>
          <a:stretch>
            <a:fillRect/>
          </a:stretch>
        </p:blipFill>
        <p:spPr>
          <a:xfrm>
            <a:off x="0" y="1"/>
            <a:ext cx="6643702" cy="6858000"/>
          </a:xfrm>
          <a:prstGeom prst="rect">
            <a:avLst/>
          </a:prstGeom>
        </p:spPr>
      </p:pic>
      <p:sp>
        <p:nvSpPr>
          <p:cNvPr id="5" name="TextBox 4"/>
          <p:cNvSpPr txBox="1"/>
          <p:nvPr/>
        </p:nvSpPr>
        <p:spPr>
          <a:xfrm>
            <a:off x="6643702" y="0"/>
            <a:ext cx="2500298" cy="6986528"/>
          </a:xfrm>
          <a:prstGeom prst="rect">
            <a:avLst/>
          </a:prstGeom>
          <a:solidFill>
            <a:schemeClr val="accent2">
              <a:lumMod val="75000"/>
            </a:schemeClr>
          </a:solidFill>
        </p:spPr>
        <p:txBody>
          <a:bodyPr wrap="square" rtlCol="0">
            <a:spAutoFit/>
          </a:bodyPr>
          <a:lstStyle/>
          <a:p>
            <a:pPr algn="r"/>
            <a:r>
              <a:rPr lang="ar-SY" sz="2800" b="1" dirty="0" smtClean="0">
                <a:solidFill>
                  <a:schemeClr val="bg1"/>
                </a:solidFill>
              </a:rPr>
              <a:t>ان المجمع المسكوني الثاني في ”قوانين الكنيسة“ </a:t>
            </a:r>
            <a:r>
              <a:rPr lang="ar-SY" sz="2800" b="1" dirty="0" smtClean="0">
                <a:solidFill>
                  <a:schemeClr val="bg1"/>
                </a:solidFill>
              </a:rPr>
              <a:t>يقول:“ </a:t>
            </a:r>
            <a:r>
              <a:rPr lang="ar-SY" sz="2800" b="1" dirty="0" smtClean="0">
                <a:solidFill>
                  <a:schemeClr val="bg1"/>
                </a:solidFill>
              </a:rPr>
              <a:t>الكهنة يؤدون رسالتهم المقدسة خاصة بالعبادة ان الكاهن وحدة وتوحيد انه يشارك برسالة المسيح ليكن هذا ” الكل بالكل ” </a:t>
            </a:r>
            <a:r>
              <a:rPr lang="ar-SY" sz="2800" b="1" dirty="0" smtClean="0">
                <a:solidFill>
                  <a:schemeClr val="bg1"/>
                </a:solidFill>
              </a:rPr>
              <a:t>نبتهل </a:t>
            </a:r>
            <a:r>
              <a:rPr lang="ar-SY" sz="2800" b="1" dirty="0" smtClean="0">
                <a:solidFill>
                  <a:schemeClr val="bg1"/>
                </a:solidFill>
              </a:rPr>
              <a:t>اليك نحن الذين نتغذى بجسد المسيح ودمه ان يجمعنا روحك </a:t>
            </a:r>
            <a:r>
              <a:rPr lang="ar-SY" sz="2800" b="1" dirty="0" smtClean="0">
                <a:solidFill>
                  <a:schemeClr val="bg1"/>
                </a:solidFill>
              </a:rPr>
              <a:t>القدوس </a:t>
            </a:r>
            <a:r>
              <a:rPr lang="ar-SY" sz="2800" b="1" dirty="0" smtClean="0">
                <a:solidFill>
                  <a:schemeClr val="bg1"/>
                </a:solidFill>
              </a:rPr>
              <a:t>ويوحدنا </a:t>
            </a:r>
            <a:r>
              <a:rPr lang="ar-SY" dirty="0" smtClean="0"/>
              <a:t>”</a:t>
            </a:r>
            <a:endParaRPr lang="en-GB" dirty="0"/>
          </a:p>
        </p:txBody>
      </p:sp>
    </p:spTree>
  </p:cSld>
  <p:clrMapOvr>
    <a:masterClrMapping/>
  </p:clrMapOvr>
  <p:transition spd="slow">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6.jpg"/>
          <p:cNvPicPr>
            <a:picLocks noChangeAspect="1"/>
          </p:cNvPicPr>
          <p:nvPr/>
        </p:nvPicPr>
        <p:blipFill>
          <a:blip r:embed="rId2"/>
          <a:stretch>
            <a:fillRect/>
          </a:stretch>
        </p:blipFill>
        <p:spPr>
          <a:xfrm>
            <a:off x="0" y="0"/>
            <a:ext cx="6500826" cy="6858000"/>
          </a:xfrm>
          <a:prstGeom prst="rect">
            <a:avLst/>
          </a:prstGeom>
        </p:spPr>
      </p:pic>
      <p:sp>
        <p:nvSpPr>
          <p:cNvPr id="24" name="TextBox 23"/>
          <p:cNvSpPr txBox="1"/>
          <p:nvPr/>
        </p:nvSpPr>
        <p:spPr>
          <a:xfrm>
            <a:off x="6500826" y="0"/>
            <a:ext cx="2643174" cy="6863417"/>
          </a:xfrm>
          <a:prstGeom prst="rect">
            <a:avLst/>
          </a:prstGeom>
          <a:solidFill>
            <a:schemeClr val="accent6">
              <a:lumMod val="60000"/>
              <a:lumOff val="40000"/>
            </a:schemeClr>
          </a:solidFill>
        </p:spPr>
        <p:txBody>
          <a:bodyPr wrap="square" rtlCol="0">
            <a:spAutoFit/>
          </a:bodyPr>
          <a:lstStyle/>
          <a:p>
            <a:pPr algn="r"/>
            <a:r>
              <a:rPr lang="ar-SY" sz="4000" dirty="0" smtClean="0">
                <a:solidFill>
                  <a:schemeClr val="accent2">
                    <a:lumMod val="50000"/>
                  </a:schemeClr>
                </a:solidFill>
              </a:rPr>
              <a:t>ان الكاهن هو رجل الأحتفال الليتورجي لمجد الله </a:t>
            </a:r>
          </a:p>
          <a:p>
            <a:pPr algn="r"/>
            <a:r>
              <a:rPr lang="ar-SY" sz="4000" dirty="0" smtClean="0">
                <a:solidFill>
                  <a:schemeClr val="accent2">
                    <a:lumMod val="50000"/>
                  </a:schemeClr>
                </a:solidFill>
              </a:rPr>
              <a:t>” فبالمسيح ومع المسيح وفي المسيح نرفع اليك ايها الآب القدير في وحدة الروح القدس كل اكرام ومجد</a:t>
            </a:r>
            <a:endParaRPr lang="en-GB" sz="4000" dirty="0">
              <a:solidFill>
                <a:schemeClr val="accent2">
                  <a:lumMod val="50000"/>
                </a:schemeClr>
              </a:solidFill>
            </a:endParaRPr>
          </a:p>
        </p:txBody>
      </p:sp>
    </p:spTree>
  </p:cSld>
  <p:clrMapOvr>
    <a:masterClrMapping/>
  </p:clrMapOvr>
  <p:transition spd="slow">
    <p:pull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7.jpg"/>
          <p:cNvPicPr>
            <a:picLocks noChangeAspect="1"/>
          </p:cNvPicPr>
          <p:nvPr/>
        </p:nvPicPr>
        <p:blipFill>
          <a:blip r:embed="rId2"/>
          <a:stretch>
            <a:fillRect/>
          </a:stretch>
        </p:blipFill>
        <p:spPr>
          <a:xfrm>
            <a:off x="0" y="0"/>
            <a:ext cx="6929454" cy="6858000"/>
          </a:xfrm>
          <a:prstGeom prst="rect">
            <a:avLst/>
          </a:prstGeom>
        </p:spPr>
      </p:pic>
      <p:sp>
        <p:nvSpPr>
          <p:cNvPr id="9" name="TextBox 8"/>
          <p:cNvSpPr txBox="1"/>
          <p:nvPr/>
        </p:nvSpPr>
        <p:spPr>
          <a:xfrm>
            <a:off x="6929454" y="0"/>
            <a:ext cx="2214546" cy="6858000"/>
          </a:xfrm>
          <a:prstGeom prst="rect">
            <a:avLst/>
          </a:prstGeom>
          <a:solidFill>
            <a:schemeClr val="accent2">
              <a:lumMod val="50000"/>
            </a:schemeClr>
          </a:solidFill>
        </p:spPr>
        <p:txBody>
          <a:bodyPr wrap="square" rtlCol="0">
            <a:spAutoFit/>
          </a:bodyPr>
          <a:lstStyle/>
          <a:p>
            <a:pPr algn="r"/>
            <a:r>
              <a:rPr lang="ar-SY" sz="2400" dirty="0" smtClean="0">
                <a:solidFill>
                  <a:schemeClr val="bg1"/>
                </a:solidFill>
              </a:rPr>
              <a:t>ان أساس الحياة الرهبانية ليست فقط التكريس للمسيح  لأن كل علماني مسيحي هو مكرس للمسيح بالمعمودية ولكن هي التفرغ الكلي للروح القدس فالريح تهب حيث تشاء فتسمع صوته ولكنك لا تدري من أين تأتي والى أين يذهب تلك حالة كل مولود من الروح  هذا التفرغ ممكن باتخاذ منهاج معين في الحياة ونذور مقبولة في الكنيسة</a:t>
            </a:r>
            <a:endParaRPr lang="en-GB" sz="2400" dirty="0">
              <a:solidFill>
                <a:schemeClr val="bg1"/>
              </a:solidFill>
            </a:endParaRPr>
          </a:p>
        </p:txBody>
      </p:sp>
    </p:spTree>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077218"/>
          </a:xfrm>
          <a:prstGeom prst="rect">
            <a:avLst/>
          </a:prstGeom>
          <a:solidFill>
            <a:schemeClr val="accent6">
              <a:lumMod val="60000"/>
              <a:lumOff val="40000"/>
            </a:schemeClr>
          </a:solidFill>
        </p:spPr>
        <p:txBody>
          <a:bodyPr wrap="square" rtlCol="0">
            <a:spAutoFit/>
          </a:bodyPr>
          <a:lstStyle/>
          <a:p>
            <a:pPr algn="r"/>
            <a:r>
              <a:rPr lang="ar-SY" sz="3200" b="1" dirty="0" smtClean="0">
                <a:solidFill>
                  <a:schemeClr val="accent2">
                    <a:lumMod val="75000"/>
                  </a:schemeClr>
                </a:solidFill>
              </a:rPr>
              <a:t>في عالمنا المملؤ تعقيدا لا يمكن لأحد ان يكون بدون ثقافة علمية </a:t>
            </a:r>
          </a:p>
          <a:p>
            <a:pPr algn="r"/>
            <a:r>
              <a:rPr lang="ar-SY" sz="3200" b="1" dirty="0" smtClean="0">
                <a:solidFill>
                  <a:schemeClr val="accent2">
                    <a:lumMod val="75000"/>
                  </a:schemeClr>
                </a:solidFill>
              </a:rPr>
              <a:t>وتطبيقية يمكنه من خلالها القيام باختيارات حرة ونيرة</a:t>
            </a:r>
            <a:endParaRPr lang="en-GB" sz="3200" b="1" dirty="0">
              <a:solidFill>
                <a:schemeClr val="accent2">
                  <a:lumMod val="75000"/>
                </a:schemeClr>
              </a:solidFill>
            </a:endParaRPr>
          </a:p>
        </p:txBody>
      </p:sp>
    </p:spTree>
  </p:cSld>
  <p:clrMapOvr>
    <a:masterClrMapping/>
  </p:clrMapOvr>
  <p:transition spd="slow">
    <p:wheel spokes="2"/>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8.jpg"/>
          <p:cNvPicPr>
            <a:picLocks noChangeAspect="1"/>
          </p:cNvPicPr>
          <p:nvPr/>
        </p:nvPicPr>
        <p:blipFill>
          <a:blip r:embed="rId2"/>
          <a:stretch>
            <a:fillRect/>
          </a:stretch>
        </p:blipFill>
        <p:spPr>
          <a:xfrm>
            <a:off x="0" y="0"/>
            <a:ext cx="5072066" cy="6858000"/>
          </a:xfrm>
          <a:prstGeom prst="rect">
            <a:avLst/>
          </a:prstGeom>
        </p:spPr>
      </p:pic>
      <p:sp>
        <p:nvSpPr>
          <p:cNvPr id="10" name="TextBox 9"/>
          <p:cNvSpPr txBox="1"/>
          <p:nvPr/>
        </p:nvSpPr>
        <p:spPr>
          <a:xfrm>
            <a:off x="5072066" y="0"/>
            <a:ext cx="4071934" cy="6858000"/>
          </a:xfrm>
          <a:prstGeom prst="rect">
            <a:avLst/>
          </a:prstGeom>
          <a:solidFill>
            <a:schemeClr val="accent2"/>
          </a:solidFill>
        </p:spPr>
        <p:txBody>
          <a:bodyPr wrap="square" rtlCol="0">
            <a:spAutoFit/>
          </a:bodyPr>
          <a:lstStyle/>
          <a:p>
            <a:pPr algn="r" rtl="1"/>
            <a:r>
              <a:rPr lang="ar-SY" sz="2400" b="1" dirty="0" smtClean="0"/>
              <a:t>للفقر أوجه مختلفة تكمن خاصة في التخلي عن الأمور المادية الفكرية وحتى أحيانا الروحية لأن الحياة الرهبانية ليس هدفها انماء حياتنا الروحية الشخصية ولكن ان  نعيش «نعم» الروح القدس المحرر من كل العراقيل</a:t>
            </a:r>
          </a:p>
          <a:p>
            <a:pPr algn="r" rtl="1"/>
            <a:r>
              <a:rPr lang="ar-SY" sz="2400" b="1" dirty="0" smtClean="0"/>
              <a:t>الطاعة انه عمل فهم روحي ويمكنها ان تكون لها أوجه مختلفة ولكنها بالأصل صمت واصغاء لله الذى يكلمنا من خلال رؤسائنا من خلال أخوتنا اذ انها صلاة فطنة لأن هناك خطر دائم ان نأخذ ذواتنا مكان الروح القدس الطاعة لا تعتمد على حكمنا الشخصي ولكن تتطلب المشورة</a:t>
            </a:r>
          </a:p>
          <a:p>
            <a:pPr algn="r" rtl="1"/>
            <a:r>
              <a:rPr lang="ar-SY" sz="2400" b="1" dirty="0" smtClean="0"/>
              <a:t>العفة : هي تكريس الجسد  والقلب كل غنى الحب والخصوبة لله يرفض الراهب اغلاق  ذراعيه على شخص واحد فيفتح ذاته للحب الشامل</a:t>
            </a:r>
            <a:endParaRPr lang="en-GB" sz="2400" b="1" dirty="0"/>
          </a:p>
        </p:txBody>
      </p:sp>
    </p:spTree>
  </p:cSld>
  <p:clrMapOvr>
    <a:masterClrMapping/>
  </p:clrMapOvr>
  <p:transition spd="slow">
    <p:pull dir="l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858000"/>
          </a:xfrm>
          <a:prstGeom prst="rect">
            <a:avLst/>
          </a:prstGeom>
          <a:solidFill>
            <a:srgbClr val="FFFF00"/>
          </a:solidFill>
        </p:spPr>
        <p:txBody>
          <a:bodyPr wrap="square">
            <a:spAutoFit/>
          </a:bodyPr>
          <a:lstStyle/>
          <a:p>
            <a:pPr algn="r"/>
            <a:r>
              <a:rPr lang="ar-SY" sz="5400" dirty="0" smtClean="0">
                <a:solidFill>
                  <a:schemeClr val="accent2">
                    <a:lumMod val="50000"/>
                  </a:schemeClr>
                </a:solidFill>
              </a:rPr>
              <a:t>ان خدمة هذا السر تفوق كل الأمكانات </a:t>
            </a:r>
          </a:p>
          <a:p>
            <a:pPr algn="r"/>
            <a:r>
              <a:rPr lang="ar-SY" sz="5400" dirty="0" smtClean="0">
                <a:solidFill>
                  <a:schemeClr val="accent2">
                    <a:lumMod val="50000"/>
                  </a:schemeClr>
                </a:solidFill>
              </a:rPr>
              <a:t>البشرية</a:t>
            </a:r>
          </a:p>
          <a:p>
            <a:pPr algn="r"/>
            <a:endParaRPr lang="ar-SY" sz="5400" dirty="0" smtClean="0">
              <a:solidFill>
                <a:schemeClr val="accent2">
                  <a:lumMod val="50000"/>
                </a:schemeClr>
              </a:solidFill>
            </a:endParaRPr>
          </a:p>
          <a:p>
            <a:pPr algn="r"/>
            <a:r>
              <a:rPr lang="ar-SY" sz="5400" dirty="0" smtClean="0">
                <a:solidFill>
                  <a:schemeClr val="accent2">
                    <a:lumMod val="50000"/>
                  </a:schemeClr>
                </a:solidFill>
              </a:rPr>
              <a:t>لا يمكن لأي انسان ان يكون علامة لمحبة المسيح ان لم يكن رجل تطويبات وصلاة ولكن كيف يمكننا ان نشك بأن دعاء يسوع لم يستجاب ” أكرس نفسي من أجلهم ليكونوا أيضا مكرسين بالحق</a:t>
            </a:r>
            <a:endParaRPr lang="en-GB" sz="5400" dirty="0"/>
          </a:p>
        </p:txBody>
      </p:sp>
    </p:spTree>
  </p:cSld>
  <p:clrMapOvr>
    <a:masterClrMapping/>
  </p:clrMapOvr>
  <p:transition spd="slow">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p:cNvSpPr/>
          <p:nvPr/>
        </p:nvSpPr>
        <p:spPr>
          <a:xfrm>
            <a:off x="428596" y="357166"/>
            <a:ext cx="8429684" cy="6286544"/>
          </a:xfrm>
          <a:prstGeom prst="fram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 name="Rectangle 2"/>
          <p:cNvSpPr/>
          <p:nvPr/>
        </p:nvSpPr>
        <p:spPr>
          <a:xfrm>
            <a:off x="1214414" y="857232"/>
            <a:ext cx="6858048" cy="5214974"/>
          </a:xfrm>
          <a:prstGeom prst="rect">
            <a:avLst/>
          </a:prstGeom>
          <a:solidFill>
            <a:srgbClr val="7030A0"/>
          </a:solidFill>
        </p:spPr>
        <p:txBody>
          <a:bodyPr wrap="square">
            <a:spAutoFit/>
          </a:bodyPr>
          <a:lstStyle/>
          <a:p>
            <a:pPr algn="r"/>
            <a:r>
              <a:rPr lang="ar-SY" sz="4000" dirty="0" smtClean="0">
                <a:solidFill>
                  <a:srgbClr val="FFFF00"/>
                </a:solidFill>
                <a:latin typeface="Arial" pitchFamily="34" charset="0"/>
                <a:cs typeface="Arial" pitchFamily="34" charset="0"/>
              </a:rPr>
              <a:t>ان خدمة هذا السر تفوق كل الأمكانات </a:t>
            </a:r>
          </a:p>
          <a:p>
            <a:pPr algn="r" rtl="1"/>
            <a:r>
              <a:rPr lang="ar-SY" sz="4000" dirty="0" smtClean="0">
                <a:solidFill>
                  <a:srgbClr val="FFFF00"/>
                </a:solidFill>
                <a:latin typeface="Arial" pitchFamily="34" charset="0"/>
                <a:cs typeface="Arial" pitchFamily="34" charset="0"/>
              </a:rPr>
              <a:t>البشرية </a:t>
            </a:r>
          </a:p>
          <a:p>
            <a:pPr algn="r" rtl="1"/>
            <a:r>
              <a:rPr lang="ar-SY" sz="4000" dirty="0" smtClean="0">
                <a:solidFill>
                  <a:srgbClr val="FFFF00"/>
                </a:solidFill>
                <a:latin typeface="Arial" pitchFamily="34" charset="0"/>
                <a:cs typeface="Arial" pitchFamily="34" charset="0"/>
              </a:rPr>
              <a:t>لا </a:t>
            </a:r>
            <a:r>
              <a:rPr lang="ar-SY" sz="4000" dirty="0" smtClean="0">
                <a:solidFill>
                  <a:srgbClr val="FFFF00"/>
                </a:solidFill>
                <a:latin typeface="Arial" pitchFamily="34" charset="0"/>
                <a:cs typeface="Arial" pitchFamily="34" charset="0"/>
              </a:rPr>
              <a:t>يمكن لأي انسان ان يكون علامة لمحبة المسيح ان لم يكن رجل تطويبات وصلاة </a:t>
            </a:r>
            <a:endParaRPr lang="ar-SY" sz="4000" dirty="0" smtClean="0">
              <a:solidFill>
                <a:srgbClr val="FFFF00"/>
              </a:solidFill>
              <a:latin typeface="Arial" pitchFamily="34" charset="0"/>
              <a:cs typeface="Arial" pitchFamily="34" charset="0"/>
            </a:endParaRPr>
          </a:p>
          <a:p>
            <a:pPr algn="r" rtl="1"/>
            <a:r>
              <a:rPr lang="ar-SY" sz="4000" dirty="0" smtClean="0">
                <a:solidFill>
                  <a:srgbClr val="FFFF00"/>
                </a:solidFill>
                <a:latin typeface="Arial" pitchFamily="34" charset="0"/>
                <a:cs typeface="Arial" pitchFamily="34" charset="0"/>
              </a:rPr>
              <a:t>ولكن </a:t>
            </a:r>
            <a:r>
              <a:rPr lang="ar-SY" sz="4000" dirty="0" smtClean="0">
                <a:solidFill>
                  <a:srgbClr val="FFFF00"/>
                </a:solidFill>
                <a:latin typeface="Arial" pitchFamily="34" charset="0"/>
                <a:cs typeface="Arial" pitchFamily="34" charset="0"/>
              </a:rPr>
              <a:t>كيف يمكننا ان نشك بأن دعاء يسوع لم يستجاب ” أكرس نفسي من أجلهم ليكونوا أيضا مكرسين </a:t>
            </a:r>
            <a:r>
              <a:rPr lang="ar-SY" sz="4000" dirty="0" smtClean="0">
                <a:solidFill>
                  <a:srgbClr val="FFFF00"/>
                </a:solidFill>
                <a:latin typeface="Arial" pitchFamily="34" charset="0"/>
                <a:cs typeface="Arial" pitchFamily="34" charset="0"/>
              </a:rPr>
              <a:t>بالحق</a:t>
            </a:r>
          </a:p>
          <a:p>
            <a:pPr algn="r" rtl="1"/>
            <a:endParaRPr lang="en-GB" sz="4000" dirty="0">
              <a:solidFill>
                <a:srgbClr val="FFFF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9.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986528"/>
          </a:xfrm>
          <a:prstGeom prst="rect">
            <a:avLst/>
          </a:prstGeom>
          <a:solidFill>
            <a:schemeClr val="accent2">
              <a:lumMod val="40000"/>
              <a:lumOff val="60000"/>
            </a:schemeClr>
          </a:solidFill>
        </p:spPr>
        <p:txBody>
          <a:bodyPr wrap="square" rtlCol="0">
            <a:spAutoFit/>
          </a:bodyPr>
          <a:lstStyle/>
          <a:p>
            <a:pPr algn="r"/>
            <a:r>
              <a:rPr lang="ar-SY" sz="3200" dirty="0" smtClean="0">
                <a:solidFill>
                  <a:schemeClr val="accent2">
                    <a:lumMod val="50000"/>
                  </a:schemeClr>
                </a:solidFill>
              </a:rPr>
              <a:t>ان نذر العفة المعاش بصدق يخلق فرح ونمو </a:t>
            </a:r>
            <a:r>
              <a:rPr lang="ar-SY" sz="3200" dirty="0" err="1" smtClean="0">
                <a:solidFill>
                  <a:schemeClr val="accent2">
                    <a:lumMod val="50000"/>
                  </a:schemeClr>
                </a:solidFill>
              </a:rPr>
              <a:t>للكلئن</a:t>
            </a:r>
            <a:r>
              <a:rPr lang="ar-SY" sz="3200" dirty="0" smtClean="0">
                <a:solidFill>
                  <a:schemeClr val="accent2">
                    <a:lumMod val="50000"/>
                  </a:schemeClr>
                </a:solidFill>
              </a:rPr>
              <a:t> لأنه يضعه في علاقة مع الحب المطلق لهذا فان الراهب الحقيقي الصالح يشع حنان الحب وهذا </a:t>
            </a:r>
            <a:r>
              <a:rPr lang="ar-SY" sz="3200" dirty="0" err="1" smtClean="0">
                <a:solidFill>
                  <a:schemeClr val="accent2">
                    <a:lumMod val="50000"/>
                  </a:schemeClr>
                </a:solidFill>
              </a:rPr>
              <a:t>الدفئ</a:t>
            </a:r>
            <a:r>
              <a:rPr lang="ar-SY" sz="3200" dirty="0" smtClean="0">
                <a:solidFill>
                  <a:schemeClr val="accent2">
                    <a:lumMod val="50000"/>
                  </a:schemeClr>
                </a:solidFill>
              </a:rPr>
              <a:t> </a:t>
            </a:r>
            <a:r>
              <a:rPr lang="ar-SY" sz="3200" dirty="0" err="1" smtClean="0">
                <a:solidFill>
                  <a:schemeClr val="accent2">
                    <a:lumMod val="50000"/>
                  </a:schemeClr>
                </a:solidFill>
              </a:rPr>
              <a:t>الأنساني</a:t>
            </a:r>
            <a:r>
              <a:rPr lang="ar-SY" sz="3200" dirty="0" smtClean="0">
                <a:solidFill>
                  <a:schemeClr val="accent2">
                    <a:lumMod val="50000"/>
                  </a:schemeClr>
                </a:solidFill>
              </a:rPr>
              <a:t> المكون من العطف واحترام الآخرين الذي يظهر للعالم حنان الله القائم من بين الأموات العامل دائما</a:t>
            </a:r>
            <a:r>
              <a:rPr lang="ar-SY" sz="3200" dirty="0" smtClean="0"/>
              <a:t> </a:t>
            </a:r>
            <a:r>
              <a:rPr lang="ar-SY" dirty="0" smtClean="0"/>
              <a:t>.</a:t>
            </a:r>
            <a:endParaRPr lang="en-US" dirty="0"/>
          </a:p>
        </p:txBody>
      </p:sp>
    </p:spTree>
  </p:cSld>
  <p:clrMapOvr>
    <a:masterClrMapping/>
  </p:clrMapOvr>
  <p:transition spd="slow">
    <p:randomBa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0.jpg"/>
          <p:cNvPicPr>
            <a:picLocks noChangeAspect="1"/>
          </p:cNvPicPr>
          <p:nvPr/>
        </p:nvPicPr>
        <p:blipFill>
          <a:blip r:embed="rId2"/>
          <a:stretch>
            <a:fillRect/>
          </a:stretch>
        </p:blipFill>
        <p:spPr>
          <a:xfrm>
            <a:off x="0" y="0"/>
            <a:ext cx="5786446" cy="6858000"/>
          </a:xfrm>
          <a:prstGeom prst="rect">
            <a:avLst/>
          </a:prstGeom>
        </p:spPr>
      </p:pic>
      <p:sp>
        <p:nvSpPr>
          <p:cNvPr id="5" name="TextBox 4"/>
          <p:cNvSpPr txBox="1"/>
          <p:nvPr/>
        </p:nvSpPr>
        <p:spPr>
          <a:xfrm>
            <a:off x="5786446" y="0"/>
            <a:ext cx="3357554" cy="6858000"/>
          </a:xfrm>
          <a:prstGeom prst="rect">
            <a:avLst/>
          </a:prstGeom>
          <a:solidFill>
            <a:schemeClr val="accent2">
              <a:lumMod val="60000"/>
              <a:lumOff val="40000"/>
            </a:schemeClr>
          </a:solidFill>
        </p:spPr>
        <p:txBody>
          <a:bodyPr wrap="square" rtlCol="0">
            <a:spAutoFit/>
          </a:bodyPr>
          <a:lstStyle/>
          <a:p>
            <a:pPr algn="r" rtl="1"/>
            <a:r>
              <a:rPr lang="ar-SY" sz="2400" dirty="0" smtClean="0">
                <a:solidFill>
                  <a:schemeClr val="accent2">
                    <a:lumMod val="50000"/>
                  </a:schemeClr>
                </a:solidFill>
              </a:rPr>
              <a:t>من ميزات حياة الراهب الأساسية ان تكون أخوية اذا كن نتكلم عن جماعات كبيرة او صغيرة ان الرهبان يحيون كلمات اعمال الرسل وكان جميع الذين آمنوا جماعة واحدة يجعلون كل شيء مشتركا بينهم يبيعون املاكهم واموالهم ويتقاسمون  الثمن على قدر احتياج كا منهم ويلازمون الهيكل كل يوم بقلب واحد يكسرون الخبز  في البيوت ويتناولون الطعام بابتهاج وسلامة قلب ان الي مس قلبه واستهواه المسيح يكون في تيار الروح ومن هنا نفهم معنى تنوع الحياة الرهبانية هدفها الأجابة الى متطلبات الكنيسة المختلفة حسب مواهب كل منها</a:t>
            </a:r>
            <a:r>
              <a:rPr lang="ar-SY" sz="2800" dirty="0" smtClean="0">
                <a:solidFill>
                  <a:schemeClr val="accent2">
                    <a:lumMod val="50000"/>
                  </a:schemeClr>
                </a:solidFill>
              </a:rPr>
              <a:t>.</a:t>
            </a:r>
            <a:endParaRPr lang="en-GB" sz="2800" dirty="0">
              <a:solidFill>
                <a:schemeClr val="accent2">
                  <a:lumMod val="50000"/>
                </a:schemeClr>
              </a:solidFill>
            </a:endParaRPr>
          </a:p>
        </p:txBody>
      </p:sp>
    </p:spTree>
  </p:cSld>
  <p:clrMapOvr>
    <a:masterClrMapping/>
  </p:clrMapOvr>
  <p:transition spd="slow">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2.jpg"/>
          <p:cNvPicPr>
            <a:picLocks noChangeAspect="1"/>
          </p:cNvPicPr>
          <p:nvPr/>
        </p:nvPicPr>
        <p:blipFill>
          <a:blip r:embed="rId2"/>
          <a:stretch>
            <a:fillRect/>
          </a:stretch>
        </p:blipFill>
        <p:spPr>
          <a:xfrm>
            <a:off x="0" y="0"/>
            <a:ext cx="4429124" cy="6926867"/>
          </a:xfrm>
          <a:prstGeom prst="rect">
            <a:avLst/>
          </a:prstGeom>
        </p:spPr>
      </p:pic>
      <p:sp>
        <p:nvSpPr>
          <p:cNvPr id="4" name="Rectangle 3"/>
          <p:cNvSpPr/>
          <p:nvPr/>
        </p:nvSpPr>
        <p:spPr>
          <a:xfrm>
            <a:off x="4429124" y="0"/>
            <a:ext cx="4714876" cy="6986528"/>
          </a:xfrm>
          <a:prstGeom prst="rect">
            <a:avLst/>
          </a:prstGeom>
          <a:solidFill>
            <a:schemeClr val="accent2">
              <a:lumMod val="40000"/>
              <a:lumOff val="60000"/>
            </a:schemeClr>
          </a:solidFill>
        </p:spPr>
        <p:txBody>
          <a:bodyPr wrap="square">
            <a:spAutoFit/>
          </a:bodyPr>
          <a:lstStyle/>
          <a:p>
            <a:pPr algn="r"/>
            <a:r>
              <a:rPr lang="ar-SY" sz="2800" dirty="0" smtClean="0">
                <a:solidFill>
                  <a:schemeClr val="accent2">
                    <a:lumMod val="50000"/>
                  </a:schemeClr>
                </a:solidFill>
              </a:rPr>
              <a:t>بعضهم يكونون في خدمة اخوتهم في الماضي كانت الأعمال الخيرية مشافي مدارس مأوى عجزة </a:t>
            </a:r>
            <a:r>
              <a:rPr lang="ar-SY" sz="2800" smtClean="0">
                <a:solidFill>
                  <a:schemeClr val="accent2">
                    <a:lumMod val="50000"/>
                  </a:schemeClr>
                </a:solidFill>
              </a:rPr>
              <a:t>محصورة بالراهبات </a:t>
            </a:r>
            <a:r>
              <a:rPr lang="ar-SY" sz="2800" dirty="0" smtClean="0">
                <a:solidFill>
                  <a:schemeClr val="accent2">
                    <a:lumMod val="50000"/>
                  </a:schemeClr>
                </a:solidFill>
              </a:rPr>
              <a:t>وحدهم اما اليوم في البلاد التي تزعم نفسها متحضرة كثير من هذه المشاريع اصبحت مؤسسات عامة واذ لم تعد هذه الأعمال محصورة بالرهبان هذا لا يمنعهم من ان يكونوا في خدمة اخوتهم بكل تواضع في مؤسسات الدولة او غيرها لكسب خبزهم اليومي واهبين لهذا العمل كل العطف الأنساني المحروم منه عالمنا الحاضر هناك دائما مكان لرهبان </a:t>
            </a:r>
            <a:r>
              <a:rPr lang="ar-SY" sz="2800" smtClean="0">
                <a:solidFill>
                  <a:schemeClr val="accent2">
                    <a:lumMod val="50000"/>
                  </a:schemeClr>
                </a:solidFill>
              </a:rPr>
              <a:t>لخدمة الأصغر </a:t>
            </a:r>
            <a:r>
              <a:rPr lang="ar-SY" sz="2800" dirty="0" smtClean="0">
                <a:solidFill>
                  <a:schemeClr val="accent2">
                    <a:lumMod val="50000"/>
                  </a:schemeClr>
                </a:solidFill>
              </a:rPr>
              <a:t>الذين هم على ابواب البؤس الدفاع عن الحياة انهم دائما مدعوون لأعلان البشرى السارة للوثنيين وللبلاد التي اضاعت مسيحيتها.</a:t>
            </a:r>
            <a:endParaRPr lang="en-GB" sz="2800" dirty="0">
              <a:solidFill>
                <a:schemeClr val="accent2">
                  <a:lumMod val="50000"/>
                </a:schemeClr>
              </a:solidFill>
            </a:endParaRPr>
          </a:p>
        </p:txBody>
      </p:sp>
    </p:spTree>
  </p:cSld>
  <p:clrMapOvr>
    <a:masterClrMapping/>
  </p:clrMapOvr>
  <p:transition spd="slow">
    <p:wedg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1.jpg"/>
          <p:cNvPicPr>
            <a:picLocks noChangeAspect="1"/>
          </p:cNvPicPr>
          <p:nvPr/>
        </p:nvPicPr>
        <p:blipFill>
          <a:blip r:embed="rId2"/>
          <a:stretch>
            <a:fillRect/>
          </a:stretch>
        </p:blipFill>
        <p:spPr>
          <a:xfrm>
            <a:off x="0" y="0"/>
            <a:ext cx="5643570" cy="6858000"/>
          </a:xfrm>
          <a:prstGeom prst="rect">
            <a:avLst/>
          </a:prstGeom>
        </p:spPr>
      </p:pic>
      <p:sp>
        <p:nvSpPr>
          <p:cNvPr id="6" name="TextBox 5"/>
          <p:cNvSpPr txBox="1"/>
          <p:nvPr/>
        </p:nvSpPr>
        <p:spPr>
          <a:xfrm>
            <a:off x="5643570" y="0"/>
            <a:ext cx="3500430" cy="6858000"/>
          </a:xfrm>
          <a:prstGeom prst="rect">
            <a:avLst/>
          </a:prstGeom>
          <a:solidFill>
            <a:schemeClr val="accent2">
              <a:lumMod val="60000"/>
              <a:lumOff val="40000"/>
            </a:schemeClr>
          </a:solidFill>
        </p:spPr>
        <p:txBody>
          <a:bodyPr wrap="square" rtlCol="0">
            <a:spAutoFit/>
          </a:bodyPr>
          <a:lstStyle/>
          <a:p>
            <a:pPr algn="r"/>
            <a:r>
              <a:rPr lang="ar-SY" sz="2400" dirty="0" smtClean="0">
                <a:solidFill>
                  <a:schemeClr val="accent2">
                    <a:lumMod val="50000"/>
                  </a:schemeClr>
                </a:solidFill>
              </a:rPr>
              <a:t>ولكن الكنيسة بحاجة ايضا للصلاة كلما ازدادت العلمنة في العالم وازدادت المشاكل كلما شعر الأنسان بأنه ضائع وعاجز امام المسؤوليات التي تتخطاه وانه بحاجة اكبر الى حياة مكرسة لله بالصلاة في عالم كل شيء فيه نسبي , الحياة النسكية اليوم تأخذ اهمية اكبر لأنها تشهد للمطلق وتعبر عنه من خلال الصمت. ان الذي يخسر نفسه من اجلي يكسبها . ان النساك هم كالأيقونات صورة لعالم متجلي مسبقا حيث يشع مجد الثالوث الأقدس . انهم يمثلون سر الكون ويمثلون الشيروبيم متحررين من كل اهتمام أرضي ومرتلين بأسم كل الأنسانية انشودة التثليث لمجد الله</a:t>
            </a:r>
            <a:r>
              <a:rPr lang="ar-SY" dirty="0" smtClean="0"/>
              <a:t>.</a:t>
            </a:r>
            <a:endParaRPr lang="en-GB" dirty="0"/>
          </a:p>
        </p:txBody>
      </p:sp>
    </p:spTree>
  </p:cSld>
  <p:clrMapOvr>
    <a:masterClrMapping/>
  </p:clrMapOvr>
  <p:transition spd="slow">
    <p:wheel spokes="3"/>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786578" y="0"/>
            <a:ext cx="2357422" cy="6986528"/>
          </a:xfrm>
          <a:prstGeom prst="rect">
            <a:avLst/>
          </a:prstGeom>
          <a:solidFill>
            <a:schemeClr val="accent2">
              <a:lumMod val="75000"/>
            </a:schemeClr>
          </a:solidFill>
        </p:spPr>
        <p:txBody>
          <a:bodyPr wrap="square" rtlCol="0">
            <a:spAutoFit/>
          </a:bodyPr>
          <a:lstStyle/>
          <a:p>
            <a:pPr algn="r"/>
            <a:r>
              <a:rPr lang="ar-SY" sz="3200" b="1" dirty="0" smtClean="0">
                <a:solidFill>
                  <a:schemeClr val="bg1"/>
                </a:solidFill>
              </a:rPr>
              <a:t>ان مستقبل كل انسان يعود لتوعية القرارات الصغيرة المتخذة كل يوم في حياته انها الأعمال الكثيرة المتخاذلة او الجريئة المعادة كضربات المطرقة على أزميل الذي ينقش وجه وأسلوب حياة الراشد </a:t>
            </a:r>
            <a:endParaRPr lang="en-GB" sz="3200" b="1" dirty="0">
              <a:solidFill>
                <a:schemeClr val="bg1"/>
              </a:solidFill>
            </a:endParaRPr>
          </a:p>
        </p:txBody>
      </p:sp>
    </p:spTree>
  </p:cSld>
  <p:clrMapOvr>
    <a:masterClrMapping/>
  </p:clrMapOvr>
  <p:transition spd="slow">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jpg"/>
          <p:cNvPicPr>
            <a:picLocks noChangeAspect="1"/>
          </p:cNvPicPr>
          <p:nvPr/>
        </p:nvPicPr>
        <p:blipFill>
          <a:blip r:embed="rId2"/>
          <a:stretch>
            <a:fillRect/>
          </a:stretch>
        </p:blipFill>
        <p:spPr>
          <a:xfrm>
            <a:off x="0" y="26893"/>
            <a:ext cx="7143768" cy="6831107"/>
          </a:xfrm>
          <a:prstGeom prst="rect">
            <a:avLst/>
          </a:prstGeom>
        </p:spPr>
      </p:pic>
      <p:sp>
        <p:nvSpPr>
          <p:cNvPr id="5" name="TextBox 4"/>
          <p:cNvSpPr txBox="1"/>
          <p:nvPr/>
        </p:nvSpPr>
        <p:spPr>
          <a:xfrm>
            <a:off x="7143768" y="0"/>
            <a:ext cx="2000232" cy="6858000"/>
          </a:xfrm>
          <a:prstGeom prst="rect">
            <a:avLst/>
          </a:prstGeom>
          <a:solidFill>
            <a:schemeClr val="accent2">
              <a:lumMod val="75000"/>
            </a:schemeClr>
          </a:solidFill>
        </p:spPr>
        <p:txBody>
          <a:bodyPr wrap="square" rtlCol="0">
            <a:spAutoFit/>
          </a:bodyPr>
          <a:lstStyle/>
          <a:p>
            <a:pPr algn="r"/>
            <a:r>
              <a:rPr lang="ar-SY" sz="3600" dirty="0" smtClean="0">
                <a:solidFill>
                  <a:schemeClr val="bg1"/>
                </a:solidFill>
              </a:rPr>
              <a:t>كل هذه المواقف تحدد بشكل جلي الموقف الذي علي ان أختاره في أحد الأيام لأتمكن من رفع المرساة والغوص في الغمر</a:t>
            </a:r>
            <a:r>
              <a:rPr lang="ar-SY" dirty="0" smtClean="0"/>
              <a:t>.</a:t>
            </a:r>
            <a:endParaRPr lang="en-GB" dirty="0"/>
          </a:p>
        </p:txBody>
      </p:sp>
    </p:spTree>
  </p:cSld>
  <p:clrMapOvr>
    <a:masterClrMapping/>
  </p:clrMapOvr>
  <p:transition spd="slow">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858000"/>
          </a:xfrm>
          <a:prstGeom prst="rect">
            <a:avLst/>
          </a:prstGeom>
          <a:solidFill>
            <a:schemeClr val="accent2">
              <a:lumMod val="75000"/>
            </a:schemeClr>
          </a:solidFill>
        </p:spPr>
        <p:txBody>
          <a:bodyPr wrap="square" rtlCol="0">
            <a:spAutoFit/>
          </a:bodyPr>
          <a:lstStyle/>
          <a:p>
            <a:pPr algn="r"/>
            <a:r>
              <a:rPr lang="ar-SY" sz="2400" b="1" dirty="0" smtClean="0">
                <a:solidFill>
                  <a:schemeClr val="bg1"/>
                </a:solidFill>
              </a:rPr>
              <a:t>ان اختيار مهنة او اتجاه زواج عزوبة حياة رهبانية او كهنوتية قرارات كثيرة لا يمكنها ان تؤخذ بطريقة سطحية </a:t>
            </a:r>
          </a:p>
          <a:p>
            <a:pPr algn="r"/>
            <a:r>
              <a:rPr lang="ar-SY" sz="2400" b="1" dirty="0" smtClean="0">
                <a:solidFill>
                  <a:schemeClr val="bg1"/>
                </a:solidFill>
              </a:rPr>
              <a:t>أخيرا فان كل انسان يقف وحيدا أمام الله ولا أحد يمكنه ان يحيا او يموت مكانه لذلك اذا كان من المهم طلب النصائح من الآخرين الأهم هو التفكير الشخصي وعدم السير فقط حسب رأي الآخرين </a:t>
            </a:r>
          </a:p>
          <a:p>
            <a:pPr algn="r"/>
            <a:r>
              <a:rPr lang="ar-SY" sz="2400" b="1" dirty="0" smtClean="0">
                <a:solidFill>
                  <a:schemeClr val="bg1"/>
                </a:solidFill>
              </a:rPr>
              <a:t>وفي يوم ما علينا أن نخرج من المرفأ ونبحر مع كل ما في ذلك  </a:t>
            </a:r>
            <a:r>
              <a:rPr lang="ar-SY" sz="3200" b="1" dirty="0" smtClean="0">
                <a:solidFill>
                  <a:schemeClr val="bg1"/>
                </a:solidFill>
              </a:rPr>
              <a:t>من احتمالات العاصفة</a:t>
            </a:r>
            <a:r>
              <a:rPr lang="ar-SY" b="1" dirty="0" smtClean="0">
                <a:solidFill>
                  <a:schemeClr val="accent2">
                    <a:lumMod val="50000"/>
                  </a:schemeClr>
                </a:solidFill>
              </a:rPr>
              <a:t>.</a:t>
            </a:r>
            <a:endParaRPr lang="en-GB" b="1" dirty="0">
              <a:solidFill>
                <a:schemeClr val="accent2">
                  <a:lumMod val="50000"/>
                </a:schemeClr>
              </a:solidFill>
            </a:endParaRPr>
          </a:p>
        </p:txBody>
      </p:sp>
    </p:spTree>
  </p:cSld>
  <p:clrMapOvr>
    <a:masterClrMapping/>
  </p:clrMapOvr>
  <p:transition spd="slow">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Punched Tape 1"/>
          <p:cNvSpPr/>
          <p:nvPr/>
        </p:nvSpPr>
        <p:spPr>
          <a:xfrm>
            <a:off x="214282" y="1357298"/>
            <a:ext cx="8572560" cy="4572032"/>
          </a:xfrm>
          <a:prstGeom prst="flowChartPunchedTap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smtClean="0"/>
          </a:p>
          <a:p>
            <a:pPr algn="ctr"/>
            <a:r>
              <a:rPr lang="ar-SY" sz="5400" dirty="0" smtClean="0">
                <a:solidFill>
                  <a:srgbClr val="FFFF00"/>
                </a:solidFill>
              </a:rPr>
              <a:t>كيف نكتشف تصميم الله في حياتنا ؟</a:t>
            </a:r>
            <a:endParaRPr lang="en-GB" sz="5400" dirty="0">
              <a:solidFill>
                <a:srgbClr val="FFFF00"/>
              </a:solidFill>
            </a:endParaRPr>
          </a:p>
        </p:txBody>
      </p:sp>
    </p:spTree>
  </p:cSld>
  <p:clrMapOvr>
    <a:masterClrMapping/>
  </p:clrMapOvr>
  <p:transition spd="slow">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jpg"/>
          <p:cNvPicPr>
            <a:picLocks noChangeAspect="1"/>
          </p:cNvPicPr>
          <p:nvPr/>
        </p:nvPicPr>
        <p:blipFill>
          <a:blip r:embed="rId2"/>
          <a:stretch>
            <a:fillRect/>
          </a:stretch>
        </p:blipFill>
        <p:spPr>
          <a:xfrm>
            <a:off x="0" y="0"/>
            <a:ext cx="6929454" cy="6858000"/>
          </a:xfrm>
          <a:prstGeom prst="rect">
            <a:avLst/>
          </a:prstGeom>
        </p:spPr>
      </p:pic>
      <p:sp>
        <p:nvSpPr>
          <p:cNvPr id="7" name="TextBox 6"/>
          <p:cNvSpPr txBox="1"/>
          <p:nvPr/>
        </p:nvSpPr>
        <p:spPr>
          <a:xfrm>
            <a:off x="6929454" y="0"/>
            <a:ext cx="2214546" cy="6986528"/>
          </a:xfrm>
          <a:prstGeom prst="rect">
            <a:avLst/>
          </a:prstGeom>
          <a:solidFill>
            <a:schemeClr val="accent2">
              <a:lumMod val="75000"/>
            </a:schemeClr>
          </a:solidFill>
        </p:spPr>
        <p:txBody>
          <a:bodyPr wrap="square" rtlCol="0">
            <a:spAutoFit/>
          </a:bodyPr>
          <a:lstStyle/>
          <a:p>
            <a:pPr algn="r" rtl="1"/>
            <a:r>
              <a:rPr lang="ar-SY" sz="3200" b="1" dirty="0" smtClean="0">
                <a:solidFill>
                  <a:schemeClr val="bg1"/>
                </a:solidFill>
              </a:rPr>
              <a:t>هناك آلاف الطرق في العالم طرق حراجية , شوارع كبيرة, طرق جبلية منحدرة, دروب في الصحراء</a:t>
            </a:r>
          </a:p>
          <a:p>
            <a:pPr algn="r" rtl="1"/>
            <a:r>
              <a:rPr lang="ar-SY" sz="3200" b="1" dirty="0" smtClean="0">
                <a:solidFill>
                  <a:schemeClr val="bg1"/>
                </a:solidFill>
              </a:rPr>
              <a:t>كيف يمكننا اختيار طريقنا الشخصي بدون بوصلة او مخطط مسبق؟</a:t>
            </a:r>
          </a:p>
          <a:p>
            <a:pPr algn="r" rtl="1"/>
            <a:r>
              <a:rPr lang="ar-SY" sz="3200" dirty="0" smtClean="0">
                <a:solidFill>
                  <a:schemeClr val="bg1"/>
                </a:solidFill>
              </a:rPr>
              <a:t>                </a:t>
            </a:r>
            <a:endParaRPr lang="en-GB" sz="3200" dirty="0">
              <a:solidFill>
                <a:schemeClr val="bg1"/>
              </a:solidFill>
            </a:endParaRPr>
          </a:p>
        </p:txBody>
      </p:sp>
    </p:spTree>
  </p:cSld>
  <p:clrMapOvr>
    <a:masterClrMapping/>
  </p:clrMapOvr>
  <p:transition spd="slow">
    <p:pull dir="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1006</TotalTime>
  <Words>2213</Words>
  <Application>Microsoft Office PowerPoint</Application>
  <PresentationFormat>On-screen Show (4:3)</PresentationFormat>
  <Paragraphs>84</Paragraphs>
  <Slides>47</Slides>
  <Notes>1</Notes>
  <HiddenSlides>0</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22</cp:revision>
  <dcterms:created xsi:type="dcterms:W3CDTF">2012-06-24T01:47:00Z</dcterms:created>
  <dcterms:modified xsi:type="dcterms:W3CDTF">2012-11-01T22:53:03Z</dcterms:modified>
</cp:coreProperties>
</file>