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67" r:id="rId3"/>
    <p:sldId id="268" r:id="rId4"/>
    <p:sldId id="273" r:id="rId5"/>
    <p:sldId id="274" r:id="rId6"/>
    <p:sldId id="281" r:id="rId7"/>
    <p:sldId id="269" r:id="rId8"/>
    <p:sldId id="282" r:id="rId9"/>
    <p:sldId id="276" r:id="rId10"/>
    <p:sldId id="275" r:id="rId11"/>
    <p:sldId id="271" r:id="rId12"/>
    <p:sldId id="256" r:id="rId13"/>
    <p:sldId id="257" r:id="rId14"/>
    <p:sldId id="270" r:id="rId15"/>
    <p:sldId id="277" r:id="rId16"/>
    <p:sldId id="258" r:id="rId17"/>
    <p:sldId id="259" r:id="rId18"/>
    <p:sldId id="272" r:id="rId19"/>
    <p:sldId id="260" r:id="rId20"/>
    <p:sldId id="263" r:id="rId21"/>
    <p:sldId id="265" r:id="rId22"/>
    <p:sldId id="278" r:id="rId23"/>
    <p:sldId id="266" r:id="rId24"/>
    <p:sldId id="279" r:id="rId25"/>
    <p:sldId id="262" r:id="rId26"/>
    <p:sldId id="264" r:id="rId27"/>
    <p:sldId id="26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206" autoAdjust="0"/>
  </p:normalViewPr>
  <p:slideViewPr>
    <p:cSldViewPr snapToGrid="0">
      <p:cViewPr varScale="1">
        <p:scale>
          <a:sx n="69" d="100"/>
          <a:sy n="69" d="100"/>
        </p:scale>
        <p:origin x="150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E3DEC1-3BDD-10E2-2048-561518E4077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110989E-E36B-686B-53D5-0A4D2CDF7D2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2E8A4E0-4565-1B51-AC0E-0E7B0D1F34C3}"/>
              </a:ext>
            </a:extLst>
          </p:cNvPr>
          <p:cNvSpPr>
            <a:spLocks noGrp="1"/>
          </p:cNvSpPr>
          <p:nvPr>
            <p:ph type="dt" sz="half" idx="10"/>
          </p:nvPr>
        </p:nvSpPr>
        <p:spPr/>
        <p:txBody>
          <a:bodyPr/>
          <a:lstStyle/>
          <a:p>
            <a:fld id="{F55A7807-1962-4E8D-AE31-A3A823DE729B}" type="datetimeFigureOut">
              <a:rPr lang="en-US" smtClean="0"/>
              <a:t>1/1/2023</a:t>
            </a:fld>
            <a:endParaRPr lang="en-US"/>
          </a:p>
        </p:txBody>
      </p:sp>
      <p:sp>
        <p:nvSpPr>
          <p:cNvPr id="5" name="Footer Placeholder 4">
            <a:extLst>
              <a:ext uri="{FF2B5EF4-FFF2-40B4-BE49-F238E27FC236}">
                <a16:creationId xmlns:a16="http://schemas.microsoft.com/office/drawing/2014/main" id="{08C28409-8306-739B-5777-8A6BBCE4E90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54ABC5-B97B-76C7-810C-123CE4859970}"/>
              </a:ext>
            </a:extLst>
          </p:cNvPr>
          <p:cNvSpPr>
            <a:spLocks noGrp="1"/>
          </p:cNvSpPr>
          <p:nvPr>
            <p:ph type="sldNum" sz="quarter" idx="12"/>
          </p:nvPr>
        </p:nvSpPr>
        <p:spPr/>
        <p:txBody>
          <a:bodyPr/>
          <a:lstStyle/>
          <a:p>
            <a:fld id="{4565DD2D-AABD-42BB-86A9-DD3F3236FA11}" type="slidenum">
              <a:rPr lang="en-US" smtClean="0"/>
              <a:t>‹#›</a:t>
            </a:fld>
            <a:endParaRPr lang="en-US"/>
          </a:p>
        </p:txBody>
      </p:sp>
    </p:spTree>
    <p:extLst>
      <p:ext uri="{BB962C8B-B14F-4D97-AF65-F5344CB8AC3E}">
        <p14:creationId xmlns:p14="http://schemas.microsoft.com/office/powerpoint/2010/main" val="25552522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1690C-EAF0-CCEF-E59F-32F01873776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9C8CA8D-D3FB-94DB-0780-75BF792E89E0}"/>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1CFF50-54F3-2E1A-04C3-4EBABD336EFF}"/>
              </a:ext>
            </a:extLst>
          </p:cNvPr>
          <p:cNvSpPr>
            <a:spLocks noGrp="1"/>
          </p:cNvSpPr>
          <p:nvPr>
            <p:ph type="dt" sz="half" idx="10"/>
          </p:nvPr>
        </p:nvSpPr>
        <p:spPr/>
        <p:txBody>
          <a:bodyPr/>
          <a:lstStyle/>
          <a:p>
            <a:fld id="{F55A7807-1962-4E8D-AE31-A3A823DE729B}" type="datetimeFigureOut">
              <a:rPr lang="en-US" smtClean="0"/>
              <a:t>1/1/2023</a:t>
            </a:fld>
            <a:endParaRPr lang="en-US"/>
          </a:p>
        </p:txBody>
      </p:sp>
      <p:sp>
        <p:nvSpPr>
          <p:cNvPr id="5" name="Footer Placeholder 4">
            <a:extLst>
              <a:ext uri="{FF2B5EF4-FFF2-40B4-BE49-F238E27FC236}">
                <a16:creationId xmlns:a16="http://schemas.microsoft.com/office/drawing/2014/main" id="{090C818E-7D9D-0AB7-DE40-A70FCE4BB4F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CE28F6-B4AF-458F-4D54-1D7BEFCDFB63}"/>
              </a:ext>
            </a:extLst>
          </p:cNvPr>
          <p:cNvSpPr>
            <a:spLocks noGrp="1"/>
          </p:cNvSpPr>
          <p:nvPr>
            <p:ph type="sldNum" sz="quarter" idx="12"/>
          </p:nvPr>
        </p:nvSpPr>
        <p:spPr/>
        <p:txBody>
          <a:bodyPr/>
          <a:lstStyle/>
          <a:p>
            <a:fld id="{4565DD2D-AABD-42BB-86A9-DD3F3236FA11}" type="slidenum">
              <a:rPr lang="en-US" smtClean="0"/>
              <a:t>‹#›</a:t>
            </a:fld>
            <a:endParaRPr lang="en-US"/>
          </a:p>
        </p:txBody>
      </p:sp>
    </p:spTree>
    <p:extLst>
      <p:ext uri="{BB962C8B-B14F-4D97-AF65-F5344CB8AC3E}">
        <p14:creationId xmlns:p14="http://schemas.microsoft.com/office/powerpoint/2010/main" val="2780362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22FDE0-2C4F-860F-5B69-64694073668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C4B0D09-D994-01CE-ED35-8EB35DDF2EE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88A9A5F-E445-7FD2-3D29-BCC6DBF7E400}"/>
              </a:ext>
            </a:extLst>
          </p:cNvPr>
          <p:cNvSpPr>
            <a:spLocks noGrp="1"/>
          </p:cNvSpPr>
          <p:nvPr>
            <p:ph type="dt" sz="half" idx="10"/>
          </p:nvPr>
        </p:nvSpPr>
        <p:spPr/>
        <p:txBody>
          <a:bodyPr/>
          <a:lstStyle/>
          <a:p>
            <a:fld id="{F55A7807-1962-4E8D-AE31-A3A823DE729B}" type="datetimeFigureOut">
              <a:rPr lang="en-US" smtClean="0"/>
              <a:t>1/1/2023</a:t>
            </a:fld>
            <a:endParaRPr lang="en-US"/>
          </a:p>
        </p:txBody>
      </p:sp>
      <p:sp>
        <p:nvSpPr>
          <p:cNvPr id="5" name="Footer Placeholder 4">
            <a:extLst>
              <a:ext uri="{FF2B5EF4-FFF2-40B4-BE49-F238E27FC236}">
                <a16:creationId xmlns:a16="http://schemas.microsoft.com/office/drawing/2014/main" id="{D7335A11-B977-7133-1AD6-D96844695A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8F8A7F-4C7B-B6A8-5ACF-3433BDC81FD9}"/>
              </a:ext>
            </a:extLst>
          </p:cNvPr>
          <p:cNvSpPr>
            <a:spLocks noGrp="1"/>
          </p:cNvSpPr>
          <p:nvPr>
            <p:ph type="sldNum" sz="quarter" idx="12"/>
          </p:nvPr>
        </p:nvSpPr>
        <p:spPr/>
        <p:txBody>
          <a:bodyPr/>
          <a:lstStyle/>
          <a:p>
            <a:fld id="{4565DD2D-AABD-42BB-86A9-DD3F3236FA11}" type="slidenum">
              <a:rPr lang="en-US" smtClean="0"/>
              <a:t>‹#›</a:t>
            </a:fld>
            <a:endParaRPr lang="en-US"/>
          </a:p>
        </p:txBody>
      </p:sp>
    </p:spTree>
    <p:extLst>
      <p:ext uri="{BB962C8B-B14F-4D97-AF65-F5344CB8AC3E}">
        <p14:creationId xmlns:p14="http://schemas.microsoft.com/office/powerpoint/2010/main" val="38226660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FEF4AD-BE56-2170-0E4D-F18A71F537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823634-F41C-4095-2164-4BEE4C9B6B9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B76C9A-B4C0-6A5F-D3F5-3FC10043CCC8}"/>
              </a:ext>
            </a:extLst>
          </p:cNvPr>
          <p:cNvSpPr>
            <a:spLocks noGrp="1"/>
          </p:cNvSpPr>
          <p:nvPr>
            <p:ph type="dt" sz="half" idx="10"/>
          </p:nvPr>
        </p:nvSpPr>
        <p:spPr/>
        <p:txBody>
          <a:bodyPr/>
          <a:lstStyle/>
          <a:p>
            <a:fld id="{F55A7807-1962-4E8D-AE31-A3A823DE729B}" type="datetimeFigureOut">
              <a:rPr lang="en-US" smtClean="0"/>
              <a:t>1/1/2023</a:t>
            </a:fld>
            <a:endParaRPr lang="en-US"/>
          </a:p>
        </p:txBody>
      </p:sp>
      <p:sp>
        <p:nvSpPr>
          <p:cNvPr id="5" name="Footer Placeholder 4">
            <a:extLst>
              <a:ext uri="{FF2B5EF4-FFF2-40B4-BE49-F238E27FC236}">
                <a16:creationId xmlns:a16="http://schemas.microsoft.com/office/drawing/2014/main" id="{812C34BB-1AFD-4810-CF10-3D0EBFBCB80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BDC621-1AC3-7AD9-35B5-6B272F891990}"/>
              </a:ext>
            </a:extLst>
          </p:cNvPr>
          <p:cNvSpPr>
            <a:spLocks noGrp="1"/>
          </p:cNvSpPr>
          <p:nvPr>
            <p:ph type="sldNum" sz="quarter" idx="12"/>
          </p:nvPr>
        </p:nvSpPr>
        <p:spPr/>
        <p:txBody>
          <a:bodyPr/>
          <a:lstStyle/>
          <a:p>
            <a:fld id="{4565DD2D-AABD-42BB-86A9-DD3F3236FA11}" type="slidenum">
              <a:rPr lang="en-US" smtClean="0"/>
              <a:t>‹#›</a:t>
            </a:fld>
            <a:endParaRPr lang="en-US"/>
          </a:p>
        </p:txBody>
      </p:sp>
    </p:spTree>
    <p:extLst>
      <p:ext uri="{BB962C8B-B14F-4D97-AF65-F5344CB8AC3E}">
        <p14:creationId xmlns:p14="http://schemas.microsoft.com/office/powerpoint/2010/main" val="42241203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2D918-DB97-B635-4E91-0FA25D36833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6DD49E5-2DE2-4E8C-A989-EE2749BBB08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76229BA-D012-2F19-071A-C6628450C5EA}"/>
              </a:ext>
            </a:extLst>
          </p:cNvPr>
          <p:cNvSpPr>
            <a:spLocks noGrp="1"/>
          </p:cNvSpPr>
          <p:nvPr>
            <p:ph type="dt" sz="half" idx="10"/>
          </p:nvPr>
        </p:nvSpPr>
        <p:spPr/>
        <p:txBody>
          <a:bodyPr/>
          <a:lstStyle/>
          <a:p>
            <a:fld id="{F55A7807-1962-4E8D-AE31-A3A823DE729B}" type="datetimeFigureOut">
              <a:rPr lang="en-US" smtClean="0"/>
              <a:t>1/1/2023</a:t>
            </a:fld>
            <a:endParaRPr lang="en-US"/>
          </a:p>
        </p:txBody>
      </p:sp>
      <p:sp>
        <p:nvSpPr>
          <p:cNvPr id="5" name="Footer Placeholder 4">
            <a:extLst>
              <a:ext uri="{FF2B5EF4-FFF2-40B4-BE49-F238E27FC236}">
                <a16:creationId xmlns:a16="http://schemas.microsoft.com/office/drawing/2014/main" id="{8110A55E-7169-EEC2-7A79-8EF60E5E77F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B8BFA80-A497-09CA-FD61-7C1B14C6040C}"/>
              </a:ext>
            </a:extLst>
          </p:cNvPr>
          <p:cNvSpPr>
            <a:spLocks noGrp="1"/>
          </p:cNvSpPr>
          <p:nvPr>
            <p:ph type="sldNum" sz="quarter" idx="12"/>
          </p:nvPr>
        </p:nvSpPr>
        <p:spPr/>
        <p:txBody>
          <a:bodyPr/>
          <a:lstStyle/>
          <a:p>
            <a:fld id="{4565DD2D-AABD-42BB-86A9-DD3F3236FA11}" type="slidenum">
              <a:rPr lang="en-US" smtClean="0"/>
              <a:t>‹#›</a:t>
            </a:fld>
            <a:endParaRPr lang="en-US"/>
          </a:p>
        </p:txBody>
      </p:sp>
    </p:spTree>
    <p:extLst>
      <p:ext uri="{BB962C8B-B14F-4D97-AF65-F5344CB8AC3E}">
        <p14:creationId xmlns:p14="http://schemas.microsoft.com/office/powerpoint/2010/main" val="2752969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4015E6-48F4-05E8-CD5D-C5CB7048779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5C263F4-E687-E314-9FD9-B44A04A4133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C96F29-3AF8-160A-56BA-B36C00236EF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552999-958C-B06C-E913-65FF07A06738}"/>
              </a:ext>
            </a:extLst>
          </p:cNvPr>
          <p:cNvSpPr>
            <a:spLocks noGrp="1"/>
          </p:cNvSpPr>
          <p:nvPr>
            <p:ph type="dt" sz="half" idx="10"/>
          </p:nvPr>
        </p:nvSpPr>
        <p:spPr/>
        <p:txBody>
          <a:bodyPr/>
          <a:lstStyle/>
          <a:p>
            <a:fld id="{F55A7807-1962-4E8D-AE31-A3A823DE729B}" type="datetimeFigureOut">
              <a:rPr lang="en-US" smtClean="0"/>
              <a:t>1/1/2023</a:t>
            </a:fld>
            <a:endParaRPr lang="en-US"/>
          </a:p>
        </p:txBody>
      </p:sp>
      <p:sp>
        <p:nvSpPr>
          <p:cNvPr id="6" name="Footer Placeholder 5">
            <a:extLst>
              <a:ext uri="{FF2B5EF4-FFF2-40B4-BE49-F238E27FC236}">
                <a16:creationId xmlns:a16="http://schemas.microsoft.com/office/drawing/2014/main" id="{F03D00E4-7E68-6808-481D-410706F1523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1AA626D-8F15-916D-3F72-66611BF96CA5}"/>
              </a:ext>
            </a:extLst>
          </p:cNvPr>
          <p:cNvSpPr>
            <a:spLocks noGrp="1"/>
          </p:cNvSpPr>
          <p:nvPr>
            <p:ph type="sldNum" sz="quarter" idx="12"/>
          </p:nvPr>
        </p:nvSpPr>
        <p:spPr/>
        <p:txBody>
          <a:bodyPr/>
          <a:lstStyle/>
          <a:p>
            <a:fld id="{4565DD2D-AABD-42BB-86A9-DD3F3236FA11}" type="slidenum">
              <a:rPr lang="en-US" smtClean="0"/>
              <a:t>‹#›</a:t>
            </a:fld>
            <a:endParaRPr lang="en-US"/>
          </a:p>
        </p:txBody>
      </p:sp>
    </p:spTree>
    <p:extLst>
      <p:ext uri="{BB962C8B-B14F-4D97-AF65-F5344CB8AC3E}">
        <p14:creationId xmlns:p14="http://schemas.microsoft.com/office/powerpoint/2010/main" val="2909635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AF7740-CC22-F810-AE51-CEE79E83938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71A2F3F-308F-51AB-7833-0A994454FC2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4FADC177-30CF-D628-5D85-D84DA6BC2A9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B46FB93-F458-7179-D657-8B00ACE288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D32A11C-EEAC-D850-7F5C-84E6C70C561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CD388FB-551E-1A0F-1A85-867B1913AF8C}"/>
              </a:ext>
            </a:extLst>
          </p:cNvPr>
          <p:cNvSpPr>
            <a:spLocks noGrp="1"/>
          </p:cNvSpPr>
          <p:nvPr>
            <p:ph type="dt" sz="half" idx="10"/>
          </p:nvPr>
        </p:nvSpPr>
        <p:spPr/>
        <p:txBody>
          <a:bodyPr/>
          <a:lstStyle/>
          <a:p>
            <a:fld id="{F55A7807-1962-4E8D-AE31-A3A823DE729B}" type="datetimeFigureOut">
              <a:rPr lang="en-US" smtClean="0"/>
              <a:t>1/1/2023</a:t>
            </a:fld>
            <a:endParaRPr lang="en-US"/>
          </a:p>
        </p:txBody>
      </p:sp>
      <p:sp>
        <p:nvSpPr>
          <p:cNvPr id="8" name="Footer Placeholder 7">
            <a:extLst>
              <a:ext uri="{FF2B5EF4-FFF2-40B4-BE49-F238E27FC236}">
                <a16:creationId xmlns:a16="http://schemas.microsoft.com/office/drawing/2014/main" id="{9A499DCA-80D8-CF53-F7AF-FAAA9501B802}"/>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49300DB-3A84-6833-33FE-D982E52365F7}"/>
              </a:ext>
            </a:extLst>
          </p:cNvPr>
          <p:cNvSpPr>
            <a:spLocks noGrp="1"/>
          </p:cNvSpPr>
          <p:nvPr>
            <p:ph type="sldNum" sz="quarter" idx="12"/>
          </p:nvPr>
        </p:nvSpPr>
        <p:spPr/>
        <p:txBody>
          <a:bodyPr/>
          <a:lstStyle/>
          <a:p>
            <a:fld id="{4565DD2D-AABD-42BB-86A9-DD3F3236FA11}" type="slidenum">
              <a:rPr lang="en-US" smtClean="0"/>
              <a:t>‹#›</a:t>
            </a:fld>
            <a:endParaRPr lang="en-US"/>
          </a:p>
        </p:txBody>
      </p:sp>
    </p:spTree>
    <p:extLst>
      <p:ext uri="{BB962C8B-B14F-4D97-AF65-F5344CB8AC3E}">
        <p14:creationId xmlns:p14="http://schemas.microsoft.com/office/powerpoint/2010/main" val="2379959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C17B88-D3A7-DA08-6952-933387D68FB5}"/>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57C91D0-E0CE-26A0-B367-8804FD4835C6}"/>
              </a:ext>
            </a:extLst>
          </p:cNvPr>
          <p:cNvSpPr>
            <a:spLocks noGrp="1"/>
          </p:cNvSpPr>
          <p:nvPr>
            <p:ph type="dt" sz="half" idx="10"/>
          </p:nvPr>
        </p:nvSpPr>
        <p:spPr/>
        <p:txBody>
          <a:bodyPr/>
          <a:lstStyle/>
          <a:p>
            <a:fld id="{F55A7807-1962-4E8D-AE31-A3A823DE729B}" type="datetimeFigureOut">
              <a:rPr lang="en-US" smtClean="0"/>
              <a:t>1/1/2023</a:t>
            </a:fld>
            <a:endParaRPr lang="en-US"/>
          </a:p>
        </p:txBody>
      </p:sp>
      <p:sp>
        <p:nvSpPr>
          <p:cNvPr id="4" name="Footer Placeholder 3">
            <a:extLst>
              <a:ext uri="{FF2B5EF4-FFF2-40B4-BE49-F238E27FC236}">
                <a16:creationId xmlns:a16="http://schemas.microsoft.com/office/drawing/2014/main" id="{2D77DD97-A7F4-79AC-6684-DB24CAE5467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05A63CE-EC59-87D1-4EFB-2F68CE08A7F6}"/>
              </a:ext>
            </a:extLst>
          </p:cNvPr>
          <p:cNvSpPr>
            <a:spLocks noGrp="1"/>
          </p:cNvSpPr>
          <p:nvPr>
            <p:ph type="sldNum" sz="quarter" idx="12"/>
          </p:nvPr>
        </p:nvSpPr>
        <p:spPr/>
        <p:txBody>
          <a:bodyPr/>
          <a:lstStyle/>
          <a:p>
            <a:fld id="{4565DD2D-AABD-42BB-86A9-DD3F3236FA11}" type="slidenum">
              <a:rPr lang="en-US" smtClean="0"/>
              <a:t>‹#›</a:t>
            </a:fld>
            <a:endParaRPr lang="en-US"/>
          </a:p>
        </p:txBody>
      </p:sp>
    </p:spTree>
    <p:extLst>
      <p:ext uri="{BB962C8B-B14F-4D97-AF65-F5344CB8AC3E}">
        <p14:creationId xmlns:p14="http://schemas.microsoft.com/office/powerpoint/2010/main" val="2247961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C76D86B-9BD0-33F9-59B4-C2080B91156F}"/>
              </a:ext>
            </a:extLst>
          </p:cNvPr>
          <p:cNvSpPr>
            <a:spLocks noGrp="1"/>
          </p:cNvSpPr>
          <p:nvPr>
            <p:ph type="dt" sz="half" idx="10"/>
          </p:nvPr>
        </p:nvSpPr>
        <p:spPr/>
        <p:txBody>
          <a:bodyPr/>
          <a:lstStyle/>
          <a:p>
            <a:fld id="{F55A7807-1962-4E8D-AE31-A3A823DE729B}" type="datetimeFigureOut">
              <a:rPr lang="en-US" smtClean="0"/>
              <a:t>1/1/2023</a:t>
            </a:fld>
            <a:endParaRPr lang="en-US"/>
          </a:p>
        </p:txBody>
      </p:sp>
      <p:sp>
        <p:nvSpPr>
          <p:cNvPr id="3" name="Footer Placeholder 2">
            <a:extLst>
              <a:ext uri="{FF2B5EF4-FFF2-40B4-BE49-F238E27FC236}">
                <a16:creationId xmlns:a16="http://schemas.microsoft.com/office/drawing/2014/main" id="{7560A579-E5FE-8AF0-62F5-A98517F28C3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6BBD60B-9F3B-CFB0-562F-7C58A81D31BA}"/>
              </a:ext>
            </a:extLst>
          </p:cNvPr>
          <p:cNvSpPr>
            <a:spLocks noGrp="1"/>
          </p:cNvSpPr>
          <p:nvPr>
            <p:ph type="sldNum" sz="quarter" idx="12"/>
          </p:nvPr>
        </p:nvSpPr>
        <p:spPr/>
        <p:txBody>
          <a:bodyPr/>
          <a:lstStyle/>
          <a:p>
            <a:fld id="{4565DD2D-AABD-42BB-86A9-DD3F3236FA11}" type="slidenum">
              <a:rPr lang="en-US" smtClean="0"/>
              <a:t>‹#›</a:t>
            </a:fld>
            <a:endParaRPr lang="en-US"/>
          </a:p>
        </p:txBody>
      </p:sp>
    </p:spTree>
    <p:extLst>
      <p:ext uri="{BB962C8B-B14F-4D97-AF65-F5344CB8AC3E}">
        <p14:creationId xmlns:p14="http://schemas.microsoft.com/office/powerpoint/2010/main" val="1741191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BB3EC-9BFC-A45D-51C8-E0856D914F9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78B3095-421C-C074-AE6A-17DD91B3C67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26785F2-DDC9-536C-FECA-10DABA3AEC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24CB59-BB39-2135-9344-519665FB010C}"/>
              </a:ext>
            </a:extLst>
          </p:cNvPr>
          <p:cNvSpPr>
            <a:spLocks noGrp="1"/>
          </p:cNvSpPr>
          <p:nvPr>
            <p:ph type="dt" sz="half" idx="10"/>
          </p:nvPr>
        </p:nvSpPr>
        <p:spPr/>
        <p:txBody>
          <a:bodyPr/>
          <a:lstStyle/>
          <a:p>
            <a:fld id="{F55A7807-1962-4E8D-AE31-A3A823DE729B}" type="datetimeFigureOut">
              <a:rPr lang="en-US" smtClean="0"/>
              <a:t>1/1/2023</a:t>
            </a:fld>
            <a:endParaRPr lang="en-US"/>
          </a:p>
        </p:txBody>
      </p:sp>
      <p:sp>
        <p:nvSpPr>
          <p:cNvPr id="6" name="Footer Placeholder 5">
            <a:extLst>
              <a:ext uri="{FF2B5EF4-FFF2-40B4-BE49-F238E27FC236}">
                <a16:creationId xmlns:a16="http://schemas.microsoft.com/office/drawing/2014/main" id="{D4D10A4C-33DE-44D5-FA58-C225A17191B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04F95B3-1641-094E-600F-8E61C8445A1D}"/>
              </a:ext>
            </a:extLst>
          </p:cNvPr>
          <p:cNvSpPr>
            <a:spLocks noGrp="1"/>
          </p:cNvSpPr>
          <p:nvPr>
            <p:ph type="sldNum" sz="quarter" idx="12"/>
          </p:nvPr>
        </p:nvSpPr>
        <p:spPr/>
        <p:txBody>
          <a:bodyPr/>
          <a:lstStyle/>
          <a:p>
            <a:fld id="{4565DD2D-AABD-42BB-86A9-DD3F3236FA11}" type="slidenum">
              <a:rPr lang="en-US" smtClean="0"/>
              <a:t>‹#›</a:t>
            </a:fld>
            <a:endParaRPr lang="en-US"/>
          </a:p>
        </p:txBody>
      </p:sp>
    </p:spTree>
    <p:extLst>
      <p:ext uri="{BB962C8B-B14F-4D97-AF65-F5344CB8AC3E}">
        <p14:creationId xmlns:p14="http://schemas.microsoft.com/office/powerpoint/2010/main" val="26335727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5ED2A-B125-E6F8-4EC4-301CC2D5C31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E205E47-9C9D-DEF2-A332-C9AA573ED7D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67EEA49-E604-2550-C360-7E6D5C93A10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2967EB2-86CD-7654-E2DF-67C5303FEBDA}"/>
              </a:ext>
            </a:extLst>
          </p:cNvPr>
          <p:cNvSpPr>
            <a:spLocks noGrp="1"/>
          </p:cNvSpPr>
          <p:nvPr>
            <p:ph type="dt" sz="half" idx="10"/>
          </p:nvPr>
        </p:nvSpPr>
        <p:spPr/>
        <p:txBody>
          <a:bodyPr/>
          <a:lstStyle/>
          <a:p>
            <a:fld id="{F55A7807-1962-4E8D-AE31-A3A823DE729B}" type="datetimeFigureOut">
              <a:rPr lang="en-US" smtClean="0"/>
              <a:t>1/1/2023</a:t>
            </a:fld>
            <a:endParaRPr lang="en-US"/>
          </a:p>
        </p:txBody>
      </p:sp>
      <p:sp>
        <p:nvSpPr>
          <p:cNvPr id="6" name="Footer Placeholder 5">
            <a:extLst>
              <a:ext uri="{FF2B5EF4-FFF2-40B4-BE49-F238E27FC236}">
                <a16:creationId xmlns:a16="http://schemas.microsoft.com/office/drawing/2014/main" id="{9E9F329A-1D68-B9D4-B30E-29ABF1D5281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E18B0A3D-0FF4-C305-D6D4-8785DD814B46}"/>
              </a:ext>
            </a:extLst>
          </p:cNvPr>
          <p:cNvSpPr>
            <a:spLocks noGrp="1"/>
          </p:cNvSpPr>
          <p:nvPr>
            <p:ph type="sldNum" sz="quarter" idx="12"/>
          </p:nvPr>
        </p:nvSpPr>
        <p:spPr/>
        <p:txBody>
          <a:bodyPr/>
          <a:lstStyle/>
          <a:p>
            <a:fld id="{4565DD2D-AABD-42BB-86A9-DD3F3236FA11}" type="slidenum">
              <a:rPr lang="en-US" smtClean="0"/>
              <a:t>‹#›</a:t>
            </a:fld>
            <a:endParaRPr lang="en-US"/>
          </a:p>
        </p:txBody>
      </p:sp>
    </p:spTree>
    <p:extLst>
      <p:ext uri="{BB962C8B-B14F-4D97-AF65-F5344CB8AC3E}">
        <p14:creationId xmlns:p14="http://schemas.microsoft.com/office/powerpoint/2010/main" val="10491492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BAA1606-35ED-CE3B-EE53-55C66F45D8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A28D6AF-3713-6065-E2B2-1DEAA10C308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1454C2C-5A79-9911-BC57-5796FE5A5B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55A7807-1962-4E8D-AE31-A3A823DE729B}" type="datetimeFigureOut">
              <a:rPr lang="en-US" smtClean="0"/>
              <a:t>1/1/2023</a:t>
            </a:fld>
            <a:endParaRPr lang="en-US"/>
          </a:p>
        </p:txBody>
      </p:sp>
      <p:sp>
        <p:nvSpPr>
          <p:cNvPr id="5" name="Footer Placeholder 4">
            <a:extLst>
              <a:ext uri="{FF2B5EF4-FFF2-40B4-BE49-F238E27FC236}">
                <a16:creationId xmlns:a16="http://schemas.microsoft.com/office/drawing/2014/main" id="{32A498DB-8E1B-41DE-7005-A22E00B4A2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3003CC1-9DF6-D4F0-08B9-659D87D67F0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565DD2D-AABD-42BB-86A9-DD3F3236FA11}" type="slidenum">
              <a:rPr lang="en-US" smtClean="0"/>
              <a:t>‹#›</a:t>
            </a:fld>
            <a:endParaRPr lang="en-US"/>
          </a:p>
        </p:txBody>
      </p:sp>
    </p:spTree>
    <p:extLst>
      <p:ext uri="{BB962C8B-B14F-4D97-AF65-F5344CB8AC3E}">
        <p14:creationId xmlns:p14="http://schemas.microsoft.com/office/powerpoint/2010/main" val="22930530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46FF5C0-7FDF-F697-2A36-F8F4513046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9178" y="605117"/>
            <a:ext cx="9923928" cy="5889811"/>
          </a:xfrm>
          <a:prstGeom prst="rect">
            <a:avLst/>
          </a:prstGeom>
        </p:spPr>
      </p:pic>
    </p:spTree>
    <p:extLst>
      <p:ext uri="{BB962C8B-B14F-4D97-AF65-F5344CB8AC3E}">
        <p14:creationId xmlns:p14="http://schemas.microsoft.com/office/powerpoint/2010/main" val="3709219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a:extLst>
              <a:ext uri="{FF2B5EF4-FFF2-40B4-BE49-F238E27FC236}">
                <a16:creationId xmlns:a16="http://schemas.microsoft.com/office/drawing/2014/main" id="{C01EED85-534D-71F7-F12C-A6859DE195CA}"/>
              </a:ext>
            </a:extLst>
          </p:cNvPr>
          <p:cNvSpPr>
            <a:spLocks noChangeArrowheads="1"/>
          </p:cNvSpPr>
          <p:nvPr/>
        </p:nvSpPr>
        <p:spPr bwMode="auto">
          <a:xfrm>
            <a:off x="231216" y="164626"/>
            <a:ext cx="11119968" cy="6555641"/>
          </a:xfrm>
          <a:prstGeom prst="rect">
            <a:avLst/>
          </a:prstGeom>
          <a:solidFill>
            <a:srgbClr val="0000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r" defTabSz="914400" rtl="0" eaLnBrk="0" fontAlgn="base" latinLnBrk="0" hangingPunct="0">
              <a:lnSpc>
                <a:spcPct val="100000"/>
              </a:lnSpc>
              <a:spcBef>
                <a:spcPct val="0"/>
              </a:spcBef>
              <a:spcAft>
                <a:spcPct val="0"/>
              </a:spcAft>
              <a:buClrTx/>
              <a:buSzTx/>
              <a:buFontTx/>
              <a:buNone/>
              <a:tabLst/>
            </a:pP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a:t>
            </a: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دور الأشغال اليدوية ( ورقة التلميذ ) :</a:t>
            </a:r>
            <a:b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b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a:t>
            </a: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من أهداف الأشغال اليدوية :</a:t>
            </a:r>
            <a:b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b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تنمية العلاقات العاطفية " من حب ، تعاون ، ...... الخ .</a:t>
            </a:r>
            <a:b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b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تنمية الحواس ...... مع ملاحظة الاختلاف في السن .</a:t>
            </a:r>
            <a:b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b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الاهتمام بالنمو الاجتماعي أي تنمية السمات السنية من خلال قيم اجتماعية .</a:t>
            </a:r>
            <a:b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b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تنمية المدارك العقلية - تساعده في النمو الروحي .</a:t>
            </a:r>
            <a:b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b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ما يجب مراعاته أثناء تدبير الأشغال</a:t>
            </a: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a:t>
            </a:r>
            <a:b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b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a:t>
            </a: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يرجى الاهتمام أثناء الأشغال بالأعمال التي يعملها الطفل أكثر من النتيجة</a:t>
            </a: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a:t>
            </a:r>
            <a:b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b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a:t>
            </a: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الاهتمام أن يشعر الأطفال بالنتيجة التي صنعوها</a:t>
            </a: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a:t>
            </a:r>
            <a:b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b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a:t>
            </a: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الاهتمام باختيار أشغال يدوية تتناسب مع إمكانيات الأطفال</a:t>
            </a: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a:t>
            </a:r>
            <a:b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b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a:t>
            </a: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الاهتمام باخ</a:t>
            </a:r>
            <a:r>
              <a:rPr kumimoji="0" lang="ar-JO"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ت</a:t>
            </a: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يار أشغال يدوية غير مكلفة وبسيطة</a:t>
            </a: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a:t>
            </a:r>
            <a:b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b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a:t>
            </a:r>
            <a:r>
              <a:rPr kumimoji="0" lang="ar-SA"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اهتم ألا تجبر التلاميذ على المشاركة في الأشغال اليدوية ووفر عملاً بديلاً</a:t>
            </a:r>
            <a:r>
              <a:rPr kumimoji="0" lang="en-US" altLang="en-US" sz="28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 </a:t>
            </a:r>
            <a:r>
              <a:rPr kumimoji="0" lang="en-US" altLang="en-US" sz="2400" b="1" i="0" u="none" strike="noStrike" cap="none" normalizeH="0" baseline="0" dirty="0">
                <a:ln>
                  <a:noFill/>
                </a:ln>
                <a:solidFill>
                  <a:schemeClr val="bg1"/>
                </a:solidFill>
                <a:effectLst/>
                <a:latin typeface="Tahoma" panose="020B0604030504040204" pitchFamily="34" charset="0"/>
                <a:cs typeface="Tahoma" panose="020B0604030504040204" pitchFamily="34" charset="0"/>
              </a:rPr>
              <a:t>.</a:t>
            </a:r>
            <a:r>
              <a:rPr kumimoji="0" lang="en-US" altLang="en-US" sz="2400" b="0" i="0" u="none" strike="noStrike" cap="none" normalizeH="0" baseline="0" dirty="0">
                <a:ln>
                  <a:noFill/>
                </a:ln>
                <a:solidFill>
                  <a:schemeClr val="bg1"/>
                </a:solidFill>
                <a:effectLst/>
              </a:rPr>
              <a:t> </a:t>
            </a:r>
            <a:endParaRPr kumimoji="0" lang="en-US" altLang="en-US" sz="2400" b="0" i="0" u="none" strike="noStrike" cap="none" normalizeH="0" baseline="0" dirty="0">
              <a:ln>
                <a:noFill/>
              </a:ln>
              <a:solidFill>
                <a:schemeClr val="bg1"/>
              </a:solidFill>
              <a:effectLst/>
              <a:latin typeface="Arial" panose="020B0604020202020204" pitchFamily="34" charset="0"/>
            </a:endParaRPr>
          </a:p>
        </p:txBody>
      </p:sp>
      <p:pic>
        <p:nvPicPr>
          <p:cNvPr id="1032" name="Picture 8" descr="☺️">
            <a:extLst>
              <a:ext uri="{FF2B5EF4-FFF2-40B4-BE49-F238E27FC236}">
                <a16:creationId xmlns:a16="http://schemas.microsoft.com/office/drawing/2014/main" id="{ABAD9B0B-C632-283E-8981-F12BDC39CE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1184" y="4330139"/>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
            <a:extLst>
              <a:ext uri="{FF2B5EF4-FFF2-40B4-BE49-F238E27FC236}">
                <a16:creationId xmlns:a16="http://schemas.microsoft.com/office/drawing/2014/main" id="{9A360289-8DAD-62CE-7E0E-28532E6DE3C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1184" y="3858682"/>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
            <a:extLst>
              <a:ext uri="{FF2B5EF4-FFF2-40B4-BE49-F238E27FC236}">
                <a16:creationId xmlns:a16="http://schemas.microsoft.com/office/drawing/2014/main" id="{9BE9B911-F1FC-2093-08F3-2A95B8F5E2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1184" y="3387225"/>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1035" name="Picture 11" descr="☺️">
            <a:extLst>
              <a:ext uri="{FF2B5EF4-FFF2-40B4-BE49-F238E27FC236}">
                <a16:creationId xmlns:a16="http://schemas.microsoft.com/office/drawing/2014/main" id="{7B4A2812-BE83-E129-6CDE-280C5DEB0A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1184" y="1859772"/>
            <a:ext cx="609600" cy="6096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
            <a:extLst>
              <a:ext uri="{FF2B5EF4-FFF2-40B4-BE49-F238E27FC236}">
                <a16:creationId xmlns:a16="http://schemas.microsoft.com/office/drawing/2014/main" id="{C81EFD88-A051-EAE2-9480-452FC4293C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51184" y="2832847"/>
            <a:ext cx="609600" cy="609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58127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E8F0C41-A055-1EDB-3CF2-F72D3B5362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1671" y="443753"/>
            <a:ext cx="11161058" cy="6064623"/>
          </a:xfrm>
          <a:prstGeom prst="rect">
            <a:avLst/>
          </a:prstGeom>
        </p:spPr>
      </p:pic>
    </p:spTree>
    <p:extLst>
      <p:ext uri="{BB962C8B-B14F-4D97-AF65-F5344CB8AC3E}">
        <p14:creationId xmlns:p14="http://schemas.microsoft.com/office/powerpoint/2010/main" val="30693658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54CE4A4-0755-7A68-4ADD-BD2F7D83C15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4435" y="282388"/>
            <a:ext cx="11349318" cy="6400800"/>
          </a:xfrm>
          <a:prstGeom prst="rect">
            <a:avLst/>
          </a:prstGeom>
        </p:spPr>
      </p:pic>
    </p:spTree>
    <p:extLst>
      <p:ext uri="{BB962C8B-B14F-4D97-AF65-F5344CB8AC3E}">
        <p14:creationId xmlns:p14="http://schemas.microsoft.com/office/powerpoint/2010/main" val="28389043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1E30597-B857-24FC-100E-836CEE664D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834" y="322729"/>
            <a:ext cx="11725837" cy="6535271"/>
          </a:xfrm>
          <a:prstGeom prst="rect">
            <a:avLst/>
          </a:prstGeom>
        </p:spPr>
      </p:pic>
    </p:spTree>
    <p:extLst>
      <p:ext uri="{BB962C8B-B14F-4D97-AF65-F5344CB8AC3E}">
        <p14:creationId xmlns:p14="http://schemas.microsoft.com/office/powerpoint/2010/main" val="2076304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1CACE84-9387-2606-EE2D-ED33946B7DE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7382" y="0"/>
            <a:ext cx="11497235" cy="7758953"/>
          </a:xfrm>
          <a:prstGeom prst="rect">
            <a:avLst/>
          </a:prstGeom>
        </p:spPr>
      </p:pic>
    </p:spTree>
    <p:extLst>
      <p:ext uri="{BB962C8B-B14F-4D97-AF65-F5344CB8AC3E}">
        <p14:creationId xmlns:p14="http://schemas.microsoft.com/office/powerpoint/2010/main" val="37073707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77016BF5-10F9-1F8E-46B3-EE688C25FF50}"/>
              </a:ext>
            </a:extLst>
          </p:cNvPr>
          <p:cNvSpPr txBox="1"/>
          <p:nvPr/>
        </p:nvSpPr>
        <p:spPr>
          <a:xfrm>
            <a:off x="578223" y="509245"/>
            <a:ext cx="11443447" cy="6247864"/>
          </a:xfrm>
          <a:prstGeom prst="rect">
            <a:avLst/>
          </a:prstGeom>
          <a:noFill/>
        </p:spPr>
        <p:txBody>
          <a:bodyPr wrap="square">
            <a:spAutoFit/>
          </a:bodyPr>
          <a:lstStyle/>
          <a:p>
            <a:pPr algn="r"/>
            <a:r>
              <a:rPr lang="ar-SY" sz="4000" b="1" i="0" dirty="0">
                <a:effectLst/>
                <a:latin typeface="Times New Roman" panose="02020603050405020304" pitchFamily="18" charset="0"/>
              </a:rPr>
              <a:t>الصّور</a:t>
            </a:r>
            <a:br>
              <a:rPr lang="ar-SY" sz="4000" dirty="0"/>
            </a:br>
            <a:br>
              <a:rPr lang="ar-SY" sz="4000" dirty="0"/>
            </a:br>
            <a:r>
              <a:rPr lang="ar-SY" sz="4000" b="1" i="0" dirty="0">
                <a:solidFill>
                  <a:srgbClr val="323232"/>
                </a:solidFill>
                <a:effectLst/>
                <a:latin typeface="Verdana" panose="020B0604030504040204" pitchFamily="34" charset="0"/>
              </a:rPr>
              <a:t>( الصورة خير من ألف كلمة ) نعم , تعد الصور إحدي أهم وسائل الإيضاح في التعليم .</a:t>
            </a:r>
            <a:endParaRPr lang="ar-JO" sz="4000" b="1" i="0" dirty="0">
              <a:solidFill>
                <a:srgbClr val="323232"/>
              </a:solidFill>
              <a:effectLst/>
              <a:latin typeface="Verdana" panose="020B0604030504040204" pitchFamily="34" charset="0"/>
            </a:endParaRPr>
          </a:p>
          <a:p>
            <a:pPr algn="r"/>
            <a:r>
              <a:rPr lang="ar-SY" sz="4000" b="1" i="0" dirty="0">
                <a:solidFill>
                  <a:srgbClr val="323232"/>
                </a:solidFill>
                <a:effectLst/>
                <a:latin typeface="Verdana" panose="020B0604030504040204" pitchFamily="34" charset="0"/>
              </a:rPr>
              <a:t> فالصورة تتكلم و ترسخ في عقل الطفل . و هناك نوعان من الصّور .. الصّور الكتابية و صور من واقع حياة التلاميذ , و الصّور الكتابية تُظهر مشاهد مستوحاة من القصص الكتابية , أو من أزمنة الكتاب المقدس , أما الصور الأخرى فهي تظهر أشياء من حياةو واقع التلاميذ في الوقت الحالي و التي تتطابق مع حياتهم اليومية و التي يجب تغييرها أو تعديلها , بناءاً علي ما شاهدوه في الصّور الكتابية .</a:t>
            </a:r>
            <a:endParaRPr lang="en-US" sz="4000" dirty="0"/>
          </a:p>
        </p:txBody>
      </p:sp>
    </p:spTree>
    <p:extLst>
      <p:ext uri="{BB962C8B-B14F-4D97-AF65-F5344CB8AC3E}">
        <p14:creationId xmlns:p14="http://schemas.microsoft.com/office/powerpoint/2010/main" val="40282373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70C0CC6-F76C-5080-86C9-B9C4E9693F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82" y="188259"/>
            <a:ext cx="11954435" cy="6481482"/>
          </a:xfrm>
          <a:prstGeom prst="rect">
            <a:avLst/>
          </a:prstGeom>
        </p:spPr>
      </p:pic>
    </p:spTree>
    <p:extLst>
      <p:ext uri="{BB962C8B-B14F-4D97-AF65-F5344CB8AC3E}">
        <p14:creationId xmlns:p14="http://schemas.microsoft.com/office/powerpoint/2010/main" val="30192601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DEB0FC7-8F6B-2FF1-5DB5-DC0B18F8D8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76" y="134471"/>
            <a:ext cx="11940989" cy="6535270"/>
          </a:xfrm>
          <a:prstGeom prst="rect">
            <a:avLst/>
          </a:prstGeom>
        </p:spPr>
      </p:pic>
    </p:spTree>
    <p:extLst>
      <p:ext uri="{BB962C8B-B14F-4D97-AF65-F5344CB8AC3E}">
        <p14:creationId xmlns:p14="http://schemas.microsoft.com/office/powerpoint/2010/main" val="9304179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A176D62-77DC-46D6-C1DE-A11456AB6FD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3741" y="107575"/>
            <a:ext cx="16297835" cy="6656295"/>
          </a:xfrm>
          <a:prstGeom prst="rect">
            <a:avLst/>
          </a:prstGeom>
        </p:spPr>
      </p:pic>
    </p:spTree>
    <p:extLst>
      <p:ext uri="{BB962C8B-B14F-4D97-AF65-F5344CB8AC3E}">
        <p14:creationId xmlns:p14="http://schemas.microsoft.com/office/powerpoint/2010/main" val="30456880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0FD8835-D453-75B2-CC3D-F4559D5715E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5153" y="201707"/>
            <a:ext cx="11725835" cy="6441140"/>
          </a:xfrm>
          <a:prstGeom prst="rect">
            <a:avLst/>
          </a:prstGeom>
        </p:spPr>
      </p:pic>
    </p:spTree>
    <p:extLst>
      <p:ext uri="{BB962C8B-B14F-4D97-AF65-F5344CB8AC3E}">
        <p14:creationId xmlns:p14="http://schemas.microsoft.com/office/powerpoint/2010/main" val="35834791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84C63790-34C1-F402-46A2-BBFF305C5528}"/>
              </a:ext>
            </a:extLst>
          </p:cNvPr>
          <p:cNvSpPr txBox="1"/>
          <p:nvPr/>
        </p:nvSpPr>
        <p:spPr>
          <a:xfrm>
            <a:off x="188259" y="1192323"/>
            <a:ext cx="11456894" cy="4708981"/>
          </a:xfrm>
          <a:prstGeom prst="rect">
            <a:avLst/>
          </a:prstGeom>
          <a:noFill/>
        </p:spPr>
        <p:txBody>
          <a:bodyPr wrap="square">
            <a:spAutoFit/>
          </a:bodyPr>
          <a:lstStyle/>
          <a:p>
            <a:pPr algn="r" rtl="1"/>
            <a:r>
              <a:rPr lang="ar-SY" sz="6000" b="1" i="0" dirty="0">
                <a:solidFill>
                  <a:srgbClr val="1C1C1C"/>
                </a:solidFill>
                <a:effectLst/>
                <a:latin typeface="tahoma" panose="020B0604030504040204" pitchFamily="34" charset="0"/>
              </a:rPr>
              <a:t>ما معنى كلمة وسائل الإيضاح؟</a:t>
            </a:r>
            <a:endParaRPr lang="ar-SY" sz="6000" b="0" i="0" dirty="0">
              <a:solidFill>
                <a:srgbClr val="1C1C1C"/>
              </a:solidFill>
              <a:effectLst/>
              <a:latin typeface="GE_SS_Two_Light"/>
            </a:endParaRPr>
          </a:p>
          <a:p>
            <a:pPr algn="r" rtl="1"/>
            <a:r>
              <a:rPr lang="ar-SY" sz="6000" b="0" i="0" dirty="0">
                <a:solidFill>
                  <a:srgbClr val="1C1C1C"/>
                </a:solidFill>
                <a:effectLst/>
                <a:latin typeface="tahoma" panose="020B0604030504040204" pitchFamily="34" charset="0"/>
              </a:rPr>
              <a:t>هي كل ما يستخدمه ال</a:t>
            </a:r>
            <a:r>
              <a:rPr lang="ar-JO" sz="6000" b="0" i="0" dirty="0">
                <a:solidFill>
                  <a:srgbClr val="1C1C1C"/>
                </a:solidFill>
                <a:effectLst/>
                <a:latin typeface="tahoma" panose="020B0604030504040204" pitchFamily="34" charset="0"/>
              </a:rPr>
              <a:t>مربي</a:t>
            </a:r>
            <a:r>
              <a:rPr lang="ar-SY" sz="6000" b="0" i="0" dirty="0">
                <a:solidFill>
                  <a:srgbClr val="1C1C1C"/>
                </a:solidFill>
                <a:effectLst/>
                <a:latin typeface="tahoma" panose="020B0604030504040204" pitchFamily="34" charset="0"/>
              </a:rPr>
              <a:t> لتوضيح الأفكار و المعانى التى قد يكون صعب على الأطفال فهمها من خلال الشرح بالكلام وحده، أو لشرح القصة الكتابية.</a:t>
            </a:r>
            <a:endParaRPr lang="ar-SY" sz="6000" b="0" i="0" dirty="0">
              <a:solidFill>
                <a:srgbClr val="1C1C1C"/>
              </a:solidFill>
              <a:effectLst/>
              <a:latin typeface="GE_SS_Two_Light"/>
            </a:endParaRPr>
          </a:p>
        </p:txBody>
      </p:sp>
    </p:spTree>
    <p:extLst>
      <p:ext uri="{BB962C8B-B14F-4D97-AF65-F5344CB8AC3E}">
        <p14:creationId xmlns:p14="http://schemas.microsoft.com/office/powerpoint/2010/main" val="23451284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AE2595D-6485-17D3-41DB-5EDF80215D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2047" y="268941"/>
            <a:ext cx="11349317" cy="6454588"/>
          </a:xfrm>
          <a:prstGeom prst="rect">
            <a:avLst/>
          </a:prstGeom>
        </p:spPr>
      </p:pic>
    </p:spTree>
    <p:extLst>
      <p:ext uri="{BB962C8B-B14F-4D97-AF65-F5344CB8AC3E}">
        <p14:creationId xmlns:p14="http://schemas.microsoft.com/office/powerpoint/2010/main" val="31330047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FD7F2AA-CB0D-33D4-7178-00245114DE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41" y="282388"/>
            <a:ext cx="11645153" cy="6414247"/>
          </a:xfrm>
          <a:prstGeom prst="rect">
            <a:avLst/>
          </a:prstGeom>
        </p:spPr>
      </p:pic>
      <p:sp>
        <p:nvSpPr>
          <p:cNvPr id="4" name="TextBox 3">
            <a:extLst>
              <a:ext uri="{FF2B5EF4-FFF2-40B4-BE49-F238E27FC236}">
                <a16:creationId xmlns:a16="http://schemas.microsoft.com/office/drawing/2014/main" id="{C8CAAE15-62E0-7FAE-6443-E2F2E05AA4E6}"/>
              </a:ext>
            </a:extLst>
          </p:cNvPr>
          <p:cNvSpPr txBox="1"/>
          <p:nvPr/>
        </p:nvSpPr>
        <p:spPr>
          <a:xfrm>
            <a:off x="8118662" y="934135"/>
            <a:ext cx="2612091" cy="646331"/>
          </a:xfrm>
          <a:prstGeom prst="rect">
            <a:avLst/>
          </a:prstGeom>
          <a:noFill/>
        </p:spPr>
        <p:txBody>
          <a:bodyPr wrap="square">
            <a:spAutoFit/>
          </a:bodyPr>
          <a:lstStyle/>
          <a:p>
            <a:r>
              <a:rPr lang="ar-JO" b="1" i="0" dirty="0">
                <a:effectLst/>
                <a:latin typeface="Times New Roman" panose="02020603050405020304" pitchFamily="18" charset="0"/>
              </a:rPr>
              <a:t> اللوح </a:t>
            </a:r>
            <a:r>
              <a:rPr lang="ar-SY" b="1" i="0" dirty="0">
                <a:effectLst/>
                <a:latin typeface="Times New Roman" panose="02020603050405020304" pitchFamily="18" charset="0"/>
              </a:rPr>
              <a:t> السبورة الطباشيرية:</a:t>
            </a:r>
            <a:br>
              <a:rPr lang="ar-SY" dirty="0"/>
            </a:br>
            <a:endParaRPr lang="en-US" dirty="0"/>
          </a:p>
        </p:txBody>
      </p:sp>
    </p:spTree>
    <p:extLst>
      <p:ext uri="{BB962C8B-B14F-4D97-AF65-F5344CB8AC3E}">
        <p14:creationId xmlns:p14="http://schemas.microsoft.com/office/powerpoint/2010/main" val="63724218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7FBD704-988D-B9CA-8A81-65A54CD745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16306" y="580463"/>
            <a:ext cx="7315200" cy="4072219"/>
          </a:xfrm>
          <a:prstGeom prst="rect">
            <a:avLst/>
          </a:prstGeom>
        </p:spPr>
      </p:pic>
      <p:sp>
        <p:nvSpPr>
          <p:cNvPr id="5" name="TextBox 4">
            <a:extLst>
              <a:ext uri="{FF2B5EF4-FFF2-40B4-BE49-F238E27FC236}">
                <a16:creationId xmlns:a16="http://schemas.microsoft.com/office/drawing/2014/main" id="{F8515568-4D8A-3F4E-7CE5-C788BA9F5DEE}"/>
              </a:ext>
            </a:extLst>
          </p:cNvPr>
          <p:cNvSpPr txBox="1"/>
          <p:nvPr/>
        </p:nvSpPr>
        <p:spPr>
          <a:xfrm>
            <a:off x="4612342" y="4952111"/>
            <a:ext cx="4894730" cy="1015663"/>
          </a:xfrm>
          <a:prstGeom prst="rect">
            <a:avLst/>
          </a:prstGeom>
          <a:noFill/>
        </p:spPr>
        <p:txBody>
          <a:bodyPr wrap="square">
            <a:spAutoFit/>
          </a:bodyPr>
          <a:lstStyle/>
          <a:p>
            <a:r>
              <a:rPr lang="ar-SY" sz="6000" b="1" i="0" dirty="0">
                <a:solidFill>
                  <a:srgbClr val="FF0000"/>
                </a:solidFill>
                <a:effectLst/>
                <a:latin typeface="Times New Roman" panose="02020603050405020304" pitchFamily="18" charset="0"/>
              </a:rPr>
              <a:t> اللوحة الوبرية</a:t>
            </a:r>
            <a:endParaRPr lang="en-US" sz="6000" dirty="0"/>
          </a:p>
        </p:txBody>
      </p:sp>
    </p:spTree>
    <p:extLst>
      <p:ext uri="{BB962C8B-B14F-4D97-AF65-F5344CB8AC3E}">
        <p14:creationId xmlns:p14="http://schemas.microsoft.com/office/powerpoint/2010/main" val="33826274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769E3BD-98E2-EC89-E6E6-1D513B7E42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0306" y="228599"/>
            <a:ext cx="11577918" cy="6387353"/>
          </a:xfrm>
          <a:prstGeom prst="rect">
            <a:avLst/>
          </a:prstGeom>
        </p:spPr>
      </p:pic>
    </p:spTree>
    <p:extLst>
      <p:ext uri="{BB962C8B-B14F-4D97-AF65-F5344CB8AC3E}">
        <p14:creationId xmlns:p14="http://schemas.microsoft.com/office/powerpoint/2010/main" val="25110109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77F6708-3DB9-DD61-F523-5AFFFF8D6413}"/>
              </a:ext>
            </a:extLst>
          </p:cNvPr>
          <p:cNvSpPr txBox="1"/>
          <p:nvPr/>
        </p:nvSpPr>
        <p:spPr>
          <a:xfrm>
            <a:off x="5889812" y="971781"/>
            <a:ext cx="5634317" cy="646331"/>
          </a:xfrm>
          <a:prstGeom prst="rect">
            <a:avLst/>
          </a:prstGeom>
          <a:noFill/>
        </p:spPr>
        <p:txBody>
          <a:bodyPr wrap="square">
            <a:spAutoFit/>
          </a:bodyPr>
          <a:lstStyle/>
          <a:p>
            <a:r>
              <a:rPr lang="ar-SY" b="1" i="0" dirty="0">
                <a:solidFill>
                  <a:srgbClr val="FF0000"/>
                </a:solidFill>
                <a:effectLst/>
                <a:latin typeface="Times New Roman" panose="02020603050405020304" pitchFamily="18" charset="0"/>
              </a:rPr>
              <a:t> </a:t>
            </a:r>
            <a:r>
              <a:rPr lang="ar-SY" sz="3600" b="1" i="0" dirty="0">
                <a:solidFill>
                  <a:srgbClr val="FF0000"/>
                </a:solidFill>
                <a:effectLst/>
                <a:latin typeface="Times New Roman" panose="02020603050405020304" pitchFamily="18" charset="0"/>
              </a:rPr>
              <a:t>أجهزة التكنولوجيا الحديثة</a:t>
            </a:r>
            <a:endParaRPr lang="en-US" sz="3600" dirty="0"/>
          </a:p>
        </p:txBody>
      </p:sp>
      <p:sp>
        <p:nvSpPr>
          <p:cNvPr id="5" name="TextBox 4">
            <a:extLst>
              <a:ext uri="{FF2B5EF4-FFF2-40B4-BE49-F238E27FC236}">
                <a16:creationId xmlns:a16="http://schemas.microsoft.com/office/drawing/2014/main" id="{A8BEFC3D-8386-714E-303F-8EB5D6D26FDE}"/>
              </a:ext>
            </a:extLst>
          </p:cNvPr>
          <p:cNvSpPr txBox="1"/>
          <p:nvPr/>
        </p:nvSpPr>
        <p:spPr>
          <a:xfrm>
            <a:off x="1381686" y="4173107"/>
            <a:ext cx="6098240" cy="523220"/>
          </a:xfrm>
          <a:prstGeom prst="rect">
            <a:avLst/>
          </a:prstGeom>
          <a:noFill/>
        </p:spPr>
        <p:txBody>
          <a:bodyPr wrap="square">
            <a:spAutoFit/>
          </a:bodyPr>
          <a:lstStyle/>
          <a:p>
            <a:r>
              <a:rPr lang="ar-SY" sz="2800" b="1" i="0" dirty="0">
                <a:effectLst/>
                <a:latin typeface="Times New Roman" panose="02020603050405020304" pitchFamily="18" charset="0"/>
              </a:rPr>
              <a:t>فيديو أوفر هيد بروجيكتور </a:t>
            </a:r>
            <a:r>
              <a:rPr lang="en-US" sz="2800" b="1" i="0" dirty="0">
                <a:effectLst/>
                <a:latin typeface="Verdana" panose="020B0604030504040204" pitchFamily="34" charset="0"/>
              </a:rPr>
              <a:t>Data Show</a:t>
            </a:r>
            <a:endParaRPr lang="en-US" sz="2800" dirty="0"/>
          </a:p>
        </p:txBody>
      </p:sp>
      <p:sp>
        <p:nvSpPr>
          <p:cNvPr id="9" name="TextBox 8">
            <a:extLst>
              <a:ext uri="{FF2B5EF4-FFF2-40B4-BE49-F238E27FC236}">
                <a16:creationId xmlns:a16="http://schemas.microsoft.com/office/drawing/2014/main" id="{EAD79D4D-197F-7120-5297-462E7E6B27CC}"/>
              </a:ext>
            </a:extLst>
          </p:cNvPr>
          <p:cNvSpPr txBox="1"/>
          <p:nvPr/>
        </p:nvSpPr>
        <p:spPr>
          <a:xfrm>
            <a:off x="4208931" y="2372389"/>
            <a:ext cx="6780678" cy="523220"/>
          </a:xfrm>
          <a:prstGeom prst="rect">
            <a:avLst/>
          </a:prstGeom>
          <a:noFill/>
        </p:spPr>
        <p:txBody>
          <a:bodyPr wrap="square">
            <a:spAutoFit/>
          </a:bodyPr>
          <a:lstStyle/>
          <a:p>
            <a:pPr algn="r"/>
            <a:r>
              <a:rPr lang="ar-JO" sz="2800" b="1" i="0" dirty="0">
                <a:solidFill>
                  <a:srgbClr val="323232"/>
                </a:solidFill>
                <a:effectLst/>
                <a:latin typeface="Times New Roman" panose="02020603050405020304" pitchFamily="18" charset="0"/>
              </a:rPr>
              <a:t> </a:t>
            </a:r>
            <a:r>
              <a:rPr lang="ar-SY" sz="2800" b="1" i="0" dirty="0">
                <a:solidFill>
                  <a:srgbClr val="323232"/>
                </a:solidFill>
                <a:effectLst/>
                <a:latin typeface="Times New Roman" panose="02020603050405020304" pitchFamily="18" charset="0"/>
              </a:rPr>
              <a:t>بروجيكتور الشرائح  </a:t>
            </a:r>
            <a:r>
              <a:rPr lang="ar-JO" sz="2800" b="1" i="0" dirty="0">
                <a:solidFill>
                  <a:srgbClr val="323232"/>
                </a:solidFill>
                <a:effectLst/>
                <a:latin typeface="Times New Roman" panose="02020603050405020304" pitchFamily="18" charset="0"/>
              </a:rPr>
              <a:t> </a:t>
            </a:r>
            <a:r>
              <a:rPr lang="en-US" sz="2800" b="1" i="0" dirty="0">
                <a:solidFill>
                  <a:srgbClr val="323232"/>
                </a:solidFill>
                <a:effectLst/>
                <a:latin typeface="Verdana" panose="020B0604030504040204" pitchFamily="34" charset="0"/>
              </a:rPr>
              <a:t>Slide Projector</a:t>
            </a:r>
            <a:r>
              <a:rPr lang="en-US" sz="2800" b="1" i="0" dirty="0">
                <a:solidFill>
                  <a:srgbClr val="323232"/>
                </a:solidFill>
                <a:effectLst/>
                <a:latin typeface="Times New Roman" panose="02020603050405020304" pitchFamily="18" charset="0"/>
              </a:rPr>
              <a:t> </a:t>
            </a:r>
            <a:endParaRPr lang="en-US" sz="2800" dirty="0"/>
          </a:p>
        </p:txBody>
      </p:sp>
      <p:sp>
        <p:nvSpPr>
          <p:cNvPr id="11" name="TextBox 10">
            <a:extLst>
              <a:ext uri="{FF2B5EF4-FFF2-40B4-BE49-F238E27FC236}">
                <a16:creationId xmlns:a16="http://schemas.microsoft.com/office/drawing/2014/main" id="{5D2C87BA-8809-1729-DEE9-448EC24E4A84}"/>
              </a:ext>
            </a:extLst>
          </p:cNvPr>
          <p:cNvSpPr txBox="1"/>
          <p:nvPr/>
        </p:nvSpPr>
        <p:spPr>
          <a:xfrm>
            <a:off x="4572001" y="5301444"/>
            <a:ext cx="7278220" cy="584775"/>
          </a:xfrm>
          <a:prstGeom prst="rect">
            <a:avLst/>
          </a:prstGeom>
          <a:noFill/>
        </p:spPr>
        <p:txBody>
          <a:bodyPr wrap="square">
            <a:spAutoFit/>
          </a:bodyPr>
          <a:lstStyle/>
          <a:p>
            <a:r>
              <a:rPr lang="ar-SY" sz="3200" b="1" i="0" dirty="0">
                <a:effectLst/>
                <a:latin typeface="Times New Roman" panose="02020603050405020304" pitchFamily="18" charset="0"/>
              </a:rPr>
              <a:t> الكمبيوتر  </a:t>
            </a:r>
            <a:r>
              <a:rPr lang="en-US" sz="3200" b="1" i="0" dirty="0">
                <a:effectLst/>
                <a:latin typeface="Verdana" panose="020B0604030504040204" pitchFamily="34" charset="0"/>
              </a:rPr>
              <a:t>Flash</a:t>
            </a:r>
            <a:r>
              <a:rPr lang="en-US" sz="3200" b="1" i="0" dirty="0">
                <a:effectLst/>
                <a:latin typeface="Times New Roman" panose="02020603050405020304" pitchFamily="18" charset="0"/>
              </a:rPr>
              <a:t> &amp; </a:t>
            </a:r>
            <a:r>
              <a:rPr lang="en-US" sz="3200" b="1" i="0" dirty="0">
                <a:effectLst/>
                <a:latin typeface="Verdana" panose="020B0604030504040204" pitchFamily="34" charset="0"/>
              </a:rPr>
              <a:t>Power Point</a:t>
            </a:r>
            <a:endParaRPr lang="en-US" sz="3200" dirty="0"/>
          </a:p>
        </p:txBody>
      </p:sp>
    </p:spTree>
    <p:extLst>
      <p:ext uri="{BB962C8B-B14F-4D97-AF65-F5344CB8AC3E}">
        <p14:creationId xmlns:p14="http://schemas.microsoft.com/office/powerpoint/2010/main" val="31216083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62C1D0D-DA2E-A71A-ED28-530009FD829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42" y="188259"/>
            <a:ext cx="11725834" cy="6347012"/>
          </a:xfrm>
          <a:prstGeom prst="rect">
            <a:avLst/>
          </a:prstGeom>
        </p:spPr>
      </p:pic>
    </p:spTree>
    <p:extLst>
      <p:ext uri="{BB962C8B-B14F-4D97-AF65-F5344CB8AC3E}">
        <p14:creationId xmlns:p14="http://schemas.microsoft.com/office/powerpoint/2010/main" val="25812465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ADA6BA4-E942-595D-39C0-28AC4E4C199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2389" y="336177"/>
            <a:ext cx="11698940" cy="6387352"/>
          </a:xfrm>
          <a:prstGeom prst="rect">
            <a:avLst/>
          </a:prstGeom>
        </p:spPr>
      </p:pic>
    </p:spTree>
    <p:extLst>
      <p:ext uri="{BB962C8B-B14F-4D97-AF65-F5344CB8AC3E}">
        <p14:creationId xmlns:p14="http://schemas.microsoft.com/office/powerpoint/2010/main" val="10941383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1DEABD-CCCE-4920-6A5E-EA7D6603663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3753" y="336176"/>
            <a:ext cx="11268635" cy="6360459"/>
          </a:xfrm>
          <a:prstGeom prst="rect">
            <a:avLst/>
          </a:prstGeom>
        </p:spPr>
      </p:pic>
    </p:spTree>
    <p:extLst>
      <p:ext uri="{BB962C8B-B14F-4D97-AF65-F5344CB8AC3E}">
        <p14:creationId xmlns:p14="http://schemas.microsoft.com/office/powerpoint/2010/main" val="14814054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7D6B8E7-DE03-B836-9CA3-AEE6322B5D60}"/>
              </a:ext>
            </a:extLst>
          </p:cNvPr>
          <p:cNvSpPr txBox="1"/>
          <p:nvPr/>
        </p:nvSpPr>
        <p:spPr>
          <a:xfrm>
            <a:off x="360829" y="108554"/>
            <a:ext cx="11470341" cy="6432530"/>
          </a:xfrm>
          <a:prstGeom prst="rect">
            <a:avLst/>
          </a:prstGeom>
          <a:noFill/>
        </p:spPr>
        <p:txBody>
          <a:bodyPr wrap="square">
            <a:spAutoFit/>
          </a:bodyPr>
          <a:lstStyle/>
          <a:p>
            <a:pPr algn="r" rtl="1"/>
            <a:r>
              <a:rPr lang="ar-SY" sz="2400" b="1" i="0" dirty="0">
                <a:solidFill>
                  <a:srgbClr val="1C1C1C"/>
                </a:solidFill>
                <a:effectLst/>
                <a:latin typeface="tahoma" panose="020B0604030504040204" pitchFamily="34" charset="0"/>
              </a:rPr>
              <a:t>*أهمية وسائل الإيضاح:</a:t>
            </a:r>
            <a:endParaRPr lang="ar-JO" sz="2400" b="1" i="0" dirty="0">
              <a:solidFill>
                <a:srgbClr val="1C1C1C"/>
              </a:solidFill>
              <a:effectLst/>
              <a:latin typeface="tahoma" panose="020B0604030504040204" pitchFamily="34" charset="0"/>
            </a:endParaRPr>
          </a:p>
          <a:p>
            <a:pPr algn="r" rtl="1"/>
            <a:endParaRPr lang="ar-SY" sz="2400" b="0" i="0" dirty="0">
              <a:solidFill>
                <a:srgbClr val="1C1C1C"/>
              </a:solidFill>
              <a:effectLst/>
              <a:latin typeface="GE_SS_Two_Light"/>
            </a:endParaRPr>
          </a:p>
          <a:p>
            <a:pPr algn="r" rtl="1"/>
            <a:r>
              <a:rPr lang="ar-SY" sz="2800" b="0" i="0" dirty="0">
                <a:solidFill>
                  <a:srgbClr val="1C1C1C"/>
                </a:solidFill>
                <a:effectLst/>
                <a:latin typeface="tahoma" panose="020B0604030504040204" pitchFamily="34" charset="0"/>
              </a:rPr>
              <a:t>- تساعد المعلم على توصيل أفكاره للأطفال.</a:t>
            </a:r>
            <a:endParaRPr lang="ar-SY" sz="2800" b="0" i="0" dirty="0">
              <a:solidFill>
                <a:srgbClr val="1C1C1C"/>
              </a:solidFill>
              <a:effectLst/>
              <a:latin typeface="GE_SS_Two_Light"/>
            </a:endParaRPr>
          </a:p>
          <a:p>
            <a:pPr algn="r" rtl="1"/>
            <a:r>
              <a:rPr lang="ar-SY" sz="2800" b="0" i="0" dirty="0">
                <a:solidFill>
                  <a:srgbClr val="1C1C1C"/>
                </a:solidFill>
                <a:effectLst/>
                <a:latin typeface="tahoma" panose="020B0604030504040204" pitchFamily="34" charset="0"/>
              </a:rPr>
              <a:t>- تجعل الطفل مشارك في العملية التعليمية وليس متلقي فقط.</a:t>
            </a:r>
            <a:endParaRPr lang="ar-SY" sz="2800" b="0" i="0" dirty="0">
              <a:solidFill>
                <a:srgbClr val="1C1C1C"/>
              </a:solidFill>
              <a:effectLst/>
              <a:latin typeface="GE_SS_Two_Light"/>
            </a:endParaRPr>
          </a:p>
          <a:p>
            <a:pPr algn="r" rtl="1"/>
            <a:r>
              <a:rPr lang="ar-SY" sz="2800" b="0" i="0" dirty="0">
                <a:solidFill>
                  <a:srgbClr val="1C1C1C"/>
                </a:solidFill>
                <a:effectLst/>
                <a:latin typeface="tahoma" panose="020B0604030504040204" pitchFamily="34" charset="0"/>
              </a:rPr>
              <a:t>- تعمل على تشويق الأطفال لمتابعة المعلم في شرح الدرس، وتساعد على زيادة الانتباه والتركيز لدى الطفل.</a:t>
            </a:r>
            <a:endParaRPr lang="ar-SY" sz="2800" b="0" i="0" dirty="0">
              <a:solidFill>
                <a:srgbClr val="1C1C1C"/>
              </a:solidFill>
              <a:effectLst/>
              <a:latin typeface="GE_SS_Two_Light"/>
            </a:endParaRPr>
          </a:p>
          <a:p>
            <a:pPr algn="r" rtl="1"/>
            <a:r>
              <a:rPr lang="ar-SY" sz="2800" b="0" i="0" dirty="0">
                <a:solidFill>
                  <a:srgbClr val="1C1C1C"/>
                </a:solidFill>
                <a:effectLst/>
                <a:latin typeface="tahoma" panose="020B0604030504040204" pitchFamily="34" charset="0"/>
              </a:rPr>
              <a:t>- تساعد الطفل على الفهم والتركيز لأن حوالي 50% من المخ يكون متداخل في العملية البصرية.</a:t>
            </a:r>
            <a:endParaRPr lang="ar-SY" sz="2800" b="0" i="0" dirty="0">
              <a:solidFill>
                <a:srgbClr val="1C1C1C"/>
              </a:solidFill>
              <a:effectLst/>
              <a:latin typeface="GE_SS_Two_Light"/>
            </a:endParaRPr>
          </a:p>
          <a:p>
            <a:pPr algn="r" rtl="1"/>
            <a:r>
              <a:rPr lang="ar-SY" sz="2800" b="0" i="0" dirty="0">
                <a:solidFill>
                  <a:srgbClr val="1C1C1C"/>
                </a:solidFill>
                <a:effectLst/>
                <a:latin typeface="tahoma" panose="020B0604030504040204" pitchFamily="34" charset="0"/>
              </a:rPr>
              <a:t>- تطيل فترة التذكر لدى الأطفال فتساعد أن يظل التعليم أطول فترة ممكنة.</a:t>
            </a:r>
            <a:endParaRPr lang="ar-SY" sz="2800" b="0" i="0" dirty="0">
              <a:solidFill>
                <a:srgbClr val="1C1C1C"/>
              </a:solidFill>
              <a:effectLst/>
              <a:latin typeface="GE_SS_Two_Light"/>
            </a:endParaRPr>
          </a:p>
          <a:p>
            <a:pPr algn="r" rtl="1"/>
            <a:r>
              <a:rPr lang="ar-SY" sz="2800" b="0" i="0" dirty="0">
                <a:solidFill>
                  <a:srgbClr val="1C1C1C"/>
                </a:solidFill>
                <a:effectLst/>
                <a:latin typeface="tahoma" panose="020B0604030504040204" pitchFamily="34" charset="0"/>
              </a:rPr>
              <a:t>* الأطفال يتذكرون 20% فقط مما يسمعوه.</a:t>
            </a:r>
            <a:endParaRPr lang="ar-SY" sz="2800" b="0" i="0" dirty="0">
              <a:solidFill>
                <a:srgbClr val="1C1C1C"/>
              </a:solidFill>
              <a:effectLst/>
              <a:latin typeface="GE_SS_Two_Light"/>
            </a:endParaRPr>
          </a:p>
          <a:p>
            <a:pPr algn="r" rtl="1"/>
            <a:r>
              <a:rPr lang="ar-SY" sz="2800" b="0" i="0" dirty="0">
                <a:solidFill>
                  <a:srgbClr val="1C1C1C"/>
                </a:solidFill>
                <a:effectLst/>
                <a:latin typeface="tahoma" panose="020B0604030504040204" pitchFamily="34" charset="0"/>
              </a:rPr>
              <a:t>* بينما يتذكرون حوالي 80% مما يرونه ويعملونه.</a:t>
            </a:r>
            <a:endParaRPr lang="ar-SY" sz="2800" b="0" i="0" dirty="0">
              <a:solidFill>
                <a:srgbClr val="1C1C1C"/>
              </a:solidFill>
              <a:effectLst/>
              <a:latin typeface="GE_SS_Two_Light"/>
            </a:endParaRPr>
          </a:p>
          <a:p>
            <a:pPr algn="r" rtl="1"/>
            <a:r>
              <a:rPr lang="ar-SY" sz="2800" b="0" i="0" dirty="0">
                <a:solidFill>
                  <a:srgbClr val="1C1C1C"/>
                </a:solidFill>
                <a:effectLst/>
                <a:latin typeface="tahoma" panose="020B0604030504040204" pitchFamily="34" charset="0"/>
              </a:rPr>
              <a:t>- رؤية صور أو اي شيء مرئي تزيد جداً من الفهم والإستيعاب.</a:t>
            </a:r>
            <a:endParaRPr lang="ar-SY" sz="2800" b="0" i="0" dirty="0">
              <a:solidFill>
                <a:srgbClr val="1C1C1C"/>
              </a:solidFill>
              <a:effectLst/>
              <a:latin typeface="GE_SS_Two_Light"/>
            </a:endParaRPr>
          </a:p>
          <a:p>
            <a:pPr algn="r" rtl="1"/>
            <a:r>
              <a:rPr lang="ar-SY" sz="2800" b="0" i="0" dirty="0">
                <a:solidFill>
                  <a:srgbClr val="1C1C1C"/>
                </a:solidFill>
                <a:effectLst/>
                <a:latin typeface="tahoma" panose="020B0604030504040204" pitchFamily="34" charset="0"/>
              </a:rPr>
              <a:t>- الأطفال صغار السن يتعلمون عن طريق حواسهم الخمسة الأساسية (النظر، السمع، اللمس، التذوق، الشم).</a:t>
            </a:r>
            <a:endParaRPr lang="ar-SY" sz="2800" b="0" i="0" dirty="0">
              <a:solidFill>
                <a:srgbClr val="1C1C1C"/>
              </a:solidFill>
              <a:effectLst/>
              <a:latin typeface="GE_SS_Two_Light"/>
            </a:endParaRPr>
          </a:p>
          <a:p>
            <a:pPr algn="r" rtl="1"/>
            <a:r>
              <a:rPr lang="ar-SY" sz="2800" b="0" i="0" dirty="0">
                <a:solidFill>
                  <a:srgbClr val="1C1C1C"/>
                </a:solidFill>
                <a:effectLst/>
                <a:latin typeface="tahoma" panose="020B0604030504040204" pitchFamily="34" charset="0"/>
              </a:rPr>
              <a:t>- أساسية جداً للأطفال بطيئي الفهم ومحدودي الخيال.</a:t>
            </a:r>
            <a:endParaRPr lang="ar-SY" sz="2800" b="0" i="0" dirty="0">
              <a:solidFill>
                <a:srgbClr val="1C1C1C"/>
              </a:solidFill>
              <a:effectLst/>
              <a:latin typeface="GE_SS_Two_Light"/>
            </a:endParaRPr>
          </a:p>
          <a:p>
            <a:pPr algn="r" rtl="1"/>
            <a:r>
              <a:rPr lang="ar-SY" sz="2800" b="0" i="0" dirty="0">
                <a:solidFill>
                  <a:srgbClr val="1C1C1C"/>
                </a:solidFill>
                <a:effectLst/>
                <a:latin typeface="tahoma" panose="020B0604030504040204" pitchFamily="34" charset="0"/>
              </a:rPr>
              <a:t>- ممتعة للأطفال، وتساعد في عدم أحساسهم بالملل.</a:t>
            </a:r>
            <a:endParaRPr lang="ar-SY" sz="2800" b="0" i="0" dirty="0">
              <a:solidFill>
                <a:srgbClr val="1C1C1C"/>
              </a:solidFill>
              <a:effectLst/>
              <a:latin typeface="GE_SS_Two_Light"/>
            </a:endParaRPr>
          </a:p>
        </p:txBody>
      </p:sp>
    </p:spTree>
    <p:extLst>
      <p:ext uri="{BB962C8B-B14F-4D97-AF65-F5344CB8AC3E}">
        <p14:creationId xmlns:p14="http://schemas.microsoft.com/office/powerpoint/2010/main" val="4958410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00D909D-E8C6-BCFB-9D73-A7714370B4D5}"/>
              </a:ext>
            </a:extLst>
          </p:cNvPr>
          <p:cNvSpPr txBox="1"/>
          <p:nvPr/>
        </p:nvSpPr>
        <p:spPr>
          <a:xfrm>
            <a:off x="497541" y="185208"/>
            <a:ext cx="11389659" cy="6740307"/>
          </a:xfrm>
          <a:prstGeom prst="rect">
            <a:avLst/>
          </a:prstGeom>
          <a:noFill/>
        </p:spPr>
        <p:txBody>
          <a:bodyPr wrap="square">
            <a:spAutoFit/>
          </a:bodyPr>
          <a:lstStyle/>
          <a:p>
            <a:pPr algn="r"/>
            <a:r>
              <a:rPr lang="ar-SY" sz="2400" b="1" i="0" dirty="0">
                <a:effectLst/>
                <a:latin typeface="tahoma" panose="020B0604030504040204" pitchFamily="34" charset="0"/>
              </a:rPr>
              <a:t>أولاً : التعلم بالحواس :</a:t>
            </a:r>
            <a:endParaRPr lang="ar-JO" sz="2400" b="1" i="0" dirty="0">
              <a:effectLst/>
              <a:latin typeface="tahoma" panose="020B0604030504040204" pitchFamily="34" charset="0"/>
            </a:endParaRPr>
          </a:p>
          <a:p>
            <a:pPr algn="r"/>
            <a:br>
              <a:rPr lang="ar-SY" sz="2400" b="1" i="0" dirty="0">
                <a:effectLst/>
                <a:latin typeface="tahoma" panose="020B0604030504040204" pitchFamily="34" charset="0"/>
              </a:rPr>
            </a:br>
            <a:r>
              <a:rPr lang="ar-SY" sz="2400" b="1" i="0" dirty="0">
                <a:effectLst/>
                <a:latin typeface="tahoma" panose="020B0604030504040204" pitchFamily="34" charset="0"/>
              </a:rPr>
              <a:t>1- التذوق : يتعلم الطفل عن طريق هذه الحاسة 1% من المادة .</a:t>
            </a:r>
            <a:br>
              <a:rPr lang="ar-SY" sz="2400" b="1" i="0" dirty="0">
                <a:effectLst/>
                <a:latin typeface="tahoma" panose="020B0604030504040204" pitchFamily="34" charset="0"/>
              </a:rPr>
            </a:br>
            <a:r>
              <a:rPr lang="ar-SY" sz="2400" b="1" i="0" dirty="0">
                <a:effectLst/>
                <a:latin typeface="tahoma" panose="020B0604030504040204" pitchFamily="34" charset="0"/>
              </a:rPr>
              <a:t>2- اللمس : يتعلم الطفل ما يفهمه عن طريق هذه الحاسة 1.5% .</a:t>
            </a:r>
            <a:br>
              <a:rPr lang="ar-SY" sz="2400" b="1" i="0" dirty="0">
                <a:effectLst/>
                <a:latin typeface="tahoma" panose="020B0604030504040204" pitchFamily="34" charset="0"/>
              </a:rPr>
            </a:br>
            <a:r>
              <a:rPr lang="ar-SY" sz="2400" b="1" i="0" dirty="0">
                <a:effectLst/>
                <a:latin typeface="tahoma" panose="020B0604030504040204" pitchFamily="34" charset="0"/>
              </a:rPr>
              <a:t>3- الشم : يشم الطفل عمل يعمله ليستوعب من خلاله 3.5% .</a:t>
            </a:r>
            <a:br>
              <a:rPr lang="ar-SY" sz="2400" b="1" i="0" dirty="0">
                <a:effectLst/>
                <a:latin typeface="tahoma" panose="020B0604030504040204" pitchFamily="34" charset="0"/>
              </a:rPr>
            </a:br>
            <a:r>
              <a:rPr lang="ar-SY" sz="2400" b="1" i="0" dirty="0">
                <a:effectLst/>
                <a:latin typeface="tahoma" panose="020B0604030504040204" pitchFamily="34" charset="0"/>
              </a:rPr>
              <a:t>4- السمع : يستوعب 11% .</a:t>
            </a:r>
            <a:br>
              <a:rPr lang="ar-SY" sz="2400" b="1" i="0" dirty="0">
                <a:effectLst/>
                <a:latin typeface="tahoma" panose="020B0604030504040204" pitchFamily="34" charset="0"/>
              </a:rPr>
            </a:br>
            <a:r>
              <a:rPr lang="ar-SY" sz="2400" b="1" i="0" dirty="0">
                <a:effectLst/>
                <a:latin typeface="tahoma" panose="020B0604030504040204" pitchFamily="34" charset="0"/>
              </a:rPr>
              <a:t>5- الإبصار : يستوعب الدرس بنسبة 83% .</a:t>
            </a:r>
            <a:br>
              <a:rPr lang="ar-SY" sz="2400" b="1" i="0" dirty="0">
                <a:effectLst/>
                <a:latin typeface="tahoma" panose="020B0604030504040204" pitchFamily="34" charset="0"/>
              </a:rPr>
            </a:br>
            <a:r>
              <a:rPr lang="ar-SY" sz="2400" b="1" i="0" dirty="0">
                <a:effectLst/>
                <a:latin typeface="tahoma" panose="020B0604030504040204" pitchFamily="34" charset="0"/>
              </a:rPr>
              <a:t>فعند استخدام مزج السمع والبصر يستوعب الطفل 94% من الدرس .</a:t>
            </a:r>
            <a:endParaRPr lang="ar-JO" sz="2400" b="1" i="0" dirty="0">
              <a:effectLst/>
              <a:latin typeface="tahoma" panose="020B0604030504040204" pitchFamily="34" charset="0"/>
            </a:endParaRPr>
          </a:p>
          <a:p>
            <a:pPr algn="r"/>
            <a:br>
              <a:rPr lang="ar-SY" sz="2400" b="1" i="0" dirty="0">
                <a:effectLst/>
                <a:latin typeface="tahoma" panose="020B0604030504040204" pitchFamily="34" charset="0"/>
              </a:rPr>
            </a:br>
            <a:r>
              <a:rPr lang="ar-SY" sz="2400" b="1" i="0" dirty="0">
                <a:effectLst/>
                <a:latin typeface="tahoma" panose="020B0604030504040204" pitchFamily="34" charset="0"/>
              </a:rPr>
              <a:t>* نسبة الاستيعاب عند الأطفال :</a:t>
            </a:r>
            <a:br>
              <a:rPr lang="ar-SY" sz="2400" b="1" i="0" dirty="0">
                <a:effectLst/>
                <a:latin typeface="tahoma" panose="020B0604030504040204" pitchFamily="34" charset="0"/>
              </a:rPr>
            </a:br>
            <a:r>
              <a:rPr lang="ar-SY" sz="2400" b="1" i="0" dirty="0">
                <a:effectLst/>
                <a:latin typeface="tahoma" panose="020B0604030504040204" pitchFamily="34" charset="0"/>
              </a:rPr>
              <a:t>يستطيع الطفل أن يستوعب فقرة كاملة من 10 – 20 دقيقة لهذا لابد من تغيير طريقة عرض البرنامج كل 20 دقيقة .</a:t>
            </a:r>
            <a:br>
              <a:rPr lang="ar-SY" sz="2400" b="1" i="0" dirty="0">
                <a:effectLst/>
                <a:latin typeface="tahoma" panose="020B0604030504040204" pitchFamily="34" charset="0"/>
              </a:rPr>
            </a:br>
            <a:r>
              <a:rPr lang="ar-SY" sz="2400" b="1" i="0" dirty="0">
                <a:effectLst/>
                <a:latin typeface="tahoma" panose="020B0604030504040204" pitchFamily="34" charset="0"/>
              </a:rPr>
              <a:t>بعض الدراسات تبين أن استيعاب الطفل = عمر الطفل + 2 دقيقة .</a:t>
            </a:r>
            <a:br>
              <a:rPr lang="ar-SY" sz="2400" b="1" i="0" dirty="0">
                <a:effectLst/>
                <a:latin typeface="tahoma" panose="020B0604030504040204" pitchFamily="34" charset="0"/>
              </a:rPr>
            </a:br>
            <a:r>
              <a:rPr lang="ar-SY" sz="2400" b="1" i="0" dirty="0">
                <a:effectLst/>
                <a:latin typeface="tahoma" panose="020B0604030504040204" pitchFamily="34" charset="0"/>
              </a:rPr>
              <a:t>* التذكر وعلاقته بالحواس .</a:t>
            </a:r>
            <a:br>
              <a:rPr lang="ar-SY" sz="2400" b="1" i="0" dirty="0">
                <a:effectLst/>
                <a:latin typeface="tahoma" panose="020B0604030504040204" pitchFamily="34" charset="0"/>
              </a:rPr>
            </a:br>
            <a:r>
              <a:rPr lang="ar-SY" sz="2400" b="1" i="0" dirty="0">
                <a:effectLst/>
                <a:latin typeface="tahoma" panose="020B0604030504040204" pitchFamily="34" charset="0"/>
              </a:rPr>
              <a:t>الطفل يتذكر بعد 3 أيام * 10% مما سمعه .</a:t>
            </a:r>
            <a:br>
              <a:rPr lang="ar-SY" sz="2400" b="1" i="0" dirty="0">
                <a:effectLst/>
                <a:latin typeface="tahoma" panose="020B0604030504040204" pitchFamily="34" charset="0"/>
              </a:rPr>
            </a:br>
            <a:r>
              <a:rPr lang="ar-SY" sz="2400" b="1" i="0" dirty="0">
                <a:effectLst/>
                <a:latin typeface="tahoma" panose="020B0604030504040204" pitchFamily="34" charset="0"/>
              </a:rPr>
              <a:t>* 30% مما يسمع ويرى .</a:t>
            </a:r>
            <a:br>
              <a:rPr lang="ar-SY" sz="2400" b="1" i="0" dirty="0">
                <a:effectLst/>
                <a:latin typeface="tahoma" panose="020B0604030504040204" pitchFamily="34" charset="0"/>
              </a:rPr>
            </a:br>
            <a:r>
              <a:rPr lang="ar-SY" sz="2400" b="1" i="0" dirty="0">
                <a:effectLst/>
                <a:latin typeface="tahoma" panose="020B0604030504040204" pitchFamily="34" charset="0"/>
              </a:rPr>
              <a:t>* 70% مما يسمع ويرى ويعمل .</a:t>
            </a:r>
            <a:br>
              <a:rPr lang="ar-SY" sz="2400" b="1" i="0" dirty="0">
                <a:effectLst/>
                <a:latin typeface="tahoma" panose="020B0604030504040204" pitchFamily="34" charset="0"/>
              </a:rPr>
            </a:br>
            <a:r>
              <a:rPr lang="ar-SY" sz="2400" b="1" i="0" dirty="0">
                <a:effectLst/>
                <a:latin typeface="tahoma" panose="020B0604030504040204" pitchFamily="34" charset="0"/>
              </a:rPr>
              <a:t>* 90% عندما يقول .</a:t>
            </a:r>
            <a:endParaRPr lang="en-US" sz="2400" dirty="0"/>
          </a:p>
        </p:txBody>
      </p:sp>
    </p:spTree>
    <p:extLst>
      <p:ext uri="{BB962C8B-B14F-4D97-AF65-F5344CB8AC3E}">
        <p14:creationId xmlns:p14="http://schemas.microsoft.com/office/powerpoint/2010/main" val="236474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912D38-F070-A337-2B4E-64D938DD9BE8}"/>
              </a:ext>
            </a:extLst>
          </p:cNvPr>
          <p:cNvSpPr txBox="1"/>
          <p:nvPr/>
        </p:nvSpPr>
        <p:spPr>
          <a:xfrm>
            <a:off x="322729" y="427202"/>
            <a:ext cx="11456895" cy="5632311"/>
          </a:xfrm>
          <a:prstGeom prst="rect">
            <a:avLst/>
          </a:prstGeom>
          <a:noFill/>
        </p:spPr>
        <p:txBody>
          <a:bodyPr wrap="square">
            <a:spAutoFit/>
          </a:bodyPr>
          <a:lstStyle/>
          <a:p>
            <a:pPr algn="r"/>
            <a:r>
              <a:rPr lang="ar-SY" sz="4000" b="1" i="0" dirty="0">
                <a:effectLst/>
                <a:latin typeface="tahoma" panose="020B0604030504040204" pitchFamily="34" charset="0"/>
              </a:rPr>
              <a:t>ماذا تفعل وسائل الإيضاح ؟</a:t>
            </a:r>
            <a:br>
              <a:rPr lang="ar-SY" sz="4000" b="1" i="0" dirty="0">
                <a:effectLst/>
                <a:latin typeface="tahoma" panose="020B0604030504040204" pitchFamily="34" charset="0"/>
              </a:rPr>
            </a:br>
            <a:r>
              <a:rPr lang="ar-SY" sz="4000" b="1" i="0" dirty="0">
                <a:effectLst/>
                <a:latin typeface="tahoma" panose="020B0604030504040204" pitchFamily="34" charset="0"/>
              </a:rPr>
              <a:t>1- المتعلم ايجابي وفعال .</a:t>
            </a:r>
            <a:br>
              <a:rPr lang="ar-SY" sz="4000" b="1" i="0" dirty="0">
                <a:effectLst/>
                <a:latin typeface="tahoma" panose="020B0604030504040204" pitchFamily="34" charset="0"/>
              </a:rPr>
            </a:br>
            <a:r>
              <a:rPr lang="ar-SY" sz="4000" b="1" i="0" dirty="0">
                <a:effectLst/>
                <a:latin typeface="tahoma" panose="020B0604030504040204" pitchFamily="34" charset="0"/>
              </a:rPr>
              <a:t>هناك مثل صيني " أنا أسمع ثم أنسى ، أرى فأتذكر ، أعمل ثم حينئذ أفهم " .</a:t>
            </a:r>
            <a:br>
              <a:rPr lang="ar-SY" sz="4000" b="1" i="0" dirty="0">
                <a:effectLst/>
                <a:latin typeface="tahoma" panose="020B0604030504040204" pitchFamily="34" charset="0"/>
              </a:rPr>
            </a:br>
            <a:r>
              <a:rPr lang="ar-SY" sz="4000" b="1" i="0" dirty="0">
                <a:effectLst/>
                <a:latin typeface="tahoma" panose="020B0604030504040204" pitchFamily="34" charset="0"/>
              </a:rPr>
              <a:t>2- تساعد على التطبيق</a:t>
            </a:r>
            <a:endParaRPr lang="ar-JO" sz="4000" b="1" i="0" dirty="0">
              <a:effectLst/>
              <a:latin typeface="tahoma" panose="020B0604030504040204" pitchFamily="34" charset="0"/>
            </a:endParaRPr>
          </a:p>
          <a:p>
            <a:pPr algn="r"/>
            <a:r>
              <a:rPr lang="ar-SY" sz="4000" b="1" i="0" dirty="0">
                <a:effectLst/>
                <a:latin typeface="tahoma" panose="020B0604030504040204" pitchFamily="34" charset="0"/>
              </a:rPr>
              <a:t>3- </a:t>
            </a:r>
            <a:r>
              <a:rPr lang="ar-JO" sz="4000" b="1" i="0" dirty="0">
                <a:effectLst/>
                <a:latin typeface="tahoma" panose="020B0604030504040204" pitchFamily="34" charset="0"/>
              </a:rPr>
              <a:t>تساعد</a:t>
            </a:r>
            <a:r>
              <a:rPr lang="ar-SY" sz="4000" b="1" i="0" dirty="0">
                <a:effectLst/>
                <a:latin typeface="tahoma" panose="020B0604030504040204" pitchFamily="34" charset="0"/>
              </a:rPr>
              <a:t> لتوصيل الأفكار .</a:t>
            </a:r>
            <a:br>
              <a:rPr lang="ar-SY" sz="4000" b="1" i="0" dirty="0">
                <a:effectLst/>
                <a:latin typeface="tahoma" panose="020B0604030504040204" pitchFamily="34" charset="0"/>
              </a:rPr>
            </a:br>
            <a:r>
              <a:rPr lang="ar-SY" sz="4000" b="1" i="0" dirty="0">
                <a:effectLst/>
                <a:latin typeface="tahoma" panose="020B0604030504040204" pitchFamily="34" charset="0"/>
              </a:rPr>
              <a:t>4- تساعد على تركيز التلاميذ .</a:t>
            </a:r>
            <a:endParaRPr lang="ar-JO" sz="4000" b="1" i="0" dirty="0">
              <a:effectLst/>
              <a:latin typeface="tahoma" panose="020B0604030504040204" pitchFamily="34" charset="0"/>
            </a:endParaRPr>
          </a:p>
          <a:p>
            <a:pPr algn="r"/>
            <a:r>
              <a:rPr lang="ar-SY" sz="4000" b="1" i="0" dirty="0">
                <a:effectLst/>
                <a:latin typeface="tahoma" panose="020B0604030504040204" pitchFamily="34" charset="0"/>
              </a:rPr>
              <a:t>5- يظل التعليم فترة طويلة .</a:t>
            </a:r>
            <a:br>
              <a:rPr lang="ar-SY" sz="4000" b="1" i="0" dirty="0">
                <a:effectLst/>
                <a:latin typeface="tahoma" panose="020B0604030504040204" pitchFamily="34" charset="0"/>
              </a:rPr>
            </a:br>
            <a:r>
              <a:rPr lang="ar-SY" sz="4000" b="1" i="0" dirty="0">
                <a:effectLst/>
                <a:latin typeface="tahoma" panose="020B0604030504040204" pitchFamily="34" charset="0"/>
              </a:rPr>
              <a:t>6- تساعد ال</a:t>
            </a:r>
            <a:r>
              <a:rPr lang="ar-JO" sz="4000" b="1" i="0" dirty="0">
                <a:effectLst/>
                <a:latin typeface="tahoma" panose="020B0604030504040204" pitchFamily="34" charset="0"/>
              </a:rPr>
              <a:t>مربي</a:t>
            </a:r>
            <a:r>
              <a:rPr lang="ar-SY" sz="4000" b="1" i="0" dirty="0">
                <a:effectLst/>
                <a:latin typeface="tahoma" panose="020B0604030504040204" pitchFamily="34" charset="0"/>
              </a:rPr>
              <a:t> على الابتكار .</a:t>
            </a:r>
            <a:endParaRPr lang="en-US" sz="4000" dirty="0"/>
          </a:p>
        </p:txBody>
      </p:sp>
    </p:spTree>
    <p:extLst>
      <p:ext uri="{BB962C8B-B14F-4D97-AF65-F5344CB8AC3E}">
        <p14:creationId xmlns:p14="http://schemas.microsoft.com/office/powerpoint/2010/main" val="26172583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DB83C76-0A4C-ABD4-8118-3CAF878FC8A2}"/>
              </a:ext>
            </a:extLst>
          </p:cNvPr>
          <p:cNvSpPr txBox="1"/>
          <p:nvPr/>
        </p:nvSpPr>
        <p:spPr>
          <a:xfrm>
            <a:off x="0" y="0"/>
            <a:ext cx="12192000" cy="6740307"/>
          </a:xfrm>
          <a:prstGeom prst="rect">
            <a:avLst/>
          </a:prstGeom>
          <a:noFill/>
        </p:spPr>
        <p:txBody>
          <a:bodyPr wrap="square">
            <a:spAutoFit/>
          </a:bodyPr>
          <a:lstStyle/>
          <a:p>
            <a:pPr algn="just" rtl="1"/>
            <a:r>
              <a:rPr lang="ar-EG" b="1" i="0" u="sng" dirty="0">
                <a:solidFill>
                  <a:srgbClr val="422300"/>
                </a:solidFill>
                <a:effectLst/>
                <a:latin typeface="Times New Roman" panose="02020603050405020304" pitchFamily="18" charset="0"/>
                <a:cs typeface="Tahoma" panose="020B0604030504040204" pitchFamily="34" charset="0"/>
              </a:rPr>
              <a:t>الشروط التى يجب مراعتها عند استخدام وسائل الايضاح :</a:t>
            </a:r>
            <a:endParaRPr lang="ar-EG" b="0" i="0" dirty="0">
              <a:solidFill>
                <a:srgbClr val="422300"/>
              </a:solidFill>
              <a:effectLst/>
              <a:latin typeface="Times New Roman" panose="02020603050405020304" pitchFamily="18" charset="0"/>
            </a:endParaRPr>
          </a:p>
          <a:p>
            <a:pPr algn="just" rtl="1"/>
            <a:r>
              <a:rPr lang="ar-EG" b="0" i="0" dirty="0">
                <a:solidFill>
                  <a:srgbClr val="422300"/>
                </a:solidFill>
                <a:effectLst/>
                <a:latin typeface="Times New Roman" panose="02020603050405020304" pitchFamily="18" charset="0"/>
                <a:cs typeface="Tahoma" panose="020B0604030504040204" pitchFamily="34" charset="0"/>
              </a:rPr>
              <a:t>حتى تحقق وسيلة الايضاح الهدف من استخدامها , يجب مراعاة الشروط الاتية:</a:t>
            </a:r>
            <a:endParaRPr lang="ar-EG" b="0" i="0" dirty="0">
              <a:solidFill>
                <a:srgbClr val="422300"/>
              </a:solidFill>
              <a:effectLst/>
              <a:latin typeface="Times New Roman" panose="02020603050405020304" pitchFamily="18" charset="0"/>
            </a:endParaRPr>
          </a:p>
          <a:p>
            <a:pPr marL="274320" indent="-228600" algn="just" rtl="1"/>
            <a:r>
              <a:rPr lang="ar-EG" b="1" i="0" dirty="0">
                <a:solidFill>
                  <a:srgbClr val="422300"/>
                </a:solidFill>
                <a:effectLst/>
                <a:latin typeface="Times New Roman" panose="02020603050405020304" pitchFamily="18" charset="0"/>
              </a:rPr>
              <a:t>1</a:t>
            </a:r>
            <a:r>
              <a:rPr lang="ar-EG" b="0" i="0" dirty="0">
                <a:solidFill>
                  <a:srgbClr val="422300"/>
                </a:solidFill>
                <a:effectLst/>
                <a:latin typeface="Tahoma" panose="020B0604030504040204" pitchFamily="34" charset="0"/>
              </a:rPr>
              <a:t>      </a:t>
            </a:r>
            <a:r>
              <a:rPr lang="ar-EG" b="0" i="0" dirty="0">
                <a:solidFill>
                  <a:srgbClr val="422300"/>
                </a:solidFill>
                <a:effectLst/>
                <a:latin typeface="Times New Roman" panose="02020603050405020304" pitchFamily="18" charset="0"/>
                <a:cs typeface="Tahoma" panose="020B0604030504040204" pitchFamily="34" charset="0"/>
              </a:rPr>
              <a:t>ادراك الهدف المطلوب تحقيقه باستخدام وسيلة الايضاح . فاذا اردت مثلا استخدام صورة لايضاح محبة الاب لابنه الضال فاعرض صورة لاب يعانق ابنه , فذلك افضل من صورة للابن في كورة بعيدة , ولكن ان كان الهدف هو اظهار بشاعة الخطية فاعرض الصورة الثانية .</a:t>
            </a:r>
            <a:endParaRPr lang="ar-EG" b="0" i="0" dirty="0">
              <a:solidFill>
                <a:srgbClr val="422300"/>
              </a:solidFill>
              <a:effectLst/>
              <a:latin typeface="Times New Roman" panose="02020603050405020304" pitchFamily="18" charset="0"/>
            </a:endParaRPr>
          </a:p>
          <a:p>
            <a:pPr marL="274320" indent="-228600" algn="just" rtl="1"/>
            <a:r>
              <a:rPr lang="ar-EG" b="1" i="0" dirty="0">
                <a:solidFill>
                  <a:srgbClr val="422300"/>
                </a:solidFill>
                <a:effectLst/>
                <a:latin typeface="Times New Roman" panose="02020603050405020304" pitchFamily="18" charset="0"/>
              </a:rPr>
              <a:t>2</a:t>
            </a:r>
            <a:r>
              <a:rPr lang="ar-EG" b="0" i="0" dirty="0">
                <a:solidFill>
                  <a:srgbClr val="422300"/>
                </a:solidFill>
                <a:effectLst/>
                <a:latin typeface="Tahoma" panose="020B0604030504040204" pitchFamily="34" charset="0"/>
              </a:rPr>
              <a:t>    </a:t>
            </a:r>
            <a:r>
              <a:rPr lang="ar-JO" b="0" i="0" dirty="0">
                <a:solidFill>
                  <a:srgbClr val="422300"/>
                </a:solidFill>
                <a:effectLst/>
                <a:latin typeface="Tahoma" panose="020B0604030504040204" pitchFamily="34" charset="0"/>
              </a:rPr>
              <a:t>يتقن</a:t>
            </a:r>
            <a:r>
              <a:rPr lang="ar-JO" dirty="0">
                <a:solidFill>
                  <a:srgbClr val="422300"/>
                </a:solidFill>
                <a:latin typeface="Tahoma" panose="020B0604030504040204" pitchFamily="34" charset="0"/>
              </a:rPr>
              <a:t> </a:t>
            </a:r>
            <a:r>
              <a:rPr lang="ar-EG" b="0" i="0" dirty="0">
                <a:solidFill>
                  <a:srgbClr val="422300"/>
                </a:solidFill>
                <a:effectLst/>
                <a:latin typeface="Times New Roman" panose="02020603050405020304" pitchFamily="18" charset="0"/>
                <a:cs typeface="Tahoma" panose="020B0604030504040204" pitchFamily="34" charset="0"/>
              </a:rPr>
              <a:t>المعلم فى كيفية استخدام الوسيلة , وان تكون لديه المهارة في تشغيل الوسيلة حتى يمكن التحكم في تيسيرها وتوجيهها , فجهل المعلم بالوسيلة وبكيفية تشغيلها يؤدي الي افساد الوسيلة ذاتها او يثير ضحك التلاميذ .</a:t>
            </a:r>
            <a:endParaRPr lang="ar-EG" b="0" i="0" dirty="0">
              <a:solidFill>
                <a:srgbClr val="422300"/>
              </a:solidFill>
              <a:effectLst/>
              <a:latin typeface="Times New Roman" panose="02020603050405020304" pitchFamily="18" charset="0"/>
            </a:endParaRPr>
          </a:p>
          <a:p>
            <a:pPr marL="274320" indent="-228600" algn="just" rtl="1"/>
            <a:r>
              <a:rPr lang="ar-EG" b="1" i="0" dirty="0">
                <a:solidFill>
                  <a:srgbClr val="422300"/>
                </a:solidFill>
                <a:effectLst/>
                <a:latin typeface="Times New Roman" panose="02020603050405020304" pitchFamily="18" charset="0"/>
              </a:rPr>
              <a:t>3</a:t>
            </a:r>
            <a:r>
              <a:rPr lang="ar-EG" b="0" i="0" dirty="0">
                <a:solidFill>
                  <a:srgbClr val="422300"/>
                </a:solidFill>
                <a:effectLst/>
                <a:latin typeface="Tahoma" panose="020B0604030504040204" pitchFamily="34" charset="0"/>
              </a:rPr>
              <a:t>      </a:t>
            </a:r>
            <a:r>
              <a:rPr lang="ar-EG" b="0" i="0" dirty="0">
                <a:solidFill>
                  <a:srgbClr val="422300"/>
                </a:solidFill>
                <a:effectLst/>
                <a:latin typeface="Times New Roman" panose="02020603050405020304" pitchFamily="18" charset="0"/>
                <a:cs typeface="Tahoma" panose="020B0604030504040204" pitchFamily="34" charset="0"/>
              </a:rPr>
              <a:t>ان تكون الوسيلة مناسبة لمستوى التلاميذ من حيث العمر الزمنى والعمر التحصيلي والخبرة السابقة والوقت والمال , وان تكون ملائمة للمكان .</a:t>
            </a:r>
            <a:endParaRPr lang="ar-EG" b="0" i="0" dirty="0">
              <a:solidFill>
                <a:srgbClr val="422300"/>
              </a:solidFill>
              <a:effectLst/>
              <a:latin typeface="Times New Roman" panose="02020603050405020304" pitchFamily="18" charset="0"/>
            </a:endParaRPr>
          </a:p>
          <a:p>
            <a:pPr marL="274320" indent="-228600" algn="just" rtl="1"/>
            <a:r>
              <a:rPr lang="ar-EG" b="1" i="0" dirty="0">
                <a:solidFill>
                  <a:srgbClr val="422300"/>
                </a:solidFill>
                <a:effectLst/>
                <a:latin typeface="Times New Roman" panose="02020603050405020304" pitchFamily="18" charset="0"/>
              </a:rPr>
              <a:t>4</a:t>
            </a:r>
            <a:r>
              <a:rPr lang="ar-EG" b="0" i="0" dirty="0">
                <a:solidFill>
                  <a:srgbClr val="422300"/>
                </a:solidFill>
                <a:effectLst/>
                <a:latin typeface="Tahoma" panose="020B0604030504040204" pitchFamily="34" charset="0"/>
              </a:rPr>
              <a:t>      </a:t>
            </a:r>
            <a:r>
              <a:rPr lang="ar-EG" b="0" i="0" dirty="0">
                <a:solidFill>
                  <a:srgbClr val="422300"/>
                </a:solidFill>
                <a:effectLst/>
                <a:latin typeface="Times New Roman" panose="02020603050405020304" pitchFamily="18" charset="0"/>
                <a:cs typeface="Tahoma" panose="020B0604030504040204" pitchFamily="34" charset="0"/>
              </a:rPr>
              <a:t>الا تكون الوسيلة تافهة تدعو التلاميذ للاستخفاف بها , او معقدة تزيد من صعوبة تفهمهم للدرس نفسه.</a:t>
            </a:r>
            <a:endParaRPr lang="ar-EG" b="0" i="0" dirty="0">
              <a:solidFill>
                <a:srgbClr val="422300"/>
              </a:solidFill>
              <a:effectLst/>
              <a:latin typeface="Times New Roman" panose="02020603050405020304" pitchFamily="18" charset="0"/>
            </a:endParaRPr>
          </a:p>
          <a:p>
            <a:pPr marL="274320" indent="-228600" algn="just" rtl="1"/>
            <a:r>
              <a:rPr lang="ar-EG" b="1" i="0" dirty="0">
                <a:solidFill>
                  <a:srgbClr val="422300"/>
                </a:solidFill>
                <a:effectLst/>
                <a:latin typeface="Times New Roman" panose="02020603050405020304" pitchFamily="18" charset="0"/>
              </a:rPr>
              <a:t>5</a:t>
            </a:r>
            <a:r>
              <a:rPr lang="ar-EG" b="0" i="0" dirty="0">
                <a:solidFill>
                  <a:srgbClr val="422300"/>
                </a:solidFill>
                <a:effectLst/>
                <a:latin typeface="Tahoma" panose="020B0604030504040204" pitchFamily="34" charset="0"/>
              </a:rPr>
              <a:t>      </a:t>
            </a:r>
            <a:r>
              <a:rPr lang="ar-EG" b="0" i="0" dirty="0">
                <a:solidFill>
                  <a:srgbClr val="422300"/>
                </a:solidFill>
                <a:effectLst/>
                <a:latin typeface="Times New Roman" panose="02020603050405020304" pitchFamily="18" charset="0"/>
                <a:cs typeface="Tahoma" panose="020B0604030504040204" pitchFamily="34" charset="0"/>
              </a:rPr>
              <a:t>ان تكون الوسيلة صحيحة تماما وخالية من الاخطاء سواء من الناحية الكتابية والعلمية والشكلية.</a:t>
            </a:r>
            <a:endParaRPr lang="ar-EG" b="0" i="0" dirty="0">
              <a:solidFill>
                <a:srgbClr val="422300"/>
              </a:solidFill>
              <a:effectLst/>
              <a:latin typeface="Times New Roman" panose="02020603050405020304" pitchFamily="18" charset="0"/>
            </a:endParaRPr>
          </a:p>
          <a:p>
            <a:pPr marL="274320" indent="-228600" algn="just" rtl="1"/>
            <a:r>
              <a:rPr lang="ar-EG" b="1" i="0" dirty="0">
                <a:solidFill>
                  <a:srgbClr val="422300"/>
                </a:solidFill>
                <a:effectLst/>
                <a:latin typeface="Times New Roman" panose="02020603050405020304" pitchFamily="18" charset="0"/>
              </a:rPr>
              <a:t>6</a:t>
            </a:r>
            <a:r>
              <a:rPr lang="ar-EG" b="0" i="0" dirty="0">
                <a:solidFill>
                  <a:srgbClr val="422300"/>
                </a:solidFill>
                <a:effectLst/>
                <a:latin typeface="Tahoma" panose="020B0604030504040204" pitchFamily="34" charset="0"/>
              </a:rPr>
              <a:t>      </a:t>
            </a:r>
            <a:r>
              <a:rPr lang="ar-EG" b="0" i="0" dirty="0">
                <a:solidFill>
                  <a:srgbClr val="422300"/>
                </a:solidFill>
                <a:effectLst/>
                <a:latin typeface="Times New Roman" panose="02020603050405020304" pitchFamily="18" charset="0"/>
                <a:cs typeface="Tahoma" panose="020B0604030504040204" pitchFamily="34" charset="0"/>
              </a:rPr>
              <a:t>ان يتم عرضها في الوقت المناسب وبالترتيب المناسب .</a:t>
            </a:r>
            <a:endParaRPr lang="ar-EG" b="0" i="0" dirty="0">
              <a:solidFill>
                <a:srgbClr val="422300"/>
              </a:solidFill>
              <a:effectLst/>
              <a:latin typeface="Times New Roman" panose="02020603050405020304" pitchFamily="18" charset="0"/>
            </a:endParaRPr>
          </a:p>
          <a:p>
            <a:pPr marL="274320" indent="-228600" algn="just" rtl="1"/>
            <a:r>
              <a:rPr lang="ar-EG" b="1" i="0" dirty="0">
                <a:solidFill>
                  <a:srgbClr val="422300"/>
                </a:solidFill>
                <a:effectLst/>
                <a:latin typeface="Times New Roman" panose="02020603050405020304" pitchFamily="18" charset="0"/>
              </a:rPr>
              <a:t>7</a:t>
            </a:r>
            <a:r>
              <a:rPr lang="ar-EG" b="0" i="0" dirty="0">
                <a:solidFill>
                  <a:srgbClr val="422300"/>
                </a:solidFill>
                <a:effectLst/>
                <a:latin typeface="Tahoma" panose="020B0604030504040204" pitchFamily="34" charset="0"/>
              </a:rPr>
              <a:t>      </a:t>
            </a:r>
            <a:r>
              <a:rPr lang="ar-EG" b="0" i="0" dirty="0">
                <a:solidFill>
                  <a:srgbClr val="422300"/>
                </a:solidFill>
                <a:effectLst/>
                <a:latin typeface="Times New Roman" panose="02020603050405020304" pitchFamily="18" charset="0"/>
                <a:cs typeface="Tahoma" panose="020B0604030504040204" pitchFamily="34" charset="0"/>
              </a:rPr>
              <a:t>أن يتم التعليق عليها بالشرح الوافي بما يناسب المستوى العقلي و التحصيلي للتلاميذ . و بما يتناسب مع طبيعة الدرس . و على قدر الإمكان اجعل الأذن و العين تعملان معا .</a:t>
            </a:r>
            <a:endParaRPr lang="ar-EG" b="0" i="0" dirty="0">
              <a:solidFill>
                <a:srgbClr val="422300"/>
              </a:solidFill>
              <a:effectLst/>
              <a:latin typeface="Times New Roman" panose="02020603050405020304" pitchFamily="18" charset="0"/>
            </a:endParaRPr>
          </a:p>
          <a:p>
            <a:pPr marL="274320" indent="-228600" algn="just" rtl="1"/>
            <a:r>
              <a:rPr lang="ar-EG" b="1" i="0" dirty="0">
                <a:solidFill>
                  <a:srgbClr val="422300"/>
                </a:solidFill>
                <a:effectLst/>
                <a:latin typeface="Times New Roman" panose="02020603050405020304" pitchFamily="18" charset="0"/>
              </a:rPr>
              <a:t>8</a:t>
            </a:r>
            <a:r>
              <a:rPr lang="ar-EG" b="0" i="0" dirty="0">
                <a:solidFill>
                  <a:srgbClr val="422300"/>
                </a:solidFill>
                <a:effectLst/>
                <a:latin typeface="Tahoma" panose="020B0604030504040204" pitchFamily="34" charset="0"/>
              </a:rPr>
              <a:t>      </a:t>
            </a:r>
            <a:r>
              <a:rPr lang="ar-EG" b="0" i="0" dirty="0">
                <a:solidFill>
                  <a:srgbClr val="422300"/>
                </a:solidFill>
                <a:effectLst/>
                <a:latin typeface="Times New Roman" panose="02020603050405020304" pitchFamily="18" charset="0"/>
                <a:cs typeface="Tahoma" panose="020B0604030504040204" pitchFamily="34" charset="0"/>
              </a:rPr>
              <a:t>أن يتمكن كل تلميذ من رؤية الوسيلة و الإستماع الجيد لشرحها</a:t>
            </a:r>
            <a:endParaRPr lang="ar-EG" b="0" i="0" dirty="0">
              <a:solidFill>
                <a:srgbClr val="422300"/>
              </a:solidFill>
              <a:effectLst/>
              <a:latin typeface="Times New Roman" panose="02020603050405020304" pitchFamily="18" charset="0"/>
            </a:endParaRPr>
          </a:p>
          <a:p>
            <a:pPr marL="274320" indent="-228600" algn="just" rtl="1"/>
            <a:r>
              <a:rPr lang="ar-EG" b="1" i="0" dirty="0">
                <a:solidFill>
                  <a:srgbClr val="422300"/>
                </a:solidFill>
                <a:effectLst/>
                <a:latin typeface="Times New Roman" panose="02020603050405020304" pitchFamily="18" charset="0"/>
              </a:rPr>
              <a:t>9</a:t>
            </a:r>
            <a:r>
              <a:rPr lang="ar-EG" b="0" i="0" dirty="0">
                <a:solidFill>
                  <a:srgbClr val="422300"/>
                </a:solidFill>
                <a:effectLst/>
                <a:latin typeface="Tahoma" panose="020B0604030504040204" pitchFamily="34" charset="0"/>
              </a:rPr>
              <a:t>      </a:t>
            </a:r>
            <a:r>
              <a:rPr lang="ar-EG" b="0" i="0" dirty="0">
                <a:solidFill>
                  <a:srgbClr val="422300"/>
                </a:solidFill>
                <a:effectLst/>
                <a:latin typeface="Times New Roman" panose="02020603050405020304" pitchFamily="18" charset="0"/>
                <a:cs typeface="Tahoma" panose="020B0604030504040204" pitchFamily="34" charset="0"/>
              </a:rPr>
              <a:t>أن تبرز الوسيلة المعاني و الأفكار التي يشتمل عليها الدرس ابرازا يحقق للتلميذ فهمها فهما جيدا.</a:t>
            </a:r>
            <a:endParaRPr lang="ar-EG" b="0" i="0" dirty="0">
              <a:solidFill>
                <a:srgbClr val="422300"/>
              </a:solidFill>
              <a:effectLst/>
              <a:latin typeface="Times New Roman" panose="02020603050405020304" pitchFamily="18" charset="0"/>
            </a:endParaRPr>
          </a:p>
          <a:p>
            <a:pPr marL="274320" indent="-228600" algn="just" rtl="1"/>
            <a:r>
              <a:rPr lang="ar-EG" b="1" i="0" dirty="0">
                <a:solidFill>
                  <a:srgbClr val="422300"/>
                </a:solidFill>
                <a:effectLst/>
                <a:latin typeface="Tahoma" panose="020B0604030504040204" pitchFamily="34" charset="0"/>
              </a:rPr>
              <a:t>10</a:t>
            </a:r>
            <a:r>
              <a:rPr lang="ar-EG" b="0" i="0" dirty="0">
                <a:solidFill>
                  <a:srgbClr val="422300"/>
                </a:solidFill>
                <a:effectLst/>
                <a:latin typeface="Tahoma" panose="020B0604030504040204" pitchFamily="34" charset="0"/>
              </a:rPr>
              <a:t>         </a:t>
            </a:r>
            <a:r>
              <a:rPr lang="ar-EG" b="0" i="0" dirty="0">
                <a:solidFill>
                  <a:srgbClr val="422300"/>
                </a:solidFill>
                <a:effectLst/>
                <a:latin typeface="Times New Roman" panose="02020603050405020304" pitchFamily="18" charset="0"/>
                <a:cs typeface="Tahoma" panose="020B0604030504040204" pitchFamily="34" charset="0"/>
              </a:rPr>
              <a:t> عدم التشدد في النظام داخل الفصل لدرجة الإصرار على التلاميذ في نفس مقاعدهم خلال عرض الوسيلة ، فلا تتاح لبعضهم فرصة الرؤية الكاملة لكل تفاصيل الوسيلة . و الأفضل أن يترك المعلم لتلاميذه بعض الحرية في تغيير أمكاكنهم ليتمكنوا من رؤية ما يُقدم لهم من وسائل.</a:t>
            </a:r>
            <a:endParaRPr lang="ar-EG" b="0" i="0" dirty="0">
              <a:solidFill>
                <a:srgbClr val="422300"/>
              </a:solidFill>
              <a:effectLst/>
              <a:latin typeface="Times New Roman" panose="02020603050405020304" pitchFamily="18" charset="0"/>
            </a:endParaRPr>
          </a:p>
          <a:p>
            <a:pPr marL="274320" indent="-228600" algn="just" rtl="1"/>
            <a:r>
              <a:rPr lang="ar-EG" b="1" i="0" dirty="0">
                <a:solidFill>
                  <a:srgbClr val="422300"/>
                </a:solidFill>
                <a:effectLst/>
                <a:latin typeface="Tahoma" panose="020B0604030504040204" pitchFamily="34" charset="0"/>
              </a:rPr>
              <a:t>11</a:t>
            </a:r>
            <a:r>
              <a:rPr lang="ar-EG" b="0" i="0" dirty="0">
                <a:solidFill>
                  <a:srgbClr val="422300"/>
                </a:solidFill>
                <a:effectLst/>
                <a:latin typeface="Tahoma" panose="020B0604030504040204" pitchFamily="34" charset="0"/>
              </a:rPr>
              <a:t>         </a:t>
            </a:r>
            <a:r>
              <a:rPr lang="ar-EG" b="0" i="0" dirty="0">
                <a:solidFill>
                  <a:srgbClr val="422300"/>
                </a:solidFill>
                <a:effectLst/>
                <a:latin typeface="Times New Roman" panose="02020603050405020304" pitchFamily="18" charset="0"/>
                <a:cs typeface="Tahoma" panose="020B0604030504040204" pitchFamily="34" charset="0"/>
              </a:rPr>
              <a:t> أن يقوم المعلم بتجربة الوسيلة قبل إستخدامها في الدرس ، و التعرف على كل تفاصيلها ، فمثلا إذا كانت الوسيلة هي الصور فيجب أن يعرف المكان التي ستوضع فيه كل صورة ، و زمن وضعها و التعليق المناسب عليها ... إلخ .</a:t>
            </a:r>
            <a:endParaRPr lang="ar-EG" b="0" i="0" dirty="0">
              <a:solidFill>
                <a:srgbClr val="422300"/>
              </a:solidFill>
              <a:effectLst/>
              <a:latin typeface="Times New Roman" panose="02020603050405020304" pitchFamily="18" charset="0"/>
            </a:endParaRPr>
          </a:p>
          <a:p>
            <a:pPr marL="274320" indent="-228600" algn="just" rtl="1"/>
            <a:r>
              <a:rPr lang="ar-EG" b="1" i="0" dirty="0">
                <a:solidFill>
                  <a:srgbClr val="422300"/>
                </a:solidFill>
                <a:effectLst/>
                <a:latin typeface="Tahoma" panose="020B0604030504040204" pitchFamily="34" charset="0"/>
              </a:rPr>
              <a:t>12</a:t>
            </a:r>
            <a:r>
              <a:rPr lang="ar-EG" b="0" i="0" dirty="0">
                <a:solidFill>
                  <a:srgbClr val="422300"/>
                </a:solidFill>
                <a:effectLst/>
                <a:latin typeface="Tahoma" panose="020B0604030504040204" pitchFamily="34" charset="0"/>
              </a:rPr>
              <a:t>         </a:t>
            </a:r>
            <a:r>
              <a:rPr lang="ar-EG" b="0" i="0" dirty="0">
                <a:solidFill>
                  <a:srgbClr val="422300"/>
                </a:solidFill>
                <a:effectLst/>
                <a:latin typeface="Times New Roman" panose="02020603050405020304" pitchFamily="18" charset="0"/>
                <a:cs typeface="Tahoma" panose="020B0604030504040204" pitchFamily="34" charset="0"/>
              </a:rPr>
              <a:t> تهيئة الظروف المناسبة لإستخدام الوسيلة ، فعند عرض فيلم – مثلا – يجب أن يتأكد المعلم من أن مكان العرض مناسبا ، و التهوية جيدة ، و أماكن جلوس التلاميذ تتيح لهم رؤية الفيلم بوضوح ، مع التأكد من وجود مصدر الكهرباء ، و وجود توصيلة كافية .... إلخ .</a:t>
            </a:r>
            <a:endParaRPr lang="ar-EG" b="0" i="0" dirty="0">
              <a:solidFill>
                <a:srgbClr val="422300"/>
              </a:solidFill>
              <a:effectLst/>
              <a:latin typeface="Times New Roman" panose="02020603050405020304" pitchFamily="18" charset="0"/>
            </a:endParaRPr>
          </a:p>
        </p:txBody>
      </p:sp>
    </p:spTree>
    <p:extLst>
      <p:ext uri="{BB962C8B-B14F-4D97-AF65-F5344CB8AC3E}">
        <p14:creationId xmlns:p14="http://schemas.microsoft.com/office/powerpoint/2010/main" val="2096508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814EA8D5-928F-FE57-8E18-DEB53AA4A028}"/>
              </a:ext>
            </a:extLst>
          </p:cNvPr>
          <p:cNvSpPr txBox="1"/>
          <p:nvPr/>
        </p:nvSpPr>
        <p:spPr>
          <a:xfrm>
            <a:off x="179294" y="126028"/>
            <a:ext cx="11537576" cy="6124754"/>
          </a:xfrm>
          <a:prstGeom prst="rect">
            <a:avLst/>
          </a:prstGeom>
          <a:noFill/>
        </p:spPr>
        <p:txBody>
          <a:bodyPr wrap="square">
            <a:spAutoFit/>
          </a:bodyPr>
          <a:lstStyle/>
          <a:p>
            <a:pPr algn="r" rtl="1"/>
            <a:r>
              <a:rPr lang="ar-SY" sz="2800" b="1" i="0" dirty="0">
                <a:solidFill>
                  <a:srgbClr val="1C1C1C"/>
                </a:solidFill>
                <a:effectLst/>
                <a:latin typeface="tahoma" panose="020B0604030504040204" pitchFamily="34" charset="0"/>
              </a:rPr>
              <a:t>أمور هامة عند استخدام وسائل الإيضاح:</a:t>
            </a:r>
            <a:endParaRPr lang="ar-JO" sz="2800" b="1" i="0" dirty="0">
              <a:solidFill>
                <a:srgbClr val="1C1C1C"/>
              </a:solidFill>
              <a:effectLst/>
              <a:latin typeface="tahoma" panose="020B0604030504040204" pitchFamily="34" charset="0"/>
            </a:endParaRPr>
          </a:p>
          <a:p>
            <a:pPr algn="r" rtl="1"/>
            <a:endParaRPr lang="ar-SY" sz="2800" b="0" i="0" dirty="0">
              <a:solidFill>
                <a:srgbClr val="1C1C1C"/>
              </a:solidFill>
              <a:effectLst/>
              <a:latin typeface="GE_SS_Two_Light"/>
            </a:endParaRPr>
          </a:p>
          <a:p>
            <a:pPr algn="r" rtl="1">
              <a:buFont typeface="+mj-lt"/>
              <a:buAutoNum type="arabicPeriod"/>
            </a:pPr>
            <a:r>
              <a:rPr lang="ar-SY" sz="2800" b="0" i="0" dirty="0">
                <a:solidFill>
                  <a:srgbClr val="1C1C1C"/>
                </a:solidFill>
                <a:effectLst/>
                <a:latin typeface="tahoma" panose="020B0604030504040204" pitchFamily="34" charset="0"/>
              </a:rPr>
              <a:t>وسيلة الإيضاح لا تغني بأي شكل من الأشكال عن الصلاة والتحضير الجيد للدرس.</a:t>
            </a:r>
            <a:endParaRPr lang="ar-SY" sz="2800" b="0" i="0" dirty="0">
              <a:solidFill>
                <a:srgbClr val="1C1C1C"/>
              </a:solidFill>
              <a:effectLst/>
              <a:latin typeface="GE_SS_Two_Light"/>
            </a:endParaRPr>
          </a:p>
          <a:p>
            <a:pPr algn="r" rtl="1">
              <a:buFont typeface="+mj-lt"/>
              <a:buAutoNum type="arabicPeriod"/>
            </a:pPr>
            <a:r>
              <a:rPr lang="ar-SY" sz="2800" b="0" i="0" dirty="0">
                <a:solidFill>
                  <a:srgbClr val="1C1C1C"/>
                </a:solidFill>
                <a:effectLst/>
                <a:latin typeface="tahoma" panose="020B0604030504040204" pitchFamily="34" charset="0"/>
              </a:rPr>
              <a:t>ابدأ بالصلاة وابدأ التفكير والتحضير مبكراً.</a:t>
            </a:r>
            <a:endParaRPr lang="ar-SY" sz="2800" b="0" i="0" dirty="0">
              <a:solidFill>
                <a:srgbClr val="1C1C1C"/>
              </a:solidFill>
              <a:effectLst/>
              <a:latin typeface="GE_SS_Two_Light"/>
            </a:endParaRPr>
          </a:p>
          <a:p>
            <a:pPr algn="r" rtl="1">
              <a:buFont typeface="+mj-lt"/>
              <a:buAutoNum type="arabicPeriod"/>
            </a:pPr>
            <a:r>
              <a:rPr lang="ar-SY" sz="2800" b="0" i="0" dirty="0">
                <a:solidFill>
                  <a:srgbClr val="1C1C1C"/>
                </a:solidFill>
                <a:effectLst/>
                <a:latin typeface="tahoma" panose="020B0604030504040204" pitchFamily="34" charset="0"/>
              </a:rPr>
              <a:t>أن تعرف جيداً ما الهدف الذي تريد توصيله للأولاد وتركز عليه.</a:t>
            </a:r>
            <a:endParaRPr lang="ar-SY" sz="2800" b="0" i="0" dirty="0">
              <a:solidFill>
                <a:srgbClr val="1C1C1C"/>
              </a:solidFill>
              <a:effectLst/>
              <a:latin typeface="GE_SS_Two_Light"/>
            </a:endParaRPr>
          </a:p>
          <a:p>
            <a:pPr algn="r" rtl="1">
              <a:buFont typeface="+mj-lt"/>
              <a:buAutoNum type="arabicPeriod"/>
            </a:pPr>
            <a:r>
              <a:rPr lang="ar-SY" sz="2800" b="0" i="0" dirty="0">
                <a:solidFill>
                  <a:srgbClr val="1C1C1C"/>
                </a:solidFill>
                <a:effectLst/>
                <a:latin typeface="tahoma" panose="020B0604030504040204" pitchFamily="34" charset="0"/>
              </a:rPr>
              <a:t>أن نختار وسيلة إيضاح تسمح للأولاد المشاركة في الدرس (على قدر الإمكان).</a:t>
            </a:r>
            <a:endParaRPr lang="ar-SY" sz="2800" b="0" i="0" dirty="0">
              <a:solidFill>
                <a:srgbClr val="1C1C1C"/>
              </a:solidFill>
              <a:effectLst/>
              <a:latin typeface="GE_SS_Two_Light"/>
            </a:endParaRPr>
          </a:p>
          <a:p>
            <a:pPr algn="r" rtl="1">
              <a:buFont typeface="+mj-lt"/>
              <a:buAutoNum type="arabicPeriod"/>
            </a:pPr>
            <a:r>
              <a:rPr lang="ar-SY" sz="2800" b="0" i="0" dirty="0">
                <a:solidFill>
                  <a:srgbClr val="1C1C1C"/>
                </a:solidFill>
                <a:effectLst/>
                <a:latin typeface="tahoma" panose="020B0604030504040204" pitchFamily="34" charset="0"/>
              </a:rPr>
              <a:t>أن يكون الخادم على علم كافي بكيفية استخدام وسيلة الإيضاح التي سيستخدمها. (وفي حالة استخدم وسيلة إيضاح لأول مرة يفضل ان يتمرن الخادم على استخدامها في البيت أولاً قبل تقديمها مع الأطفال)</a:t>
            </a:r>
            <a:endParaRPr lang="ar-SY" sz="2800" b="0" i="0" dirty="0">
              <a:solidFill>
                <a:srgbClr val="1C1C1C"/>
              </a:solidFill>
              <a:effectLst/>
              <a:latin typeface="GE_SS_Two_Light"/>
            </a:endParaRPr>
          </a:p>
          <a:p>
            <a:pPr algn="r" rtl="1">
              <a:buFont typeface="+mj-lt"/>
              <a:buAutoNum type="arabicPeriod"/>
            </a:pPr>
            <a:r>
              <a:rPr lang="ar-SY" sz="2800" b="0" i="0" dirty="0">
                <a:solidFill>
                  <a:srgbClr val="1C1C1C"/>
                </a:solidFill>
                <a:effectLst/>
                <a:latin typeface="tahoma" panose="020B0604030504040204" pitchFamily="34" charset="0"/>
              </a:rPr>
              <a:t>يفضل أن لا تكرر نفسك باستخدام نفس وسيلة الإيضاح عدة مرات ورا بعض.</a:t>
            </a:r>
            <a:endParaRPr lang="ar-SY" sz="2800" b="0" i="0" dirty="0">
              <a:solidFill>
                <a:srgbClr val="1C1C1C"/>
              </a:solidFill>
              <a:effectLst/>
              <a:latin typeface="GE_SS_Two_Light"/>
            </a:endParaRPr>
          </a:p>
          <a:p>
            <a:pPr algn="r" rtl="1">
              <a:buFont typeface="+mj-lt"/>
              <a:buAutoNum type="arabicPeriod"/>
            </a:pPr>
            <a:r>
              <a:rPr lang="ar-SY" sz="2800" b="0" i="0" dirty="0">
                <a:solidFill>
                  <a:srgbClr val="1C1C1C"/>
                </a:solidFill>
                <a:effectLst/>
                <a:latin typeface="tahoma" panose="020B0604030504040204" pitchFamily="34" charset="0"/>
              </a:rPr>
              <a:t>أن تكون الوسيلة مناسبة من حيث سن الأطفال والوقت والمكان والمال.</a:t>
            </a:r>
            <a:endParaRPr lang="ar-SY" sz="2800" b="0" i="0" dirty="0">
              <a:solidFill>
                <a:srgbClr val="1C1C1C"/>
              </a:solidFill>
              <a:effectLst/>
              <a:latin typeface="GE_SS_Two_Light"/>
            </a:endParaRPr>
          </a:p>
          <a:p>
            <a:pPr algn="r" rtl="1"/>
            <a:r>
              <a:rPr lang="ar-SY" sz="2800" b="0" i="0" dirty="0">
                <a:effectLst/>
                <a:latin typeface="tahoma" panose="020B0604030504040204" pitchFamily="34" charset="0"/>
              </a:rPr>
              <a:t> 8.تأكد من استطاعة كل الأطفال أن يروا وسيلة الإيضاح. (وإن لم يحدث ذلك حاول تغيير أماكن بعضهم أو تغيير طريقة جلوس الفصل بشكل عام حتى يتمكن كل الأطفال من مشاهدة وسيلة الإيضاح بشكل متساوي والمشاركة فيها)</a:t>
            </a:r>
            <a:endParaRPr lang="ar-SY" sz="2800" b="0" i="0" dirty="0">
              <a:effectLst/>
              <a:latin typeface="Tahoma" panose="020B0604030504040204" pitchFamily="34" charset="0"/>
            </a:endParaRPr>
          </a:p>
        </p:txBody>
      </p:sp>
    </p:spTree>
    <p:extLst>
      <p:ext uri="{BB962C8B-B14F-4D97-AF65-F5344CB8AC3E}">
        <p14:creationId xmlns:p14="http://schemas.microsoft.com/office/powerpoint/2010/main" val="3774626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6277BA2-9930-3045-05C4-19BBB47BD476}"/>
              </a:ext>
            </a:extLst>
          </p:cNvPr>
          <p:cNvSpPr txBox="1"/>
          <p:nvPr/>
        </p:nvSpPr>
        <p:spPr>
          <a:xfrm>
            <a:off x="0" y="0"/>
            <a:ext cx="12090400" cy="6894195"/>
          </a:xfrm>
          <a:prstGeom prst="rect">
            <a:avLst/>
          </a:prstGeom>
          <a:noFill/>
        </p:spPr>
        <p:txBody>
          <a:bodyPr wrap="square">
            <a:spAutoFit/>
          </a:bodyPr>
          <a:lstStyle/>
          <a:p>
            <a:pPr lvl="4" algn="ctr"/>
            <a:r>
              <a:rPr lang="ar-SY" sz="3200" b="1" i="0" dirty="0">
                <a:solidFill>
                  <a:srgbClr val="0000FF"/>
                </a:solidFill>
                <a:effectLst/>
                <a:latin typeface="Libre Baskerville" panose="02000000000000000000" pitchFamily="2" charset="0"/>
              </a:rPr>
              <a:t>أفكار خاطئة عن وسائل الايضاح</a:t>
            </a:r>
            <a:endParaRPr lang="ar-JO" sz="3200" b="1" i="0" dirty="0">
              <a:solidFill>
                <a:srgbClr val="800000"/>
              </a:solidFill>
              <a:effectLst/>
              <a:latin typeface="Libre Baskerville" panose="020B0604020202020204" pitchFamily="2" charset="0"/>
            </a:endParaRPr>
          </a:p>
          <a:p>
            <a:pPr lvl="4" algn="r" rtl="1">
              <a:buFont typeface="Arial" panose="020B0604020202020204" pitchFamily="34" charset="0"/>
              <a:buChar char="•"/>
            </a:pPr>
            <a:endParaRPr lang="ar-JO" b="1" i="0" dirty="0">
              <a:solidFill>
                <a:srgbClr val="800000"/>
              </a:solidFill>
              <a:effectLst/>
              <a:latin typeface="Libre Baskerville" panose="020B0604020202020204" pitchFamily="2" charset="0"/>
            </a:endParaRPr>
          </a:p>
          <a:p>
            <a:pPr lvl="4" algn="r"/>
            <a:r>
              <a:rPr lang="ar-JO" sz="2800" b="1" i="0" dirty="0">
                <a:solidFill>
                  <a:srgbClr val="800000"/>
                </a:solidFill>
                <a:effectLst/>
                <a:latin typeface="Libre Baskerville" panose="020B0604020202020204" pitchFamily="2" charset="0"/>
              </a:rPr>
              <a:t>ي</a:t>
            </a:r>
            <a:r>
              <a:rPr lang="ar-SY" sz="2800" b="1" i="0" dirty="0">
                <a:solidFill>
                  <a:srgbClr val="800000"/>
                </a:solidFill>
                <a:effectLst/>
                <a:latin typeface="Libre Baskerville" panose="020B0604020202020204" pitchFamily="2" charset="0"/>
              </a:rPr>
              <a:t>ظن البعض أن وسائل الايضاح للطفال فقط والواقع أنها غير قاصرة على سن معين، بل إنها تصلح لجميع الأعمار.</a:t>
            </a:r>
            <a:endParaRPr lang="ar-SY" sz="2800" b="1" i="0" dirty="0">
              <a:solidFill>
                <a:srgbClr val="666666"/>
              </a:solidFill>
              <a:effectLst/>
              <a:latin typeface="Libre Baskerville" panose="020B0604020202020204" pitchFamily="2" charset="0"/>
            </a:endParaRPr>
          </a:p>
          <a:p>
            <a:pPr algn="r"/>
            <a:r>
              <a:rPr lang="ar-SY" sz="2800" b="1" i="0" dirty="0">
                <a:solidFill>
                  <a:srgbClr val="800000"/>
                </a:solidFill>
                <a:effectLst/>
                <a:latin typeface="Libre Baskerville" panose="020B0604020202020204" pitchFamily="2" charset="0"/>
              </a:rPr>
              <a:t>يظن البعض أن وسائل الايضاح تعني بالضرورة استخدام التكنولوجيا المتطورة والمكلفة ماليا لكن هناك وسائل تعليمية غاية في البساطة مثل الوبريات.</a:t>
            </a:r>
            <a:endParaRPr lang="ar-SY" sz="2800" b="1" i="0" dirty="0">
              <a:solidFill>
                <a:srgbClr val="666666"/>
              </a:solidFill>
              <a:effectLst/>
              <a:latin typeface="Libre Baskerville" panose="020B0604020202020204" pitchFamily="2" charset="0"/>
            </a:endParaRPr>
          </a:p>
          <a:p>
            <a:pPr algn="r"/>
            <a:r>
              <a:rPr lang="ar-SY" sz="2800" b="1" i="0" dirty="0">
                <a:solidFill>
                  <a:srgbClr val="800000"/>
                </a:solidFill>
                <a:effectLst/>
                <a:latin typeface="Libre Baskerville" panose="020B0604020202020204" pitchFamily="2" charset="0"/>
              </a:rPr>
              <a:t>يظن البعض ان وسائل الايضاح هي مواد ترفيهية فقط لكنها اساسية لايصال المعلومة للمخدوم وتساعده على الاحتفاظ بها</a:t>
            </a:r>
            <a:endParaRPr lang="ar-SY" sz="2800" b="1" i="0" dirty="0">
              <a:solidFill>
                <a:srgbClr val="666666"/>
              </a:solidFill>
              <a:effectLst/>
              <a:latin typeface="Libre Baskerville" panose="020B0604020202020204" pitchFamily="2" charset="0"/>
            </a:endParaRPr>
          </a:p>
          <a:p>
            <a:pPr algn="r"/>
            <a:r>
              <a:rPr lang="ar-SY" sz="2800" b="1" i="0" dirty="0">
                <a:solidFill>
                  <a:srgbClr val="800000"/>
                </a:solidFill>
                <a:effectLst/>
                <a:latin typeface="Libre Baskerville" panose="020B0604020202020204" pitchFamily="2" charset="0"/>
              </a:rPr>
              <a:t>قد يظن البعض ان وسائل الايضاح تبعدنا على الهدف ولكنها بالعكس تماما فهي تساعد على توصيل الهدف بطريقة مشوقة وسهلة الاستيعاب</a:t>
            </a:r>
            <a:endParaRPr lang="ar-SY" sz="2800" b="1" i="0" dirty="0">
              <a:solidFill>
                <a:srgbClr val="666666"/>
              </a:solidFill>
              <a:effectLst/>
              <a:latin typeface="Libre Baskerville" panose="020B0604020202020204" pitchFamily="2" charset="0"/>
            </a:endParaRPr>
          </a:p>
          <a:p>
            <a:pPr algn="r"/>
            <a:r>
              <a:rPr lang="ar-SY" sz="2800" b="1" i="0" dirty="0">
                <a:solidFill>
                  <a:srgbClr val="800000"/>
                </a:solidFill>
                <a:effectLst/>
                <a:latin typeface="Libre Baskerville" panose="020B0604020202020204" pitchFamily="2" charset="0"/>
              </a:rPr>
              <a:t>قد يظن البعض ان وسائل الايضاح تساعد على عدم الانضباط لكنها على العكس تعطي الاحساس بالاندماج وقد نتلاشي عدم الانضباط اذا قام الخادم بوضع قواعد للفصل قبل البدء واصراره على الالتزام بهذه القواعد</a:t>
            </a:r>
            <a:endParaRPr lang="ar-SY" sz="2800" b="1" i="0" dirty="0">
              <a:solidFill>
                <a:srgbClr val="666666"/>
              </a:solidFill>
              <a:effectLst/>
              <a:latin typeface="Libre Baskerville" panose="020B0604020202020204" pitchFamily="2" charset="0"/>
            </a:endParaRPr>
          </a:p>
          <a:p>
            <a:pPr algn="r"/>
            <a:r>
              <a:rPr lang="ar-SY" sz="2800" b="1" i="0" dirty="0">
                <a:solidFill>
                  <a:srgbClr val="800000"/>
                </a:solidFill>
                <a:effectLst/>
                <a:latin typeface="Libre Baskerville" panose="020B0604020202020204" pitchFamily="2" charset="0"/>
              </a:rPr>
              <a:t>قد يظن البعض ان وسائل الايضاح تغني عن تحضير الدرس او الصلاة من اجل ان يعمل الله من خلال </a:t>
            </a:r>
            <a:r>
              <a:rPr lang="ar-JO" sz="2800" b="1" i="0" dirty="0">
                <a:solidFill>
                  <a:srgbClr val="800000"/>
                </a:solidFill>
                <a:effectLst/>
                <a:latin typeface="Libre Baskerville" panose="020B0604020202020204" pitchFamily="2" charset="0"/>
              </a:rPr>
              <a:t>المربي </a:t>
            </a:r>
            <a:r>
              <a:rPr lang="ar-SY" sz="2800" b="1" i="0" dirty="0">
                <a:solidFill>
                  <a:srgbClr val="800000"/>
                </a:solidFill>
                <a:effectLst/>
                <a:latin typeface="Libre Baskerville" panose="020B0604020202020204" pitchFamily="2" charset="0"/>
              </a:rPr>
              <a:t> لكن هذا الاعتقاد خاطئ وسائل الايضاح هي مواد معينة تسهل من توصيل الحقيقة الايمانية للمخدومين وهذا لن يتم الا بالصلاة الحارة وطلب معونة الله ثم تحضير الدرس جيدًا</a:t>
            </a:r>
            <a:endParaRPr lang="ar-SY" sz="2800" b="1" i="0" dirty="0">
              <a:solidFill>
                <a:srgbClr val="666666"/>
              </a:solidFill>
              <a:effectLst/>
              <a:latin typeface="Libre Baskerville" panose="020B0604020202020204" pitchFamily="2" charset="0"/>
            </a:endParaRPr>
          </a:p>
        </p:txBody>
      </p:sp>
    </p:spTree>
    <p:extLst>
      <p:ext uri="{BB962C8B-B14F-4D97-AF65-F5344CB8AC3E}">
        <p14:creationId xmlns:p14="http://schemas.microsoft.com/office/powerpoint/2010/main" val="29898531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F9B60C2-746C-D4AA-A0C5-CBC1E1D4D270}"/>
              </a:ext>
            </a:extLst>
          </p:cNvPr>
          <p:cNvSpPr txBox="1"/>
          <p:nvPr/>
        </p:nvSpPr>
        <p:spPr>
          <a:xfrm>
            <a:off x="295835" y="310207"/>
            <a:ext cx="11645153" cy="5909310"/>
          </a:xfrm>
          <a:prstGeom prst="rect">
            <a:avLst/>
          </a:prstGeom>
          <a:noFill/>
        </p:spPr>
        <p:txBody>
          <a:bodyPr wrap="square">
            <a:spAutoFit/>
          </a:bodyPr>
          <a:lstStyle/>
          <a:p>
            <a:pPr algn="r"/>
            <a:r>
              <a:rPr lang="ar-SY" sz="5400" b="1" i="0" dirty="0">
                <a:solidFill>
                  <a:srgbClr val="F008C2"/>
                </a:solidFill>
                <a:effectLst/>
                <a:latin typeface="tahoma" panose="020B0604030504040204" pitchFamily="34" charset="0"/>
              </a:rPr>
              <a:t> قيم نفسك :</a:t>
            </a:r>
            <a:br>
              <a:rPr lang="ar-SY" sz="5400" b="1" i="0" dirty="0">
                <a:solidFill>
                  <a:srgbClr val="F008C2"/>
                </a:solidFill>
                <a:effectLst/>
                <a:latin typeface="tahoma" panose="020B0604030504040204" pitchFamily="34" charset="0"/>
              </a:rPr>
            </a:br>
            <a:r>
              <a:rPr lang="ar-SY" sz="5400" b="1" i="0" dirty="0">
                <a:solidFill>
                  <a:srgbClr val="F008C2"/>
                </a:solidFill>
                <a:effectLst/>
                <a:latin typeface="tahoma" panose="020B0604030504040204" pitchFamily="34" charset="0"/>
              </a:rPr>
              <a:t>- استعد لتقديم الأفكار - جهز أدواتك .</a:t>
            </a:r>
            <a:br>
              <a:rPr lang="ar-SY" sz="5400" b="1" i="0" dirty="0">
                <a:solidFill>
                  <a:srgbClr val="F008C2"/>
                </a:solidFill>
                <a:effectLst/>
                <a:latin typeface="tahoma" panose="020B0604030504040204" pitchFamily="34" charset="0"/>
              </a:rPr>
            </a:br>
            <a:r>
              <a:rPr lang="ar-SY" sz="5400" b="1" i="0" dirty="0">
                <a:solidFill>
                  <a:srgbClr val="F008C2"/>
                </a:solidFill>
                <a:effectLst/>
                <a:latin typeface="tahoma" panose="020B0604030504040204" pitchFamily="34" charset="0"/>
              </a:rPr>
              <a:t>- أعطي نفسك وقتاً كافياً - ساعد ولا تفعل .</a:t>
            </a:r>
            <a:br>
              <a:rPr lang="ar-SY" sz="5400" b="1" i="0" dirty="0">
                <a:solidFill>
                  <a:srgbClr val="F008C2"/>
                </a:solidFill>
                <a:effectLst/>
                <a:latin typeface="tahoma" panose="020B0604030504040204" pitchFamily="34" charset="0"/>
              </a:rPr>
            </a:br>
            <a:r>
              <a:rPr lang="ar-SY" sz="5400" b="1" i="0" dirty="0">
                <a:solidFill>
                  <a:srgbClr val="F008C2"/>
                </a:solidFill>
                <a:effectLst/>
                <a:latin typeface="tahoma" panose="020B0604030504040204" pitchFamily="34" charset="0"/>
              </a:rPr>
              <a:t>- ضع قواعد واضحة لكل من البداية ، النهاية ، الهدوء .</a:t>
            </a:r>
            <a:br>
              <a:rPr lang="ar-SY" sz="5400" b="1" i="0" dirty="0">
                <a:solidFill>
                  <a:srgbClr val="F008C2"/>
                </a:solidFill>
                <a:effectLst/>
                <a:latin typeface="tahoma" panose="020B0604030504040204" pitchFamily="34" charset="0"/>
              </a:rPr>
            </a:br>
            <a:r>
              <a:rPr lang="ar-SY" sz="5400" b="1" i="0" dirty="0">
                <a:solidFill>
                  <a:srgbClr val="F008C2"/>
                </a:solidFill>
                <a:effectLst/>
                <a:latin typeface="tahoma" panose="020B0604030504040204" pitchFamily="34" charset="0"/>
              </a:rPr>
              <a:t>- اختبر الأدوات مسبقاً . </a:t>
            </a:r>
            <a:endParaRPr lang="ar-JO" sz="5400" b="1" i="0" dirty="0">
              <a:solidFill>
                <a:srgbClr val="F008C2"/>
              </a:solidFill>
              <a:effectLst/>
              <a:latin typeface="tahoma" panose="020B0604030504040204" pitchFamily="34" charset="0"/>
            </a:endParaRPr>
          </a:p>
          <a:p>
            <a:pPr algn="r"/>
            <a:r>
              <a:rPr lang="ar-SY" sz="5400" b="1" i="0" dirty="0">
                <a:solidFill>
                  <a:srgbClr val="F008C2"/>
                </a:solidFill>
                <a:effectLst/>
                <a:latin typeface="tahoma" panose="020B0604030504040204" pitchFamily="34" charset="0"/>
              </a:rPr>
              <a:t>- قم بعمل معارض للنتائج .</a:t>
            </a:r>
            <a:endParaRPr lang="en-US" sz="5400" dirty="0"/>
          </a:p>
        </p:txBody>
      </p:sp>
    </p:spTree>
    <p:extLst>
      <p:ext uri="{BB962C8B-B14F-4D97-AF65-F5344CB8AC3E}">
        <p14:creationId xmlns:p14="http://schemas.microsoft.com/office/powerpoint/2010/main" val="285739282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132</TotalTime>
  <Words>1422</Words>
  <Application>Microsoft Office PowerPoint</Application>
  <PresentationFormat>Widescreen</PresentationFormat>
  <Paragraphs>64</Paragraphs>
  <Slides>27</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Arial</vt:lpstr>
      <vt:lpstr>Calibri</vt:lpstr>
      <vt:lpstr>Calibri Light</vt:lpstr>
      <vt:lpstr>GE_SS_Two_Light</vt:lpstr>
      <vt:lpstr>Libre Baskerville</vt:lpstr>
      <vt:lpstr>tahoma</vt:lpstr>
      <vt:lpstr>tahoma</vt:lpstr>
      <vt:lpstr>Times New Roman</vt:lpstr>
      <vt:lpstr>Verdana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Sana Samawi</dc:creator>
  <cp:lastModifiedBy>Sana Samawi</cp:lastModifiedBy>
  <cp:revision>4</cp:revision>
  <dcterms:created xsi:type="dcterms:W3CDTF">2022-12-30T09:34:10Z</dcterms:created>
  <dcterms:modified xsi:type="dcterms:W3CDTF">2023-01-01T08:36:03Z</dcterms:modified>
</cp:coreProperties>
</file>