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51"/>
  </p:notesMasterIdLst>
  <p:sldIdLst>
    <p:sldId id="257" r:id="rId2"/>
    <p:sldId id="258" r:id="rId3"/>
    <p:sldId id="259" r:id="rId4"/>
    <p:sldId id="260" r:id="rId5"/>
    <p:sldId id="268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</p:sldIdLst>
  <p:sldSz cx="9144000" cy="6858000" type="screen4x3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 autoAdjust="0"/>
    <p:restoredTop sz="94717" autoAdjust="0"/>
  </p:normalViewPr>
  <p:slideViewPr>
    <p:cSldViewPr>
      <p:cViewPr>
        <p:scale>
          <a:sx n="60" d="100"/>
          <a:sy n="60" d="100"/>
        </p:scale>
        <p:origin x="-522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8DA04C-7226-4B41-A9D7-33E1D3764D61}" type="datetimeFigureOut">
              <a:rPr lang="en-US" smtClean="0"/>
              <a:pPr/>
              <a:t>7/1/2012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0086A-A1E7-4C02-AD71-A6EF1989132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90086A-A1E7-4C02-AD71-A6EF19891327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S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396C15-1816-4A3A-AC01-5A19CE957EE0}" type="datetimeFigureOut">
              <a:rPr lang="ar-SY" smtClean="0"/>
              <a:pPr/>
              <a:t>12/08/1433</a:t>
            </a:fld>
            <a:endParaRPr lang="ar-S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C99CC-84D8-40CF-BDE1-D7B2ABC5D6EA}" type="slidenum">
              <a:rPr lang="ar-SY" smtClean="0"/>
              <a:pPr/>
              <a:t>‹#›</a:t>
            </a:fld>
            <a:endParaRPr lang="ar-S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 dirty="0"/>
          </a:p>
        </p:txBody>
      </p:sp>
      <p:pic>
        <p:nvPicPr>
          <p:cNvPr id="4" name="Content Placeholder 3" descr="01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76" y="0"/>
            <a:ext cx="913192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285728"/>
            <a:ext cx="8042911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6600" dirty="0" smtClean="0">
                <a:solidFill>
                  <a:srgbClr val="FFFF00"/>
                </a:solidFill>
              </a:rPr>
              <a:t>لغز ! ما هو سر هذا الفرح</a:t>
            </a:r>
            <a:r>
              <a:rPr lang="en-US" sz="6600" dirty="0" smtClean="0">
                <a:solidFill>
                  <a:srgbClr val="FFFF00"/>
                </a:solidFill>
              </a:rPr>
              <a:t> </a:t>
            </a:r>
            <a:r>
              <a:rPr lang="ar-SY" sz="6600" dirty="0" smtClean="0">
                <a:solidFill>
                  <a:srgbClr val="FFFF00"/>
                </a:solidFill>
              </a:rPr>
              <a:t>؟ </a:t>
            </a:r>
            <a:endParaRPr lang="ar-SY" sz="6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76" y="0"/>
            <a:ext cx="911984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43644"/>
            <a:ext cx="9144000" cy="70788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SY" sz="4000" dirty="0" smtClean="0">
                <a:solidFill>
                  <a:srgbClr val="002060"/>
                </a:solidFill>
              </a:rPr>
              <a:t>هو نبع صغير في قلب القرية نبع ينشد أنشودة الحياة</a:t>
            </a:r>
            <a:endParaRPr lang="ar-SY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24" y="1"/>
            <a:ext cx="912627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214950"/>
            <a:ext cx="8929718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dirty="0" smtClean="0">
                <a:solidFill>
                  <a:schemeClr val="accent2">
                    <a:lumMod val="50000"/>
                  </a:schemeClr>
                </a:solidFill>
              </a:rPr>
              <a:t>فكان رجال القرية يشتغلون بجد وعزم</a:t>
            </a:r>
            <a:endParaRPr lang="ar-SY" sz="5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9" y="0"/>
            <a:ext cx="9137631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8" y="0"/>
            <a:ext cx="9131263" cy="68580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1263" cy="70008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4929198"/>
            <a:ext cx="6786578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dirty="0" smtClean="0">
                <a:solidFill>
                  <a:srgbClr val="FF0000"/>
                </a:solidFill>
              </a:rPr>
              <a:t>وصبايا القرية يستقين الماء وهن يغنين ضاحكات</a:t>
            </a:r>
            <a:endParaRPr lang="ar-SY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69" y="0"/>
            <a:ext cx="913763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428604"/>
            <a:ext cx="91440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dirty="0" smtClean="0">
                <a:solidFill>
                  <a:srgbClr val="FF0000"/>
                </a:solidFill>
              </a:rPr>
              <a:t>وكانت القرية تعيش  في هناء وسعادة</a:t>
            </a:r>
            <a:endParaRPr lang="ar-SY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5721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5500702"/>
            <a:ext cx="9144000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4400" dirty="0" smtClean="0">
                <a:solidFill>
                  <a:schemeClr val="accent2">
                    <a:lumMod val="50000"/>
                  </a:schemeClr>
                </a:solidFill>
              </a:rPr>
              <a:t>الى ان جاء يوم وصل فيه الى القرية رجل </a:t>
            </a:r>
          </a:p>
          <a:p>
            <a:pPr algn="ctr"/>
            <a:r>
              <a:rPr lang="ar-SY" sz="4400" dirty="0" smtClean="0">
                <a:solidFill>
                  <a:schemeClr val="accent2">
                    <a:lumMod val="50000"/>
                  </a:schemeClr>
                </a:solidFill>
              </a:rPr>
              <a:t>ليس مزارعا أنه قاض قوي بطاش</a:t>
            </a:r>
            <a:endParaRPr lang="ar-SY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47" y="0"/>
            <a:ext cx="915549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00760" y="0"/>
            <a:ext cx="3143240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dirty="0" smtClean="0">
                <a:solidFill>
                  <a:srgbClr val="FF0000"/>
                </a:solidFill>
              </a:rPr>
              <a:t>بدأ أهل القرية  يتخوفون , لأنهم رأوا يوما حائطا يبنى بقرب النبع</a:t>
            </a:r>
            <a:endParaRPr lang="ar-SY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291"/>
            <a:ext cx="9144000" cy="683370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3857628"/>
            <a:ext cx="4643438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dirty="0" smtClean="0">
                <a:solidFill>
                  <a:srgbClr val="FFFF00"/>
                </a:solidFill>
              </a:rPr>
              <a:t>لأن القاضي يريد أن يبني له بيتا هناك بيتا أكبر من بيوت القرية دفن النبع!</a:t>
            </a:r>
            <a:endParaRPr lang="ar-SY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02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296" y="1"/>
            <a:ext cx="915729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57752" y="0"/>
            <a:ext cx="4286248" cy="280076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400" dirty="0" smtClean="0"/>
              <a:t>فجاء الى القاضي بعض الأهالي يسألونه أن يترك لهم شعبة من ماء النبع</a:t>
            </a:r>
            <a:endParaRPr lang="ar-SY" sz="44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42852"/>
            <a:ext cx="2500298" cy="618630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6600" dirty="0" smtClean="0">
                <a:solidFill>
                  <a:srgbClr val="FF0000"/>
                </a:solidFill>
              </a:rPr>
              <a:t>رفض القاضي وأمر أن يهموا سريعا ببناء بيته</a:t>
            </a:r>
            <a:endParaRPr lang="ar-SY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2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6419" y="0"/>
            <a:ext cx="9160419" cy="578645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8596" y="5857892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Y" sz="4800" dirty="0" smtClean="0">
                <a:solidFill>
                  <a:srgbClr val="C00000"/>
                </a:solidFill>
              </a:rPr>
              <a:t>ذبلت الأزهار , وأوراق الأشجار تساقطت</a:t>
            </a:r>
            <a:endParaRPr lang="ar-SY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9293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715016"/>
            <a:ext cx="871540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7200" dirty="0" smtClean="0">
                <a:solidFill>
                  <a:srgbClr val="FF0000"/>
                </a:solidFill>
              </a:rPr>
              <a:t>خرست الطيور</a:t>
            </a:r>
            <a:endParaRPr lang="ar-SY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00108"/>
            <a:ext cx="9238061" cy="58578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6000" dirty="0" smtClean="0">
                <a:solidFill>
                  <a:schemeClr val="bg2">
                    <a:lumMod val="10000"/>
                  </a:schemeClr>
                </a:solidFill>
              </a:rPr>
              <a:t>والأرض جفت ويبست</a:t>
            </a:r>
            <a:endParaRPr lang="ar-SY" sz="6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7032" y="0"/>
            <a:ext cx="9191032" cy="68580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47" y="0"/>
            <a:ext cx="9155494" cy="56435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643578"/>
            <a:ext cx="914400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4800" dirty="0" smtClean="0"/>
              <a:t>عندئذ رحل الأهالي عن القرية</a:t>
            </a:r>
            <a:endParaRPr lang="ar-SY" sz="4800" dirty="0"/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46" y="0"/>
            <a:ext cx="914974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6130656"/>
            <a:ext cx="9144000" cy="727344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1">
            <a:spAutoFit/>
          </a:bodyPr>
          <a:lstStyle/>
          <a:p>
            <a:pPr algn="ctr"/>
            <a:r>
              <a:rPr lang="ar-SY" sz="4000" dirty="0" smtClean="0"/>
              <a:t>رحلوا يفتشون عن مكان آخر حيث يستطيعون أن يعيشوا</a:t>
            </a:r>
            <a:endParaRPr lang="ar-SY" sz="4000" dirty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47" y="0"/>
            <a:ext cx="9155494" cy="6858000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03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9746" cy="6857999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037" y="0"/>
            <a:ext cx="9224074" cy="6858000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22702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9291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57818" y="642918"/>
            <a:ext cx="3500462" cy="507831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dirty="0" smtClean="0">
                <a:solidFill>
                  <a:srgbClr val="FF0000"/>
                </a:solidFill>
              </a:rPr>
              <a:t>لكن النبع لم ينفك عن التدفق  تحت التراب... فتجمعت مياهه في جوف الأرض</a:t>
            </a:r>
            <a:endParaRPr lang="ar-SY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dirty="0" smtClean="0">
                <a:solidFill>
                  <a:srgbClr val="FFC000"/>
                </a:solidFill>
              </a:rPr>
              <a:t>وفي ليلة ظلماء سقطت الحيطان تحت ضغط المياه وجرفت المياه البيت</a:t>
            </a:r>
            <a:endParaRPr lang="ar-SY" sz="4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072074"/>
            <a:ext cx="8715404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dirty="0" smtClean="0">
                <a:solidFill>
                  <a:srgbClr val="FF0000"/>
                </a:solidFill>
              </a:rPr>
              <a:t>وعند الفجر الباكر كانت تجري في قلب القرية تشعبات كثيرة من النبع</a:t>
            </a:r>
            <a:endParaRPr lang="ar-SY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44" y="5429264"/>
            <a:ext cx="8501122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400" dirty="0" smtClean="0">
                <a:solidFill>
                  <a:srgbClr val="FF0000"/>
                </a:solidFill>
              </a:rPr>
              <a:t>فعلا صراخ كبير : تعالوا ! تعالوا!  عادت المياه</a:t>
            </a:r>
            <a:endParaRPr lang="ar-SY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312" y="0"/>
            <a:ext cx="917531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500042"/>
            <a:ext cx="7614283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dirty="0" smtClean="0">
                <a:solidFill>
                  <a:srgbClr val="C00000"/>
                </a:solidFill>
              </a:rPr>
              <a:t>فتفتحت الأزهار , وبرعمت الأشجار </a:t>
            </a:r>
            <a:endParaRPr lang="ar-SY" sz="4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Y"/>
          </a:p>
        </p:txBody>
      </p:sp>
      <p:pic>
        <p:nvPicPr>
          <p:cNvPr id="4" name="Content Placeholder 3" descr="04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1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917" y="0"/>
            <a:ext cx="917591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7224" y="5715016"/>
            <a:ext cx="592935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4800" dirty="0" smtClean="0">
                <a:solidFill>
                  <a:srgbClr val="FFFF00"/>
                </a:solidFill>
              </a:rPr>
              <a:t>والطيور انطلقت تغرد بفرح</a:t>
            </a:r>
            <a:endParaRPr lang="ar-SY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06825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357166"/>
            <a:ext cx="5643602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400" dirty="0" smtClean="0">
                <a:solidFill>
                  <a:srgbClr val="FF0000"/>
                </a:solidFill>
              </a:rPr>
              <a:t>تعالوا  ! تعالوا ! عادت الحياة</a:t>
            </a:r>
            <a:endParaRPr lang="ar-SY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312" y="0"/>
            <a:ext cx="917531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857252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400" dirty="0" smtClean="0">
                <a:solidFill>
                  <a:srgbClr val="FFC000"/>
                </a:solidFill>
              </a:rPr>
              <a:t>كان الصراخ قويا لدرجة أن سمعه كل الناس </a:t>
            </a:r>
            <a:endParaRPr lang="ar-SY" sz="4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312" y="0"/>
            <a:ext cx="9206623" cy="6858000"/>
          </a:xfrm>
          <a:prstGeom prst="rect">
            <a:avLst/>
          </a:prstGeom>
        </p:spPr>
      </p:pic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591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15140" y="714356"/>
            <a:ext cx="2143140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6000" dirty="0" smtClean="0">
                <a:solidFill>
                  <a:srgbClr val="FFFF00"/>
                </a:solidFill>
              </a:rPr>
              <a:t>فرجعوا الى القرية جميعا</a:t>
            </a:r>
            <a:endParaRPr lang="ar-SY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1827" y="0"/>
            <a:ext cx="9165827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43240" y="2571744"/>
            <a:ext cx="2428892" cy="212365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400" dirty="0" smtClean="0">
                <a:solidFill>
                  <a:srgbClr val="FFFF00"/>
                </a:solidFill>
              </a:rPr>
              <a:t>وكان الفرح كبيرا كما لم يكن من قبل </a:t>
            </a:r>
            <a:endParaRPr lang="ar-SY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137" y="0"/>
            <a:ext cx="917627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57818" y="357166"/>
            <a:ext cx="3643338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5400" dirty="0" smtClean="0">
                <a:solidFill>
                  <a:srgbClr val="FFFF00"/>
                </a:solidFill>
              </a:rPr>
              <a:t>لأنهم رأوا أن مياه النبع أقوى من حيطان البشر</a:t>
            </a:r>
            <a:endParaRPr lang="ar-SY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6417" y="0"/>
            <a:ext cx="917683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15074" y="2928934"/>
            <a:ext cx="2786082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dirty="0" smtClean="0">
                <a:solidFill>
                  <a:srgbClr val="FFFF00"/>
                </a:solidFill>
              </a:rPr>
              <a:t>وكانوا واثقين أن لا شيئ يستطيع أن يوقف النبع ويحجزه</a:t>
            </a:r>
            <a:endParaRPr lang="ar-SY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354" y="0"/>
            <a:ext cx="910964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0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7405" cy="6858000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5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3982" y="0"/>
            <a:ext cx="919196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3504" y="1428736"/>
            <a:ext cx="3429024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9600" dirty="0" smtClean="0">
                <a:solidFill>
                  <a:srgbClr val="FFFF00"/>
                </a:solidFill>
              </a:rPr>
              <a:t>النبع</a:t>
            </a:r>
            <a:endParaRPr lang="ar-SY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6798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Y" sz="4400" dirty="0" smtClean="0">
                <a:latin typeface="Traditional Arabic" pitchFamily="18" charset="-78"/>
                <a:cs typeface="+mj-cs"/>
              </a:rPr>
              <a:t>في قرية صغيرة في مكان ضائع من الأرض حيث الناس سعداء</a:t>
            </a:r>
            <a:endParaRPr lang="en-GB" sz="4400" dirty="0">
              <a:latin typeface="Traditional Arabic" pitchFamily="18" charset="-78"/>
              <a:cs typeface="+mj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75311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64357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1142976" y="0"/>
            <a:ext cx="6858048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dirty="0" smtClean="0">
                <a:solidFill>
                  <a:srgbClr val="FF0000"/>
                </a:solidFill>
              </a:rPr>
              <a:t>والأزهار ..... </a:t>
            </a:r>
            <a:endParaRPr lang="ar-SY" sz="4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3214686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SY" sz="5400" dirty="0" smtClean="0">
                <a:solidFill>
                  <a:srgbClr val="FF0000"/>
                </a:solidFill>
              </a:rPr>
              <a:t>والأشجار</a:t>
            </a:r>
            <a:endParaRPr lang="en-GB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531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728664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4800" dirty="0" smtClean="0">
                <a:solidFill>
                  <a:srgbClr val="FF0000"/>
                </a:solidFill>
              </a:rPr>
              <a:t>والعصافير تستقبل الشمس كل صباح</a:t>
            </a:r>
            <a:endParaRPr lang="ar-SY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76" y="0"/>
            <a:ext cx="911984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16" y="357166"/>
            <a:ext cx="2071702" cy="378565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Y" sz="6000" dirty="0" smtClean="0">
                <a:solidFill>
                  <a:srgbClr val="FFFF00"/>
                </a:solidFill>
              </a:rPr>
              <a:t>كان كل شيء يتنفس الفرح</a:t>
            </a:r>
            <a:endParaRPr lang="ar-SY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253</Words>
  <Application>Microsoft Office PowerPoint</Application>
  <PresentationFormat>On-screen Show (4:3)</PresentationFormat>
  <Paragraphs>35</Paragraphs>
  <Slides>49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</vt:vector>
  </TitlesOfParts>
  <Company>By DR.Ahmed Saker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النبع</dc:title>
  <dc:creator>HANANIA FMM</dc:creator>
  <cp:lastModifiedBy>Computer</cp:lastModifiedBy>
  <cp:revision>47</cp:revision>
  <dcterms:created xsi:type="dcterms:W3CDTF">2011-02-24T02:35:04Z</dcterms:created>
  <dcterms:modified xsi:type="dcterms:W3CDTF">2012-07-01T20:37:30Z</dcterms:modified>
</cp:coreProperties>
</file>