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60" d="100"/>
          <a:sy n="60" d="100"/>
        </p:scale>
        <p:origin x="-1164" y="-30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081AA9A2-F14C-4EBC-8E5E-A476682C9B0E}" type="datetimeFigureOut">
              <a:rPr lang="en-US" smtClean="0"/>
              <a:pPr/>
              <a:t>10/31/2013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B466E4E-5764-425C-94DA-E474BAB1AFA6}"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81AA9A2-F14C-4EBC-8E5E-A476682C9B0E}" type="datetimeFigureOut">
              <a:rPr lang="en-US" smtClean="0"/>
              <a:pPr/>
              <a:t>10/31/2013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B466E4E-5764-425C-94DA-E474BAB1AFA6}"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81AA9A2-F14C-4EBC-8E5E-A476682C9B0E}" type="datetimeFigureOut">
              <a:rPr lang="en-US" smtClean="0"/>
              <a:pPr/>
              <a:t>10/31/2013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B466E4E-5764-425C-94DA-E474BAB1AFA6}"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81AA9A2-F14C-4EBC-8E5E-A476682C9B0E}" type="datetimeFigureOut">
              <a:rPr lang="en-US" smtClean="0"/>
              <a:pPr/>
              <a:t>10/31/2013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B466E4E-5764-425C-94DA-E474BAB1AFA6}"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81AA9A2-F14C-4EBC-8E5E-A476682C9B0E}" type="datetimeFigureOut">
              <a:rPr lang="en-US" smtClean="0"/>
              <a:pPr/>
              <a:t>10/31/2013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B466E4E-5764-425C-94DA-E474BAB1AFA6}"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081AA9A2-F14C-4EBC-8E5E-A476682C9B0E}" type="datetimeFigureOut">
              <a:rPr lang="en-US" smtClean="0"/>
              <a:pPr/>
              <a:t>10/31/2013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B466E4E-5764-425C-94DA-E474BAB1AFA6}"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081AA9A2-F14C-4EBC-8E5E-A476682C9B0E}" type="datetimeFigureOut">
              <a:rPr lang="en-US" smtClean="0"/>
              <a:pPr/>
              <a:t>10/31/2013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2B466E4E-5764-425C-94DA-E474BAB1AFA6}"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081AA9A2-F14C-4EBC-8E5E-A476682C9B0E}" type="datetimeFigureOut">
              <a:rPr lang="en-US" smtClean="0"/>
              <a:pPr/>
              <a:t>10/31/2013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2B466E4E-5764-425C-94DA-E474BAB1AFA6}"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81AA9A2-F14C-4EBC-8E5E-A476682C9B0E}" type="datetimeFigureOut">
              <a:rPr lang="en-US" smtClean="0"/>
              <a:pPr/>
              <a:t>10/31/2013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2B466E4E-5764-425C-94DA-E474BAB1AFA6}"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81AA9A2-F14C-4EBC-8E5E-A476682C9B0E}" type="datetimeFigureOut">
              <a:rPr lang="en-US" smtClean="0"/>
              <a:pPr/>
              <a:t>10/31/2013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B466E4E-5764-425C-94DA-E474BAB1AFA6}"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81AA9A2-F14C-4EBC-8E5E-A476682C9B0E}" type="datetimeFigureOut">
              <a:rPr lang="en-US" smtClean="0"/>
              <a:pPr/>
              <a:t>10/31/2013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B466E4E-5764-425C-94DA-E474BAB1AFA6}"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81AA9A2-F14C-4EBC-8E5E-A476682C9B0E}" type="datetimeFigureOut">
              <a:rPr lang="en-US" smtClean="0"/>
              <a:pPr/>
              <a:t>10/31/2013</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B466E4E-5764-425C-94DA-E474BAB1AFA6}"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1.jpg"/>
          <p:cNvPicPr>
            <a:picLocks noChangeAspect="1"/>
          </p:cNvPicPr>
          <p:nvPr/>
        </p:nvPicPr>
        <p:blipFill>
          <a:blip r:embed="rId2"/>
          <a:stretch>
            <a:fillRect/>
          </a:stretch>
        </p:blipFill>
        <p:spPr>
          <a:xfrm>
            <a:off x="0" y="0"/>
            <a:ext cx="9144000" cy="6858000"/>
          </a:xfrm>
          <a:prstGeom prst="rect">
            <a:avLst/>
          </a:prstGeom>
        </p:spPr>
      </p:pic>
      <p:sp>
        <p:nvSpPr>
          <p:cNvPr id="3" name="TextBox 2"/>
          <p:cNvSpPr txBox="1"/>
          <p:nvPr/>
        </p:nvSpPr>
        <p:spPr>
          <a:xfrm>
            <a:off x="2928926" y="0"/>
            <a:ext cx="6215074" cy="1323439"/>
          </a:xfrm>
          <a:prstGeom prst="rect">
            <a:avLst/>
          </a:prstGeom>
          <a:noFill/>
        </p:spPr>
        <p:txBody>
          <a:bodyPr wrap="square" rtlCol="0">
            <a:spAutoFit/>
          </a:bodyPr>
          <a:lstStyle/>
          <a:p>
            <a:pPr algn="r" rtl="1"/>
            <a:r>
              <a:rPr lang="ar-SY" sz="8000" b="1" dirty="0" smtClean="0">
                <a:solidFill>
                  <a:srgbClr val="FFFF00"/>
                </a:solidFill>
              </a:rPr>
              <a:t>مثل الزارع</a:t>
            </a:r>
            <a:endParaRPr lang="en-GB" sz="8000" b="1" dirty="0">
              <a:solidFill>
                <a:srgbClr val="FFFF00"/>
              </a:solidFill>
            </a:endParaRPr>
          </a:p>
        </p:txBody>
      </p:sp>
    </p:spTree>
  </p:cSld>
  <p:clrMapOvr>
    <a:masterClrMapping/>
  </p:clrMapOvr>
  <p:transition spd="slow">
    <p:split orient="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0.jpg"/>
          <p:cNvPicPr>
            <a:picLocks noChangeAspect="1"/>
          </p:cNvPicPr>
          <p:nvPr/>
        </p:nvPicPr>
        <p:blipFill>
          <a:blip r:embed="rId2"/>
          <a:stretch>
            <a:fillRect/>
          </a:stretch>
        </p:blipFill>
        <p:spPr>
          <a:xfrm>
            <a:off x="0" y="0"/>
            <a:ext cx="5572132" cy="6858000"/>
          </a:xfrm>
          <a:prstGeom prst="rect">
            <a:avLst/>
          </a:prstGeom>
        </p:spPr>
      </p:pic>
      <p:sp>
        <p:nvSpPr>
          <p:cNvPr id="4" name="TextBox 3"/>
          <p:cNvSpPr txBox="1"/>
          <p:nvPr/>
        </p:nvSpPr>
        <p:spPr>
          <a:xfrm>
            <a:off x="5572132" y="0"/>
            <a:ext cx="3571868" cy="6986528"/>
          </a:xfrm>
          <a:prstGeom prst="rect">
            <a:avLst/>
          </a:prstGeom>
          <a:solidFill>
            <a:schemeClr val="accent6">
              <a:lumMod val="60000"/>
              <a:lumOff val="40000"/>
            </a:schemeClr>
          </a:solidFill>
        </p:spPr>
        <p:txBody>
          <a:bodyPr wrap="square" rtlCol="0">
            <a:spAutoFit/>
          </a:bodyPr>
          <a:lstStyle/>
          <a:p>
            <a:pPr algn="r" rtl="1"/>
            <a:r>
              <a:rPr lang="ar-SY" sz="3200" b="1" dirty="0" smtClean="0"/>
              <a:t>عند البذار ولكي تنمو الحبوب وتكبر فانها بحاجة الى الضوء , والحرارة والرطوبة ولكنها تكون بحاجة على الأخص لأرض وتربة جيدة لكي تمد جذورها وهذا ما حصل لبقية الحبوب ...</a:t>
            </a:r>
          </a:p>
          <a:p>
            <a:pPr algn="r" rtl="1"/>
            <a:r>
              <a:rPr lang="ar-SY" sz="3200" b="1" dirty="0" smtClean="0"/>
              <a:t>صمت:</a:t>
            </a:r>
          </a:p>
          <a:p>
            <a:pPr algn="r" rtl="1"/>
            <a:r>
              <a:rPr lang="ar-SY" sz="3200" b="1" dirty="0" smtClean="0"/>
              <a:t>لنستطيع أن نعيش كما يريد يسوع علينا أن نكون أرضا جيدة لاستقبال كلامه.</a:t>
            </a:r>
            <a:endParaRPr lang="en-GB" sz="3200" b="1" dirty="0"/>
          </a:p>
        </p:txBody>
      </p:sp>
    </p:spTree>
  </p:cSld>
  <p:clrMapOvr>
    <a:masterClrMapping/>
  </p:clrMapOvr>
  <p:transition spd="slow">
    <p:wip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1.jpg"/>
          <p:cNvPicPr>
            <a:picLocks noChangeAspect="1"/>
          </p:cNvPicPr>
          <p:nvPr/>
        </p:nvPicPr>
        <p:blipFill>
          <a:blip r:embed="rId2"/>
          <a:stretch>
            <a:fillRect/>
          </a:stretch>
        </p:blipFill>
        <p:spPr>
          <a:xfrm>
            <a:off x="0" y="0"/>
            <a:ext cx="5643570" cy="6858000"/>
          </a:xfrm>
          <a:prstGeom prst="rect">
            <a:avLst/>
          </a:prstGeom>
        </p:spPr>
      </p:pic>
      <p:sp>
        <p:nvSpPr>
          <p:cNvPr id="5" name="TextBox 4"/>
          <p:cNvSpPr txBox="1"/>
          <p:nvPr/>
        </p:nvSpPr>
        <p:spPr>
          <a:xfrm>
            <a:off x="5643570" y="0"/>
            <a:ext cx="3500430" cy="6924973"/>
          </a:xfrm>
          <a:prstGeom prst="rect">
            <a:avLst/>
          </a:prstGeom>
          <a:solidFill>
            <a:schemeClr val="accent6"/>
          </a:solidFill>
        </p:spPr>
        <p:txBody>
          <a:bodyPr wrap="square" rtlCol="0">
            <a:spAutoFit/>
          </a:bodyPr>
          <a:lstStyle/>
          <a:p>
            <a:pPr algn="r" rtl="1"/>
            <a:r>
              <a:rPr lang="ar-SY" sz="2800" b="1" dirty="0" smtClean="0"/>
              <a:t>ان الحبوب التي بذرها الزارع وسقطت على هذه الأراضي المختلفة كانت من النوعية الجيدة نفسها ولكن بعضها لم يعطي الثمار المرجوة منها, ولكن تلك التي سقطت على التربة الجيدة فانها أعطت مائة ضعف...</a:t>
            </a:r>
          </a:p>
          <a:p>
            <a:pPr algn="r" rtl="1"/>
            <a:r>
              <a:rPr lang="ar-SY" sz="2800" b="1" dirty="0" smtClean="0"/>
              <a:t>صمت :</a:t>
            </a:r>
          </a:p>
          <a:p>
            <a:pPr algn="r" rtl="1"/>
            <a:r>
              <a:rPr lang="ar-SY" sz="2800" b="1" dirty="0" smtClean="0"/>
              <a:t> </a:t>
            </a:r>
            <a:r>
              <a:rPr lang="ar-SY" sz="3200" b="1" dirty="0" smtClean="0"/>
              <a:t>الحبوب المنثورة هي كلام الله , هي البشرى الحسنة التي أعطانا اياها يسوع , وأولئك الذين يستقبلونها يعملون الكثير من الأعمال الصالحة.</a:t>
            </a:r>
            <a:endParaRPr lang="en-GB" sz="3200" b="1" dirty="0"/>
          </a:p>
        </p:txBody>
      </p:sp>
    </p:spTree>
  </p:cSld>
  <p:clrMapOvr>
    <a:masterClrMapping/>
  </p:clrMapOvr>
  <p:transition spd="slow">
    <p:wip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5.jpg"/>
          <p:cNvPicPr>
            <a:picLocks noChangeAspect="1"/>
          </p:cNvPicPr>
          <p:nvPr/>
        </p:nvPicPr>
        <p:blipFill>
          <a:blip r:embed="rId2"/>
          <a:stretch>
            <a:fillRect/>
          </a:stretch>
        </p:blipFill>
        <p:spPr>
          <a:xfrm>
            <a:off x="0" y="-285776"/>
            <a:ext cx="9144000" cy="7143776"/>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2.jpg"/>
          <p:cNvPicPr>
            <a:picLocks noChangeAspect="1"/>
          </p:cNvPicPr>
          <p:nvPr/>
        </p:nvPicPr>
        <p:blipFill>
          <a:blip r:embed="rId2"/>
          <a:stretch>
            <a:fillRect/>
          </a:stretch>
        </p:blipFill>
        <p:spPr>
          <a:xfrm>
            <a:off x="0" y="0"/>
            <a:ext cx="6215074" cy="6858000"/>
          </a:xfrm>
          <a:prstGeom prst="rect">
            <a:avLst/>
          </a:prstGeom>
        </p:spPr>
      </p:pic>
      <p:sp>
        <p:nvSpPr>
          <p:cNvPr id="7" name="TextBox 6"/>
          <p:cNvSpPr txBox="1"/>
          <p:nvPr/>
        </p:nvSpPr>
        <p:spPr>
          <a:xfrm>
            <a:off x="6215074" y="0"/>
            <a:ext cx="2928926" cy="6986528"/>
          </a:xfrm>
          <a:prstGeom prst="rect">
            <a:avLst/>
          </a:prstGeom>
          <a:solidFill>
            <a:schemeClr val="accent2">
              <a:lumMod val="75000"/>
            </a:schemeClr>
          </a:solidFill>
        </p:spPr>
        <p:txBody>
          <a:bodyPr wrap="square" rtlCol="0">
            <a:spAutoFit/>
          </a:bodyPr>
          <a:lstStyle/>
          <a:p>
            <a:pPr algn="r" rtl="1"/>
            <a:r>
              <a:rPr lang="ar-SY" sz="2800" b="1" dirty="0" smtClean="0">
                <a:solidFill>
                  <a:schemeClr val="bg1"/>
                </a:solidFill>
              </a:rPr>
              <a:t>التبشير والتعليم كان جزء من رسالة يسوع على الارض, لذلك فقد علم وبشر كثيرا وفي كل الفرص والامكنة المتاحة له , وغالبا ما فعل ذلك وهو جالس في قارب على شط بحيرة طبرية , ولكي يجعل الجموع تفهمه بصورة أفضل فانه كان يستعمل تشبيهات ومقارنات قريبة من عقولهم , ندعو هذه التشبيهات والمقارنات في يومنا هذا ألأمثال...</a:t>
            </a:r>
            <a:endParaRPr lang="en-GB" sz="2800" b="1" dirty="0">
              <a:solidFill>
                <a:schemeClr val="bg1"/>
              </a:solidFill>
            </a:endParaRPr>
          </a:p>
        </p:txBody>
      </p:sp>
    </p:spTree>
  </p:cSld>
  <p:clrMapOvr>
    <a:masterClrMapping/>
  </p:clrMapOvr>
  <p:transition spd="slow">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3.jpg"/>
          <p:cNvPicPr>
            <a:picLocks noChangeAspect="1"/>
          </p:cNvPicPr>
          <p:nvPr/>
        </p:nvPicPr>
        <p:blipFill>
          <a:blip r:embed="rId2"/>
          <a:stretch>
            <a:fillRect/>
          </a:stretch>
        </p:blipFill>
        <p:spPr>
          <a:xfrm>
            <a:off x="0" y="0"/>
            <a:ext cx="6215074" cy="6858000"/>
          </a:xfrm>
          <a:prstGeom prst="rect">
            <a:avLst/>
          </a:prstGeom>
        </p:spPr>
      </p:pic>
      <p:sp>
        <p:nvSpPr>
          <p:cNvPr id="5" name="TextBox 4"/>
          <p:cNvSpPr txBox="1"/>
          <p:nvPr/>
        </p:nvSpPr>
        <p:spPr>
          <a:xfrm>
            <a:off x="6215074" y="0"/>
            <a:ext cx="2928926" cy="6986528"/>
          </a:xfrm>
          <a:prstGeom prst="rect">
            <a:avLst/>
          </a:prstGeom>
          <a:solidFill>
            <a:schemeClr val="accent2">
              <a:lumMod val="75000"/>
            </a:schemeClr>
          </a:solidFill>
        </p:spPr>
        <p:txBody>
          <a:bodyPr wrap="square" rtlCol="0">
            <a:spAutoFit/>
          </a:bodyPr>
          <a:lstStyle/>
          <a:p>
            <a:pPr algn="r" rtl="1"/>
            <a:r>
              <a:rPr lang="ar-SY" sz="3200" b="1" dirty="0" smtClean="0">
                <a:solidFill>
                  <a:schemeClr val="bg1"/>
                </a:solidFill>
              </a:rPr>
              <a:t>قال يسوع :“ خرج الزارع ليزرع ان كل منا يعرف هذه الحركة الاوتوماتكية التي تقوم بها يد الزارع عند نثره للحب فيده تغوص في كيس الحبوب المربوط على خصره وتأخذ الكمية التي تستطيعها من البذور ثم تخرج من الكيس لترمي ما أخذته على الحقل ...</a:t>
            </a:r>
            <a:endParaRPr lang="en-GB" sz="3200" b="1" dirty="0">
              <a:solidFill>
                <a:schemeClr val="bg1"/>
              </a:solidFill>
            </a:endParaRPr>
          </a:p>
        </p:txBody>
      </p:sp>
    </p:spTree>
  </p:cSld>
  <p:clrMapOvr>
    <a:masterClrMapping/>
  </p:clrMapOvr>
  <p:transition spd="slow">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4.jpg"/>
          <p:cNvPicPr>
            <a:picLocks noChangeAspect="1"/>
          </p:cNvPicPr>
          <p:nvPr/>
        </p:nvPicPr>
        <p:blipFill>
          <a:blip r:embed="rId2"/>
          <a:stretch>
            <a:fillRect/>
          </a:stretch>
        </p:blipFill>
        <p:spPr>
          <a:xfrm>
            <a:off x="0" y="0"/>
            <a:ext cx="6429388" cy="6858000"/>
          </a:xfrm>
          <a:prstGeom prst="rect">
            <a:avLst/>
          </a:prstGeom>
        </p:spPr>
      </p:pic>
      <p:sp>
        <p:nvSpPr>
          <p:cNvPr id="5" name="TextBox 4"/>
          <p:cNvSpPr txBox="1"/>
          <p:nvPr/>
        </p:nvSpPr>
        <p:spPr>
          <a:xfrm>
            <a:off x="6429388" y="0"/>
            <a:ext cx="2714612" cy="6858000"/>
          </a:xfrm>
          <a:prstGeom prst="rect">
            <a:avLst/>
          </a:prstGeom>
          <a:solidFill>
            <a:schemeClr val="accent6">
              <a:lumMod val="50000"/>
            </a:schemeClr>
          </a:solidFill>
        </p:spPr>
        <p:txBody>
          <a:bodyPr wrap="square" rtlCol="0">
            <a:spAutoFit/>
          </a:bodyPr>
          <a:lstStyle/>
          <a:p>
            <a:pPr algn="r" rtl="1"/>
            <a:r>
              <a:rPr lang="ar-SY" sz="3600" b="1" dirty="0" smtClean="0">
                <a:solidFill>
                  <a:schemeClr val="bg1"/>
                </a:solidFill>
              </a:rPr>
              <a:t>في القديم أيام يسوع وحتى يومنا هذا فان الطرق تجتاز الحقول , لذلك عندما كان الزارع يرمي الحبوب على مدى يده , كان جزء من الحبوب يسقط على حافة الطريق...</a:t>
            </a:r>
            <a:endParaRPr lang="en-GB" sz="3600" b="1" dirty="0">
              <a:solidFill>
                <a:schemeClr val="bg1"/>
              </a:solidFill>
            </a:endParaRPr>
          </a:p>
        </p:txBody>
      </p:sp>
    </p:spTree>
  </p:cSld>
  <p:clrMapOvr>
    <a:masterClrMapping/>
  </p:clrMapOvr>
  <p:transition spd="slow">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5.jpg"/>
          <p:cNvPicPr>
            <a:picLocks noChangeAspect="1"/>
          </p:cNvPicPr>
          <p:nvPr/>
        </p:nvPicPr>
        <p:blipFill>
          <a:blip r:embed="rId2"/>
          <a:stretch>
            <a:fillRect/>
          </a:stretch>
        </p:blipFill>
        <p:spPr>
          <a:xfrm>
            <a:off x="0" y="0"/>
            <a:ext cx="5500694" cy="6858000"/>
          </a:xfrm>
          <a:prstGeom prst="rect">
            <a:avLst/>
          </a:prstGeom>
        </p:spPr>
      </p:pic>
      <p:sp>
        <p:nvSpPr>
          <p:cNvPr id="4" name="TextBox 3"/>
          <p:cNvSpPr txBox="1"/>
          <p:nvPr/>
        </p:nvSpPr>
        <p:spPr>
          <a:xfrm>
            <a:off x="5500694" y="0"/>
            <a:ext cx="3643306" cy="4524315"/>
          </a:xfrm>
          <a:prstGeom prst="rect">
            <a:avLst/>
          </a:prstGeom>
          <a:solidFill>
            <a:schemeClr val="accent2">
              <a:lumMod val="60000"/>
              <a:lumOff val="40000"/>
            </a:schemeClr>
          </a:solidFill>
        </p:spPr>
        <p:txBody>
          <a:bodyPr wrap="square" rtlCol="0">
            <a:spAutoFit/>
          </a:bodyPr>
          <a:lstStyle/>
          <a:p>
            <a:pPr algn="r" rtl="1"/>
            <a:r>
              <a:rPr lang="ar-SY" sz="3200" b="1" dirty="0" smtClean="0"/>
              <a:t> فالحبات التي وقعت على حافة الطريق كان من السهل على العصافير كشفها وأكلها, وعندها تمتعت  العصافير بهذه الوليمة الفاخرة بمفردها, ولكن مع الأسف فان هذه الحبوب لن تعطي ثمارا ناضجة.... </a:t>
            </a:r>
            <a:endParaRPr lang="en-GB" sz="3200" b="1" dirty="0"/>
          </a:p>
        </p:txBody>
      </p:sp>
      <p:sp>
        <p:nvSpPr>
          <p:cNvPr id="5" name="Rectangle 4"/>
          <p:cNvSpPr/>
          <p:nvPr/>
        </p:nvSpPr>
        <p:spPr>
          <a:xfrm>
            <a:off x="5500694" y="4500570"/>
            <a:ext cx="3643306" cy="2554545"/>
          </a:xfrm>
          <a:prstGeom prst="rect">
            <a:avLst/>
          </a:prstGeom>
          <a:solidFill>
            <a:schemeClr val="accent2">
              <a:lumMod val="60000"/>
              <a:lumOff val="40000"/>
            </a:schemeClr>
          </a:solidFill>
        </p:spPr>
        <p:txBody>
          <a:bodyPr wrap="square">
            <a:spAutoFit/>
          </a:bodyPr>
          <a:lstStyle/>
          <a:p>
            <a:pPr algn="r" rtl="1"/>
            <a:r>
              <a:rPr lang="ar-SY" sz="3200" b="1" dirty="0" smtClean="0"/>
              <a:t>صمت</a:t>
            </a:r>
          </a:p>
          <a:p>
            <a:pPr algn="r" rtl="1"/>
            <a:r>
              <a:rPr lang="ar-SY" sz="3200" b="1" dirty="0" smtClean="0"/>
              <a:t>هناك كلام يمر بالقرب من آذاننا ولكننا لا نتكلف العناء للأستماع </a:t>
            </a:r>
            <a:r>
              <a:rPr lang="ar-SY" sz="3200" b="1" dirty="0" smtClean="0"/>
              <a:t>اليه</a:t>
            </a:r>
          </a:p>
          <a:p>
            <a:pPr algn="r" rtl="1"/>
            <a:endParaRPr lang="ar-SY" sz="3200" b="1" dirty="0" smtClean="0"/>
          </a:p>
        </p:txBody>
      </p:sp>
    </p:spTree>
  </p:cSld>
  <p:clrMapOvr>
    <a:masterClrMapping/>
  </p:clrMapOvr>
  <p:transition spd="slow">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6.jpg"/>
          <p:cNvPicPr>
            <a:picLocks noChangeAspect="1"/>
          </p:cNvPicPr>
          <p:nvPr/>
        </p:nvPicPr>
        <p:blipFill>
          <a:blip r:embed="rId2"/>
          <a:stretch>
            <a:fillRect/>
          </a:stretch>
        </p:blipFill>
        <p:spPr>
          <a:xfrm>
            <a:off x="0" y="0"/>
            <a:ext cx="5180076" cy="6858000"/>
          </a:xfrm>
          <a:prstGeom prst="rect">
            <a:avLst/>
          </a:prstGeom>
        </p:spPr>
      </p:pic>
      <p:sp>
        <p:nvSpPr>
          <p:cNvPr id="4" name="TextBox 3"/>
          <p:cNvSpPr txBox="1"/>
          <p:nvPr/>
        </p:nvSpPr>
        <p:spPr>
          <a:xfrm>
            <a:off x="5143504" y="0"/>
            <a:ext cx="4000496" cy="4524315"/>
          </a:xfrm>
          <a:prstGeom prst="rect">
            <a:avLst/>
          </a:prstGeom>
          <a:solidFill>
            <a:srgbClr val="7030A0"/>
          </a:solidFill>
        </p:spPr>
        <p:txBody>
          <a:bodyPr wrap="square" rtlCol="0">
            <a:spAutoFit/>
          </a:bodyPr>
          <a:lstStyle/>
          <a:p>
            <a:pPr algn="r" rtl="1"/>
            <a:r>
              <a:rPr lang="ar-SY" sz="3200" b="1" dirty="0" smtClean="0">
                <a:solidFill>
                  <a:schemeClr val="bg1"/>
                </a:solidFill>
              </a:rPr>
              <a:t>الارض عبارة عن خليط من الاماكن الترابية الصالحة للزراعة واخرى صخرية غير صالحة , وعند البذار فان بعض الحبوب تسقط على الارض الصخرية والتي من الممكن أن تكون محتفظة ببعض الرطوبة مما يسمح للحبوب بالنمو...</a:t>
            </a:r>
            <a:endParaRPr lang="en-GB" sz="3200" b="1" dirty="0">
              <a:solidFill>
                <a:schemeClr val="bg1"/>
              </a:solidFill>
            </a:endParaRPr>
          </a:p>
        </p:txBody>
      </p:sp>
      <p:sp>
        <p:nvSpPr>
          <p:cNvPr id="5" name="Rectangle 4"/>
          <p:cNvSpPr/>
          <p:nvPr/>
        </p:nvSpPr>
        <p:spPr>
          <a:xfrm>
            <a:off x="5143504" y="4429132"/>
            <a:ext cx="4000496" cy="2554545"/>
          </a:xfrm>
          <a:prstGeom prst="rect">
            <a:avLst/>
          </a:prstGeom>
          <a:solidFill>
            <a:srgbClr val="7030A0"/>
          </a:solidFill>
        </p:spPr>
        <p:txBody>
          <a:bodyPr wrap="square">
            <a:spAutoFit/>
          </a:bodyPr>
          <a:lstStyle/>
          <a:p>
            <a:pPr algn="r" rtl="1"/>
            <a:r>
              <a:rPr lang="ar-SY" sz="3200" b="1" dirty="0" smtClean="0">
                <a:solidFill>
                  <a:schemeClr val="bg1"/>
                </a:solidFill>
              </a:rPr>
              <a:t>صمت</a:t>
            </a:r>
          </a:p>
          <a:p>
            <a:pPr algn="r" rtl="1"/>
            <a:r>
              <a:rPr lang="ar-SY" sz="3200" b="1" dirty="0" smtClean="0">
                <a:solidFill>
                  <a:schemeClr val="bg1"/>
                </a:solidFill>
              </a:rPr>
              <a:t>ان الكلام الجيد من الممكن له ان يختفي بسرعة ما لم نحتفظ به بشكل جيد في قلوبنا </a:t>
            </a:r>
          </a:p>
        </p:txBody>
      </p:sp>
    </p:spTree>
  </p:cSld>
  <p:clrMapOvr>
    <a:masterClrMapping/>
  </p:clrMapOvr>
  <p:transition spd="slow">
    <p:wip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7.jpg"/>
          <p:cNvPicPr>
            <a:picLocks noChangeAspect="1"/>
          </p:cNvPicPr>
          <p:nvPr/>
        </p:nvPicPr>
        <p:blipFill>
          <a:blip r:embed="rId2"/>
          <a:stretch>
            <a:fillRect/>
          </a:stretch>
        </p:blipFill>
        <p:spPr>
          <a:xfrm>
            <a:off x="0" y="0"/>
            <a:ext cx="5643570" cy="6858000"/>
          </a:xfrm>
          <a:prstGeom prst="rect">
            <a:avLst/>
          </a:prstGeom>
        </p:spPr>
      </p:pic>
      <p:sp>
        <p:nvSpPr>
          <p:cNvPr id="4" name="TextBox 3"/>
          <p:cNvSpPr txBox="1"/>
          <p:nvPr/>
        </p:nvSpPr>
        <p:spPr>
          <a:xfrm>
            <a:off x="5643570" y="0"/>
            <a:ext cx="3500430" cy="4031873"/>
          </a:xfrm>
          <a:prstGeom prst="rect">
            <a:avLst/>
          </a:prstGeom>
          <a:solidFill>
            <a:srgbClr val="7030A0"/>
          </a:solidFill>
        </p:spPr>
        <p:txBody>
          <a:bodyPr wrap="square" rtlCol="0">
            <a:spAutoFit/>
          </a:bodyPr>
          <a:lstStyle/>
          <a:p>
            <a:pPr algn="r" rtl="1"/>
            <a:r>
              <a:rPr lang="ar-SY" sz="3200" b="1" dirty="0" smtClean="0">
                <a:solidFill>
                  <a:schemeClr val="bg1"/>
                </a:solidFill>
              </a:rPr>
              <a:t>الرطوبة التي تحتفظ بها الحجارة تجعل الحبوب تنمو ولكنها غير كافية للأستمرار , لأنها لا تستطيع أن تمد جذورها فانها بسرعة وبسبب حرارة الشمس ستيبس وتموت...</a:t>
            </a:r>
            <a:endParaRPr lang="en-GB" sz="3200" b="1" dirty="0">
              <a:solidFill>
                <a:schemeClr val="bg1"/>
              </a:solidFill>
            </a:endParaRPr>
          </a:p>
        </p:txBody>
      </p:sp>
      <p:sp>
        <p:nvSpPr>
          <p:cNvPr id="5" name="Rectangle 4"/>
          <p:cNvSpPr/>
          <p:nvPr/>
        </p:nvSpPr>
        <p:spPr>
          <a:xfrm>
            <a:off x="5643570" y="3929066"/>
            <a:ext cx="3500430" cy="2928933"/>
          </a:xfrm>
          <a:prstGeom prst="rect">
            <a:avLst/>
          </a:prstGeom>
          <a:solidFill>
            <a:srgbClr val="7030A0"/>
          </a:solidFill>
        </p:spPr>
        <p:txBody>
          <a:bodyPr wrap="square">
            <a:spAutoFit/>
          </a:bodyPr>
          <a:lstStyle/>
          <a:p>
            <a:pPr algn="r" rtl="1"/>
            <a:r>
              <a:rPr lang="ar-SY" sz="3600" b="1" dirty="0" smtClean="0">
                <a:solidFill>
                  <a:schemeClr val="bg1"/>
                </a:solidFill>
              </a:rPr>
              <a:t>صمت </a:t>
            </a:r>
          </a:p>
          <a:p>
            <a:pPr algn="r" rtl="1"/>
            <a:r>
              <a:rPr lang="ar-SY" sz="3600" b="1" dirty="0" smtClean="0">
                <a:solidFill>
                  <a:schemeClr val="bg1"/>
                </a:solidFill>
              </a:rPr>
              <a:t>هناك الكثير من الناس الذين يملكون قلوب قاسية مثل الأرض الصخرية.</a:t>
            </a:r>
            <a:endParaRPr lang="ar-SY" sz="3600" b="1" dirty="0" smtClean="0">
              <a:solidFill>
                <a:schemeClr val="bg1"/>
              </a:solidFill>
            </a:endParaRPr>
          </a:p>
        </p:txBody>
      </p:sp>
    </p:spTree>
  </p:cSld>
  <p:clrMapOvr>
    <a:masterClrMapping/>
  </p:clrMapOvr>
  <p:transition spd="slow">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8.jpg"/>
          <p:cNvPicPr>
            <a:picLocks noChangeAspect="1"/>
          </p:cNvPicPr>
          <p:nvPr/>
        </p:nvPicPr>
        <p:blipFill>
          <a:blip r:embed="rId2"/>
          <a:stretch>
            <a:fillRect/>
          </a:stretch>
        </p:blipFill>
        <p:spPr>
          <a:xfrm>
            <a:off x="0" y="0"/>
            <a:ext cx="5214942" cy="6857999"/>
          </a:xfrm>
          <a:prstGeom prst="rect">
            <a:avLst/>
          </a:prstGeom>
        </p:spPr>
      </p:pic>
      <p:sp>
        <p:nvSpPr>
          <p:cNvPr id="4" name="TextBox 3"/>
          <p:cNvSpPr txBox="1"/>
          <p:nvPr/>
        </p:nvSpPr>
        <p:spPr>
          <a:xfrm>
            <a:off x="5214942" y="0"/>
            <a:ext cx="3929058" cy="4524315"/>
          </a:xfrm>
          <a:prstGeom prst="rect">
            <a:avLst/>
          </a:prstGeom>
          <a:solidFill>
            <a:srgbClr val="7030A0"/>
          </a:solidFill>
        </p:spPr>
        <p:txBody>
          <a:bodyPr wrap="square" rtlCol="0">
            <a:spAutoFit/>
          </a:bodyPr>
          <a:lstStyle/>
          <a:p>
            <a:pPr algn="r" rtl="1"/>
            <a:r>
              <a:rPr lang="ar-SY" sz="3200" b="1" dirty="0" smtClean="0">
                <a:solidFill>
                  <a:schemeClr val="bg1"/>
                </a:solidFill>
              </a:rPr>
              <a:t>في الحقيقة فان الأشواك والأعشاب الضارة تنمو بسهولة وبسرعة أكبر من النباتات الجيدة فنراها على حافة الطرقات وبما ان الزارع يرمي بكرم وسخاء فان جزء من هذه الحبوب سيسقط بين الأشواك والأعشاب الضارة</a:t>
            </a:r>
            <a:endParaRPr lang="en-GB" sz="3200" b="1" dirty="0">
              <a:solidFill>
                <a:schemeClr val="bg1"/>
              </a:solidFill>
            </a:endParaRPr>
          </a:p>
        </p:txBody>
      </p:sp>
      <p:sp>
        <p:nvSpPr>
          <p:cNvPr id="6" name="Rectangle 5"/>
          <p:cNvSpPr/>
          <p:nvPr/>
        </p:nvSpPr>
        <p:spPr>
          <a:xfrm>
            <a:off x="5214942" y="4500570"/>
            <a:ext cx="3929058" cy="2357430"/>
          </a:xfrm>
          <a:prstGeom prst="rect">
            <a:avLst/>
          </a:prstGeom>
          <a:solidFill>
            <a:srgbClr val="7030A0"/>
          </a:solidFill>
        </p:spPr>
        <p:txBody>
          <a:bodyPr wrap="square">
            <a:spAutoFit/>
          </a:bodyPr>
          <a:lstStyle/>
          <a:p>
            <a:pPr algn="r" rtl="1"/>
            <a:r>
              <a:rPr lang="ar-SY" sz="3600" b="1" dirty="0" smtClean="0">
                <a:solidFill>
                  <a:schemeClr val="bg1"/>
                </a:solidFill>
              </a:rPr>
              <a:t>صمت</a:t>
            </a:r>
          </a:p>
          <a:p>
            <a:pPr algn="r" rtl="1"/>
            <a:r>
              <a:rPr lang="ar-SY" sz="3600" b="1" dirty="0" smtClean="0">
                <a:solidFill>
                  <a:schemeClr val="bg1"/>
                </a:solidFill>
              </a:rPr>
              <a:t>اننا نسمع الكثير من الأحاديث ولكننا نحتفظ بالقليل فقط...</a:t>
            </a:r>
            <a:endParaRPr lang="ar-SY" sz="3600" b="1" dirty="0" smtClean="0">
              <a:solidFill>
                <a:schemeClr val="bg1"/>
              </a:solidFill>
            </a:endParaRPr>
          </a:p>
        </p:txBody>
      </p:sp>
    </p:spTree>
  </p:cSld>
  <p:clrMapOvr>
    <a:masterClrMapping/>
  </p:clrMapOvr>
  <p:transition spd="slow">
    <p:wip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9.jpg"/>
          <p:cNvPicPr>
            <a:picLocks noChangeAspect="1"/>
          </p:cNvPicPr>
          <p:nvPr/>
        </p:nvPicPr>
        <p:blipFill>
          <a:blip r:embed="rId2"/>
          <a:stretch>
            <a:fillRect/>
          </a:stretch>
        </p:blipFill>
        <p:spPr>
          <a:xfrm>
            <a:off x="0" y="0"/>
            <a:ext cx="5357818" cy="6858000"/>
          </a:xfrm>
          <a:prstGeom prst="rect">
            <a:avLst/>
          </a:prstGeom>
        </p:spPr>
      </p:pic>
      <p:sp>
        <p:nvSpPr>
          <p:cNvPr id="5" name="TextBox 4"/>
          <p:cNvSpPr txBox="1"/>
          <p:nvPr/>
        </p:nvSpPr>
        <p:spPr>
          <a:xfrm>
            <a:off x="5357818" y="0"/>
            <a:ext cx="3786182" cy="6986528"/>
          </a:xfrm>
          <a:prstGeom prst="rect">
            <a:avLst/>
          </a:prstGeom>
          <a:solidFill>
            <a:schemeClr val="accent6"/>
          </a:solidFill>
        </p:spPr>
        <p:txBody>
          <a:bodyPr wrap="square" rtlCol="0">
            <a:spAutoFit/>
          </a:bodyPr>
          <a:lstStyle/>
          <a:p>
            <a:pPr algn="r" rtl="1"/>
            <a:r>
              <a:rPr lang="ar-SY" sz="3200" b="1" dirty="0" smtClean="0"/>
              <a:t>في البداية فان هذه الحبوب تنمو بسرعة , فهي تحس بالدفء وتكون محمية من الريح , لكن فيما بعد سينقصها الهواء والضوء وكما نمت بسرعة فانها تذبل بسرعة فالأشواك خنقتها مانعة عنها النور والأكسجين ...</a:t>
            </a:r>
          </a:p>
          <a:p>
            <a:pPr algn="r" rtl="1"/>
            <a:r>
              <a:rPr lang="ar-SY" sz="3200" b="1" dirty="0" smtClean="0"/>
              <a:t>صمت : </a:t>
            </a:r>
          </a:p>
          <a:p>
            <a:pPr algn="r" rtl="1"/>
            <a:r>
              <a:rPr lang="ar-SY" sz="3200" b="1" dirty="0" smtClean="0"/>
              <a:t>في الحياة هناك الكثير من المصاعب التي تخنق رغبتنا في الأنفتاح على الآخر.</a:t>
            </a:r>
            <a:endParaRPr lang="en-GB" sz="3200" b="1" dirty="0"/>
          </a:p>
        </p:txBody>
      </p:sp>
    </p:spTree>
  </p:cSld>
  <p:clrMapOvr>
    <a:masterClrMapping/>
  </p:clrMapOvr>
  <p:transition spd="slow">
    <p:wipe/>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161</TotalTime>
  <Words>480</Words>
  <Application>Microsoft Office PowerPoint</Application>
  <PresentationFormat>On-screen Show (4:3)</PresentationFormat>
  <Paragraphs>25</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Computer</dc:creator>
  <cp:lastModifiedBy>Computer</cp:lastModifiedBy>
  <cp:revision>2</cp:revision>
  <dcterms:created xsi:type="dcterms:W3CDTF">2013-10-31T02:51:58Z</dcterms:created>
  <dcterms:modified xsi:type="dcterms:W3CDTF">2013-10-31T22:07:48Z</dcterms:modified>
</cp:coreProperties>
</file>