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50" d="100"/>
          <a:sy n="50" d="100"/>
        </p:scale>
        <p:origin x="-1086" y="-49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5BD614D-7778-4F63-A3C6-3F5C47D34696}" type="datetimeFigureOut">
              <a:rPr lang="en-US" smtClean="0"/>
              <a:pPr/>
              <a:t>10/26/2012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AE79B4-CF45-45EC-86C9-5721F61B01CC}"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5BD614D-7778-4F63-A3C6-3F5C47D34696}" type="datetimeFigureOut">
              <a:rPr lang="en-US" smtClean="0"/>
              <a:pPr/>
              <a:t>10/26/2012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AE79B4-CF45-45EC-86C9-5721F61B01C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5BD614D-7778-4F63-A3C6-3F5C47D34696}" type="datetimeFigureOut">
              <a:rPr lang="en-US" smtClean="0"/>
              <a:pPr/>
              <a:t>10/26/2012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AE79B4-CF45-45EC-86C9-5721F61B01C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5BD614D-7778-4F63-A3C6-3F5C47D34696}" type="datetimeFigureOut">
              <a:rPr lang="en-US" smtClean="0"/>
              <a:pPr/>
              <a:t>10/26/2012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AE79B4-CF45-45EC-86C9-5721F61B01C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BD614D-7778-4F63-A3C6-3F5C47D34696}" type="datetimeFigureOut">
              <a:rPr lang="en-US" smtClean="0"/>
              <a:pPr/>
              <a:t>10/26/2012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AE79B4-CF45-45EC-86C9-5721F61B01CC}"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5BD614D-7778-4F63-A3C6-3F5C47D34696}" type="datetimeFigureOut">
              <a:rPr lang="en-US" smtClean="0"/>
              <a:pPr/>
              <a:t>10/26/2012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AE79B4-CF45-45EC-86C9-5721F61B01C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5BD614D-7778-4F63-A3C6-3F5C47D34696}" type="datetimeFigureOut">
              <a:rPr lang="en-US" smtClean="0"/>
              <a:pPr/>
              <a:t>10/26/2012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DAE79B4-CF45-45EC-86C9-5721F61B01C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5BD614D-7778-4F63-A3C6-3F5C47D34696}" type="datetimeFigureOut">
              <a:rPr lang="en-US" smtClean="0"/>
              <a:pPr/>
              <a:t>10/26/2012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DAE79B4-CF45-45EC-86C9-5721F61B01C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BD614D-7778-4F63-A3C6-3F5C47D34696}" type="datetimeFigureOut">
              <a:rPr lang="en-US" smtClean="0"/>
              <a:pPr/>
              <a:t>10/26/2012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DAE79B4-CF45-45EC-86C9-5721F61B01C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BD614D-7778-4F63-A3C6-3F5C47D34696}" type="datetimeFigureOut">
              <a:rPr lang="en-US" smtClean="0"/>
              <a:pPr/>
              <a:t>10/26/2012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AE79B4-CF45-45EC-86C9-5721F61B01C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BD614D-7778-4F63-A3C6-3F5C47D34696}" type="datetimeFigureOut">
              <a:rPr lang="en-US" smtClean="0"/>
              <a:pPr/>
              <a:t>10/26/2012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AE79B4-CF45-45EC-86C9-5721F61B01CC}"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BD614D-7778-4F63-A3C6-3F5C47D34696}" type="datetimeFigureOut">
              <a:rPr lang="en-US" smtClean="0"/>
              <a:pPr/>
              <a:t>10/26/2012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AE79B4-CF45-45EC-86C9-5721F61B01CC}"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1.jpg"/>
          <p:cNvPicPr>
            <a:picLocks noChangeAspect="1"/>
          </p:cNvPicPr>
          <p:nvPr/>
        </p:nvPicPr>
        <p:blipFill>
          <a:blip r:embed="rId2"/>
          <a:stretch>
            <a:fillRect/>
          </a:stretch>
        </p:blipFill>
        <p:spPr>
          <a:xfrm>
            <a:off x="0" y="0"/>
            <a:ext cx="9143999" cy="6858000"/>
          </a:xfrm>
          <a:prstGeom prst="rect">
            <a:avLst/>
          </a:prstGeom>
        </p:spPr>
      </p:pic>
      <p:sp>
        <p:nvSpPr>
          <p:cNvPr id="5" name="TextBox 4"/>
          <p:cNvSpPr txBox="1"/>
          <p:nvPr/>
        </p:nvSpPr>
        <p:spPr>
          <a:xfrm>
            <a:off x="1357290" y="4071942"/>
            <a:ext cx="5072098" cy="1015663"/>
          </a:xfrm>
          <a:prstGeom prst="rect">
            <a:avLst/>
          </a:prstGeom>
          <a:noFill/>
        </p:spPr>
        <p:txBody>
          <a:bodyPr wrap="square" rtlCol="0">
            <a:spAutoFit/>
          </a:bodyPr>
          <a:lstStyle/>
          <a:p>
            <a:pPr algn="ctr" rtl="1"/>
            <a:endParaRPr lang="en-GB" sz="6000" dirty="0">
              <a:solidFill>
                <a:schemeClr val="accent2">
                  <a:lumMod val="50000"/>
                </a:schemeClr>
              </a:solidFill>
            </a:endParaRPr>
          </a:p>
        </p:txBody>
      </p:sp>
      <p:sp>
        <p:nvSpPr>
          <p:cNvPr id="6" name="Flowchart: Punched Tape 5"/>
          <p:cNvSpPr/>
          <p:nvPr/>
        </p:nvSpPr>
        <p:spPr>
          <a:xfrm>
            <a:off x="428596" y="500042"/>
            <a:ext cx="7143800" cy="3571900"/>
          </a:xfrm>
          <a:prstGeom prst="flowChartPunchedTape">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6600" b="1" dirty="0" smtClean="0">
                <a:solidFill>
                  <a:schemeClr val="accent2">
                    <a:lumMod val="50000"/>
                  </a:schemeClr>
                </a:solidFill>
              </a:rPr>
              <a:t>القمح الجيد والزؤان</a:t>
            </a:r>
            <a:endParaRPr lang="en-GB" sz="6600" b="1" dirty="0">
              <a:solidFill>
                <a:schemeClr val="accent2">
                  <a:lumMod val="50000"/>
                </a:schemeClr>
              </a:solidFill>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155" decel="100000"/>
                                        <p:tgtEl>
                                          <p:spTgt spid="5"/>
                                        </p:tgtEl>
                                      </p:cBhvr>
                                    </p:animEffect>
                                    <p:animScale>
                                      <p:cBhvr>
                                        <p:cTn id="8" dur="1155" decel="100000"/>
                                        <p:tgtEl>
                                          <p:spTgt spid="5"/>
                                        </p:tgtEl>
                                      </p:cBhvr>
                                      <p:from x="10000" y="10000"/>
                                      <p:to x="200000" y="450000"/>
                                    </p:animScale>
                                    <p:animScale>
                                      <p:cBhvr>
                                        <p:cTn id="9" dur="1845" accel="100000" fill="hold">
                                          <p:stCondLst>
                                            <p:cond delay="1155"/>
                                          </p:stCondLst>
                                        </p:cTn>
                                        <p:tgtEl>
                                          <p:spTgt spid="5"/>
                                        </p:tgtEl>
                                      </p:cBhvr>
                                      <p:from x="200000" y="450000"/>
                                      <p:to x="100000" y="100000"/>
                                    </p:animScale>
                                    <p:set>
                                      <p:cBhvr>
                                        <p:cTn id="10" dur="1155" fill="hold"/>
                                        <p:tgtEl>
                                          <p:spTgt spid="5"/>
                                        </p:tgtEl>
                                        <p:attrNameLst>
                                          <p:attrName>ppt_x</p:attrName>
                                        </p:attrNameLst>
                                      </p:cBhvr>
                                      <p:to>
                                        <p:strVal val="(0.5)"/>
                                      </p:to>
                                    </p:set>
                                    <p:anim from="(0.5)" to="(#ppt_x)" calcmode="lin" valueType="num">
                                      <p:cBhvr>
                                        <p:cTn id="11" dur="1845" accel="100000" fill="hold">
                                          <p:stCondLst>
                                            <p:cond delay="1155"/>
                                          </p:stCondLst>
                                        </p:cTn>
                                        <p:tgtEl>
                                          <p:spTgt spid="5"/>
                                        </p:tgtEl>
                                        <p:attrNameLst>
                                          <p:attrName>ppt_x</p:attrName>
                                        </p:attrNameLst>
                                      </p:cBhvr>
                                    </p:anim>
                                    <p:set>
                                      <p:cBhvr>
                                        <p:cTn id="12" dur="1155" fill="hold"/>
                                        <p:tgtEl>
                                          <p:spTgt spid="5"/>
                                        </p:tgtEl>
                                        <p:attrNameLst>
                                          <p:attrName>ppt_y</p:attrName>
                                        </p:attrNameLst>
                                      </p:cBhvr>
                                      <p:to>
                                        <p:strVal val="(#ppt_y+0.4)"/>
                                      </p:to>
                                    </p:set>
                                    <p:anim from="(#ppt_y+0.4)" to="(#ppt_y)" calcmode="lin" valueType="num">
                                      <p:cBhvr>
                                        <p:cTn id="13" dur="1845" accel="100000" fill="hold">
                                          <p:stCondLst>
                                            <p:cond delay="1155"/>
                                          </p:stCondLst>
                                        </p:cTn>
                                        <p:tgtEl>
                                          <p:spTgt spid="5"/>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0"/>
                                        <p:tgtEl>
                                          <p:spTgt spid="6"/>
                                        </p:tgtEl>
                                      </p:cBhvr>
                                    </p:animEffect>
                                    <p:anim calcmode="lin" valueType="num">
                                      <p:cBhvr>
                                        <p:cTn id="19" dur="5000" fill="hold"/>
                                        <p:tgtEl>
                                          <p:spTgt spid="6"/>
                                        </p:tgtEl>
                                        <p:attrNameLst>
                                          <p:attrName>ppt_x</p:attrName>
                                        </p:attrNameLst>
                                      </p:cBhvr>
                                      <p:tavLst>
                                        <p:tav tm="0">
                                          <p:val>
                                            <p:strVal val="#ppt_x"/>
                                          </p:val>
                                        </p:tav>
                                        <p:tav tm="100000">
                                          <p:val>
                                            <p:strVal val="#ppt_x"/>
                                          </p:val>
                                        </p:tav>
                                      </p:tavLst>
                                    </p:anim>
                                    <p:anim calcmode="lin" valueType="num">
                                      <p:cBhvr>
                                        <p:cTn id="20" dur="5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9.jpg"/>
          <p:cNvPicPr>
            <a:picLocks noChangeAspect="1"/>
          </p:cNvPicPr>
          <p:nvPr/>
        </p:nvPicPr>
        <p:blipFill>
          <a:blip r:embed="rId2"/>
          <a:stretch>
            <a:fillRect/>
          </a:stretch>
        </p:blipFill>
        <p:spPr>
          <a:xfrm>
            <a:off x="0" y="0"/>
            <a:ext cx="9144000" cy="6143644"/>
          </a:xfrm>
          <a:prstGeom prst="rect">
            <a:avLst/>
          </a:prstGeom>
        </p:spPr>
      </p:pic>
      <p:sp>
        <p:nvSpPr>
          <p:cNvPr id="4" name="TextBox 3"/>
          <p:cNvSpPr txBox="1"/>
          <p:nvPr/>
        </p:nvSpPr>
        <p:spPr>
          <a:xfrm>
            <a:off x="0" y="6143644"/>
            <a:ext cx="9144000" cy="769441"/>
          </a:xfrm>
          <a:prstGeom prst="rect">
            <a:avLst/>
          </a:prstGeom>
          <a:solidFill>
            <a:schemeClr val="accent6">
              <a:lumMod val="75000"/>
            </a:schemeClr>
          </a:solidFill>
        </p:spPr>
        <p:txBody>
          <a:bodyPr wrap="square" rtlCol="0">
            <a:spAutoFit/>
          </a:bodyPr>
          <a:lstStyle/>
          <a:p>
            <a:pPr algn="ctr" rtl="1"/>
            <a:r>
              <a:rPr lang="ar-SY" sz="4400" b="1" dirty="0" smtClean="0"/>
              <a:t>واربطوه حزما ليحرق.</a:t>
            </a:r>
            <a:endParaRPr lang="en-GB" sz="4400" b="1" dirty="0"/>
          </a:p>
        </p:txBody>
      </p:sp>
    </p:spTree>
  </p:cSld>
  <p:clrMapOvr>
    <a:masterClrMapping/>
  </p:clrMapOvr>
  <p:transition spd="slow">
    <p:comb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0.jpg"/>
          <p:cNvPicPr>
            <a:picLocks noChangeAspect="1"/>
          </p:cNvPicPr>
          <p:nvPr/>
        </p:nvPicPr>
        <p:blipFill>
          <a:blip r:embed="rId2"/>
          <a:stretch>
            <a:fillRect/>
          </a:stretch>
        </p:blipFill>
        <p:spPr>
          <a:xfrm>
            <a:off x="0" y="0"/>
            <a:ext cx="5786446" cy="6858000"/>
          </a:xfrm>
          <a:prstGeom prst="rect">
            <a:avLst/>
          </a:prstGeom>
        </p:spPr>
      </p:pic>
      <p:sp>
        <p:nvSpPr>
          <p:cNvPr id="4" name="TextBox 3"/>
          <p:cNvSpPr txBox="1"/>
          <p:nvPr/>
        </p:nvSpPr>
        <p:spPr>
          <a:xfrm>
            <a:off x="5786446" y="0"/>
            <a:ext cx="3357554" cy="6986528"/>
          </a:xfrm>
          <a:prstGeom prst="rect">
            <a:avLst/>
          </a:prstGeom>
          <a:solidFill>
            <a:schemeClr val="accent2">
              <a:lumMod val="40000"/>
              <a:lumOff val="60000"/>
            </a:schemeClr>
          </a:solidFill>
        </p:spPr>
        <p:txBody>
          <a:bodyPr wrap="square" rtlCol="0">
            <a:spAutoFit/>
          </a:bodyPr>
          <a:lstStyle/>
          <a:p>
            <a:pPr algn="r" rtl="1"/>
            <a:r>
              <a:rPr lang="ar-SY" sz="2800" b="1" dirty="0" smtClean="0">
                <a:solidFill>
                  <a:srgbClr val="C00000"/>
                </a:solidFill>
              </a:rPr>
              <a:t>وأما القمح الجيد فاجمعوه وأتوا به الى أهرائي الحصاد هو انقضاء الدهر والحصادون هم الملائكة فكما ان الزؤان يجمع ويحرق في النار كذلك يكون انقضاء الدهر. يرسل ابن الأنسان ملائكته فيخرجون من ملكوته جميع المفسدين والفاسقين ويقذفون بهم في أتون النار , فهناك البكاء وصرير الأسنان . والصديقون يشعون حينئذ كالشمس في ملكوت أبيهم . فمن كان له أذنان للسمع ليسمع.</a:t>
            </a:r>
            <a:endParaRPr lang="en-GB" sz="2800" b="1" dirty="0">
              <a:solidFill>
                <a:srgbClr val="C00000"/>
              </a:solidFill>
            </a:endParaRPr>
          </a:p>
        </p:txBody>
      </p:sp>
    </p:spTree>
  </p:cSld>
  <p:clrMapOvr>
    <a:masterClrMapping/>
  </p:clrMapOvr>
  <p:transition spd="slow">
    <p:checke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8.jpg"/>
          <p:cNvPicPr>
            <a:picLocks noChangeAspect="1"/>
          </p:cNvPicPr>
          <p:nvPr/>
        </p:nvPicPr>
        <p:blipFill>
          <a:blip r:embed="rId2"/>
          <a:stretch>
            <a:fillRect/>
          </a:stretch>
        </p:blipFill>
        <p:spPr>
          <a:xfrm>
            <a:off x="0" y="0"/>
            <a:ext cx="9144000" cy="6858000"/>
          </a:xfrm>
          <a:prstGeom prst="rect">
            <a:avLst/>
          </a:prstGeom>
        </p:spPr>
      </p:pic>
      <p:sp>
        <p:nvSpPr>
          <p:cNvPr id="6" name="TextBox 5"/>
          <p:cNvSpPr txBox="1"/>
          <p:nvPr/>
        </p:nvSpPr>
        <p:spPr>
          <a:xfrm rot="20429784">
            <a:off x="3257501" y="914374"/>
            <a:ext cx="5690175" cy="1200329"/>
          </a:xfrm>
          <a:prstGeom prst="rect">
            <a:avLst/>
          </a:prstGeom>
          <a:noFill/>
        </p:spPr>
        <p:txBody>
          <a:bodyPr wrap="square" rtlCol="0">
            <a:spAutoFit/>
          </a:bodyPr>
          <a:lstStyle/>
          <a:p>
            <a:pPr algn="r"/>
            <a:r>
              <a:rPr lang="ar-SY" sz="3600" b="1" dirty="0" smtClean="0">
                <a:solidFill>
                  <a:schemeClr val="accent2">
                    <a:lumMod val="50000"/>
                  </a:schemeClr>
                </a:solidFill>
              </a:rPr>
              <a:t>قال يسوع:مثل ملكوت السموات كمثل رجل زرع زرعا في حقله</a:t>
            </a:r>
            <a:endParaRPr lang="en-GB" sz="3600" b="1" dirty="0">
              <a:solidFill>
                <a:schemeClr val="accent2">
                  <a:lumMod val="50000"/>
                </a:schemeClr>
              </a:solidFill>
            </a:endParaRPr>
          </a:p>
        </p:txBody>
      </p:sp>
    </p:spTree>
  </p:cSld>
  <p:clrMapOvr>
    <a:masterClrMapping/>
  </p:clrMapOvr>
  <p:transition spd="slow">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5715008" y="714356"/>
            <a:ext cx="3428992" cy="3046988"/>
          </a:xfrm>
          <a:prstGeom prst="rect">
            <a:avLst/>
          </a:prstGeom>
          <a:noFill/>
        </p:spPr>
        <p:txBody>
          <a:bodyPr wrap="square" rtlCol="0">
            <a:spAutoFit/>
          </a:bodyPr>
          <a:lstStyle/>
          <a:p>
            <a:pPr algn="r" rtl="1"/>
            <a:r>
              <a:rPr lang="ar-SY" sz="4800" b="1" dirty="0" smtClean="0"/>
              <a:t>وبينما الناس نيام جاء عدوه فزرع بين القمح زؤانا ومضى</a:t>
            </a:r>
            <a:endParaRPr lang="en-GB" sz="4800" b="1" dirty="0"/>
          </a:p>
        </p:txBody>
      </p:sp>
    </p:spTree>
  </p:cSld>
  <p:clrMapOvr>
    <a:masterClrMapping/>
  </p:clrMapOvr>
  <p:transition spd="slow">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3.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5072066" y="1357298"/>
            <a:ext cx="4071934" cy="369332"/>
          </a:xfrm>
          <a:prstGeom prst="rect">
            <a:avLst/>
          </a:prstGeom>
          <a:noFill/>
        </p:spPr>
        <p:txBody>
          <a:bodyPr wrap="square" rtlCol="0">
            <a:spAutoFit/>
          </a:bodyPr>
          <a:lstStyle/>
          <a:p>
            <a:r>
              <a:rPr lang="ar-SY" dirty="0" smtClean="0"/>
              <a:t>.</a:t>
            </a:r>
            <a:endParaRPr lang="en-GB" dirty="0"/>
          </a:p>
        </p:txBody>
      </p:sp>
    </p:spTree>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4.jpg"/>
          <p:cNvPicPr>
            <a:picLocks noChangeAspect="1"/>
          </p:cNvPicPr>
          <p:nvPr/>
        </p:nvPicPr>
        <p:blipFill>
          <a:blip r:embed="rId2"/>
          <a:stretch>
            <a:fillRect/>
          </a:stretch>
        </p:blipFill>
        <p:spPr>
          <a:xfrm>
            <a:off x="1" y="0"/>
            <a:ext cx="6143635" cy="6858000"/>
          </a:xfrm>
          <a:prstGeom prst="rect">
            <a:avLst/>
          </a:prstGeom>
        </p:spPr>
      </p:pic>
      <p:sp>
        <p:nvSpPr>
          <p:cNvPr id="3" name="Rectangle 2"/>
          <p:cNvSpPr/>
          <p:nvPr/>
        </p:nvSpPr>
        <p:spPr>
          <a:xfrm>
            <a:off x="6143636" y="0"/>
            <a:ext cx="3000364" cy="6858000"/>
          </a:xfrm>
          <a:prstGeom prst="rect">
            <a:avLst/>
          </a:prstGeom>
          <a:blipFill>
            <a:blip r:embed="rId3"/>
            <a:tile tx="0" ty="0" sx="100000" sy="100000" flip="none" algn="tl"/>
          </a:blipFill>
        </p:spPr>
        <p:txBody>
          <a:bodyPr wrap="square">
            <a:spAutoFit/>
          </a:bodyPr>
          <a:lstStyle/>
          <a:p>
            <a:pPr algn="r"/>
            <a:r>
              <a:rPr lang="ar-SY" sz="3600" b="1" dirty="0" smtClean="0">
                <a:solidFill>
                  <a:schemeClr val="tx1">
                    <a:lumMod val="85000"/>
                    <a:lumOff val="15000"/>
                  </a:schemeClr>
                </a:solidFill>
              </a:rPr>
              <a:t>فلما نما النبت وأخرج سنبله ظهر الزؤان معه الذي يزرع الزرع الطيب هو ابن الأنسان والحقل هو العالم والزرع الطيب يمثل بني الملكوت والزؤان يمثل بني الشرير والعدو الذي زرعه هو ابليس</a:t>
            </a:r>
            <a:endParaRPr lang="en-GB" sz="3600" b="1" dirty="0">
              <a:solidFill>
                <a:schemeClr val="tx1">
                  <a:lumMod val="85000"/>
                  <a:lumOff val="15000"/>
                </a:schemeClr>
              </a:solidFill>
            </a:endParaRPr>
          </a:p>
        </p:txBody>
      </p:sp>
    </p:spTree>
  </p:cSld>
  <p:clrMapOvr>
    <a:masterClrMapping/>
  </p:clrMapOvr>
  <p:transition spd="slow">
    <p:wipe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5.jpg"/>
          <p:cNvPicPr>
            <a:picLocks noChangeAspect="1"/>
          </p:cNvPicPr>
          <p:nvPr/>
        </p:nvPicPr>
        <p:blipFill>
          <a:blip r:embed="rId2"/>
          <a:stretch>
            <a:fillRect/>
          </a:stretch>
        </p:blipFill>
        <p:spPr>
          <a:xfrm>
            <a:off x="0" y="0"/>
            <a:ext cx="9144000" cy="5572140"/>
          </a:xfrm>
          <a:prstGeom prst="rect">
            <a:avLst/>
          </a:prstGeom>
        </p:spPr>
      </p:pic>
      <p:sp>
        <p:nvSpPr>
          <p:cNvPr id="4" name="TextBox 3"/>
          <p:cNvSpPr txBox="1"/>
          <p:nvPr/>
        </p:nvSpPr>
        <p:spPr>
          <a:xfrm>
            <a:off x="0" y="5572140"/>
            <a:ext cx="9144000" cy="1323439"/>
          </a:xfrm>
          <a:prstGeom prst="rect">
            <a:avLst/>
          </a:prstGeom>
          <a:blipFill>
            <a:blip r:embed="rId3"/>
            <a:tile tx="0" ty="0" sx="100000" sy="100000" flip="none" algn="tl"/>
          </a:blipFill>
        </p:spPr>
        <p:txBody>
          <a:bodyPr wrap="square" rtlCol="0">
            <a:spAutoFit/>
          </a:bodyPr>
          <a:lstStyle/>
          <a:p>
            <a:pPr algn="r" rtl="1"/>
            <a:r>
              <a:rPr lang="ar-SY" sz="4000" b="1" dirty="0" smtClean="0">
                <a:solidFill>
                  <a:srgbClr val="FF0000"/>
                </a:solidFill>
              </a:rPr>
              <a:t>فجاء الى رب البيت عبيده وقالوا له :“ سيدي ألم تزرع زرعا طيبا في حقلك؟ فمن أين جاءه الزؤان؟</a:t>
            </a:r>
            <a:endParaRPr lang="en-GB" sz="4000" b="1" dirty="0">
              <a:solidFill>
                <a:srgbClr val="FF0000"/>
              </a:solidFill>
            </a:endParaRPr>
          </a:p>
        </p:txBody>
      </p:sp>
    </p:spTree>
  </p:cSld>
  <p:clrMapOvr>
    <a:masterClrMapping/>
  </p:clrMapOvr>
  <p:transition spd="slow">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6.jpg"/>
          <p:cNvPicPr>
            <a:picLocks noChangeAspect="1"/>
          </p:cNvPicPr>
          <p:nvPr/>
        </p:nvPicPr>
        <p:blipFill>
          <a:blip r:embed="rId2"/>
          <a:stretch>
            <a:fillRect/>
          </a:stretch>
        </p:blipFill>
        <p:spPr>
          <a:xfrm>
            <a:off x="0" y="0"/>
            <a:ext cx="9144000" cy="5572140"/>
          </a:xfrm>
          <a:prstGeom prst="rect">
            <a:avLst/>
          </a:prstGeom>
        </p:spPr>
      </p:pic>
      <p:sp>
        <p:nvSpPr>
          <p:cNvPr id="4" name="TextBox 3"/>
          <p:cNvSpPr txBox="1"/>
          <p:nvPr/>
        </p:nvSpPr>
        <p:spPr>
          <a:xfrm>
            <a:off x="0" y="5572140"/>
            <a:ext cx="9144000" cy="1323439"/>
          </a:xfrm>
          <a:prstGeom prst="rect">
            <a:avLst/>
          </a:prstGeom>
          <a:blipFill>
            <a:blip r:embed="rId3"/>
            <a:tile tx="0" ty="0" sx="100000" sy="100000" flip="none" algn="tl"/>
          </a:blipFill>
        </p:spPr>
        <p:txBody>
          <a:bodyPr wrap="square" rtlCol="0">
            <a:spAutoFit/>
          </a:bodyPr>
          <a:lstStyle/>
          <a:p>
            <a:pPr algn="r" rtl="1"/>
            <a:r>
              <a:rPr lang="ar-SY" sz="4000" b="1" dirty="0" smtClean="0">
                <a:solidFill>
                  <a:srgbClr val="C00000"/>
                </a:solidFill>
              </a:rPr>
              <a:t>فقال لهم:“ بعض الأعداء فعل ذلك ” . فقال له العبيد :“ أتريد أن نذهب فنجمعه ؟</a:t>
            </a:r>
            <a:endParaRPr lang="en-GB" sz="4000" b="1" dirty="0">
              <a:solidFill>
                <a:srgbClr val="C00000"/>
              </a:solidFill>
            </a:endParaRPr>
          </a:p>
        </p:txBody>
      </p:sp>
    </p:spTree>
  </p:cSld>
  <p:clrMapOvr>
    <a:masterClrMapping/>
  </p:clrMapOvr>
  <p:transition spd="slow">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7.jpg"/>
          <p:cNvPicPr>
            <a:picLocks noChangeAspect="1"/>
          </p:cNvPicPr>
          <p:nvPr/>
        </p:nvPicPr>
        <p:blipFill>
          <a:blip r:embed="rId2"/>
          <a:stretch>
            <a:fillRect/>
          </a:stretch>
        </p:blipFill>
        <p:spPr>
          <a:xfrm>
            <a:off x="0" y="0"/>
            <a:ext cx="9144000" cy="5715016"/>
          </a:xfrm>
          <a:prstGeom prst="rect">
            <a:avLst/>
          </a:prstGeom>
        </p:spPr>
      </p:pic>
      <p:sp>
        <p:nvSpPr>
          <p:cNvPr id="4" name="TextBox 3"/>
          <p:cNvSpPr txBox="1"/>
          <p:nvPr/>
        </p:nvSpPr>
        <p:spPr>
          <a:xfrm>
            <a:off x="0" y="5715016"/>
            <a:ext cx="9144000" cy="1200329"/>
          </a:xfrm>
          <a:prstGeom prst="rect">
            <a:avLst/>
          </a:prstGeom>
          <a:solidFill>
            <a:schemeClr val="accent4">
              <a:lumMod val="75000"/>
            </a:schemeClr>
          </a:solidFill>
        </p:spPr>
        <p:txBody>
          <a:bodyPr wrap="square" rtlCol="0">
            <a:spAutoFit/>
          </a:bodyPr>
          <a:lstStyle/>
          <a:p>
            <a:pPr algn="r" rtl="1"/>
            <a:r>
              <a:rPr lang="ar-SY" sz="3600" b="1" dirty="0" smtClean="0">
                <a:solidFill>
                  <a:schemeClr val="bg1"/>
                </a:solidFill>
              </a:rPr>
              <a:t>فقال لا , مخافة أن تقلعوا القمح وانتم تجمعون الزؤان , فدعوهما ينبتان معا الى يوم الحصاد</a:t>
            </a:r>
            <a:endParaRPr lang="en-GB" sz="3600" b="1" dirty="0">
              <a:solidFill>
                <a:schemeClr val="bg1"/>
              </a:solidFill>
            </a:endParaRPr>
          </a:p>
        </p:txBody>
      </p:sp>
    </p:spTree>
  </p:cSld>
  <p:clrMapOvr>
    <a:masterClrMapping/>
  </p:clrMapOvr>
  <p:transition spd="slow">
    <p:strips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8.jpg"/>
          <p:cNvPicPr>
            <a:picLocks noChangeAspect="1"/>
          </p:cNvPicPr>
          <p:nvPr/>
        </p:nvPicPr>
        <p:blipFill>
          <a:blip r:embed="rId2"/>
          <a:stretch>
            <a:fillRect/>
          </a:stretch>
        </p:blipFill>
        <p:spPr>
          <a:xfrm>
            <a:off x="0" y="0"/>
            <a:ext cx="9144000" cy="6215082"/>
          </a:xfrm>
          <a:prstGeom prst="rect">
            <a:avLst/>
          </a:prstGeom>
        </p:spPr>
      </p:pic>
      <p:sp>
        <p:nvSpPr>
          <p:cNvPr id="4" name="TextBox 3"/>
          <p:cNvSpPr txBox="1"/>
          <p:nvPr/>
        </p:nvSpPr>
        <p:spPr>
          <a:xfrm>
            <a:off x="0" y="6215082"/>
            <a:ext cx="9144000" cy="646331"/>
          </a:xfrm>
          <a:prstGeom prst="rect">
            <a:avLst/>
          </a:prstGeom>
          <a:solidFill>
            <a:schemeClr val="accent6">
              <a:lumMod val="75000"/>
            </a:schemeClr>
          </a:solidFill>
        </p:spPr>
        <p:txBody>
          <a:bodyPr wrap="square" rtlCol="0">
            <a:spAutoFit/>
          </a:bodyPr>
          <a:lstStyle/>
          <a:p>
            <a:pPr algn="r" rtl="1"/>
            <a:r>
              <a:rPr lang="ar-SY" sz="3600" b="1" dirty="0" smtClean="0">
                <a:solidFill>
                  <a:schemeClr val="bg1"/>
                </a:solidFill>
              </a:rPr>
              <a:t>حتى اذا </a:t>
            </a:r>
            <a:r>
              <a:rPr lang="ar-SY" sz="3600" b="1" dirty="0" smtClean="0">
                <a:solidFill>
                  <a:schemeClr val="bg1"/>
                </a:solidFill>
              </a:rPr>
              <a:t>حصد </a:t>
            </a:r>
            <a:r>
              <a:rPr lang="ar-SY" sz="3600" b="1" dirty="0" smtClean="0">
                <a:solidFill>
                  <a:schemeClr val="bg1"/>
                </a:solidFill>
              </a:rPr>
              <a:t>الزرع أقول للحصادين : أجمعوا الزؤان أولا</a:t>
            </a:r>
            <a:endParaRPr lang="en-GB" sz="3600" b="1" dirty="0">
              <a:solidFill>
                <a:schemeClr val="bg1"/>
              </a:solidFill>
            </a:endParaRPr>
          </a:p>
        </p:txBody>
      </p:sp>
    </p:spTree>
  </p:cSld>
  <p:clrMapOvr>
    <a:masterClrMapping/>
  </p:clrMapOvr>
  <p:transition spd="slow">
    <p:wheel/>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TotalTime>
  <Words>189</Words>
  <Application>Microsoft Office PowerPoint</Application>
  <PresentationFormat>On-screen Show (4:3)</PresentationFormat>
  <Paragraphs>11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6</cp:revision>
  <dcterms:created xsi:type="dcterms:W3CDTF">2012-10-06T05:59:34Z</dcterms:created>
  <dcterms:modified xsi:type="dcterms:W3CDTF">2012-10-27T07:32:48Z</dcterms:modified>
</cp:coreProperties>
</file>