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786"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8BF656-C381-43C8-893B-97EF94C0E2EE}" type="datetimeFigureOut">
              <a:rPr lang="en-US" smtClean="0"/>
              <a:pPr/>
              <a:t>6/30/2012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2ED2D4-EE6F-49DD-B51B-6CCB6A631B55}"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A2ED2D4-EE6F-49DD-B51B-6CCB6A631B55}" type="slidenum">
              <a:rPr lang="en-GB" smtClean="0"/>
              <a:pPr/>
              <a:t>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A2ED2D4-EE6F-49DD-B51B-6CCB6A631B55}" type="slidenum">
              <a:rPr lang="en-GB" smtClean="0"/>
              <a:pPr/>
              <a:t>16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6/30/2012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6/30/2012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6/30/2012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6/30/2012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0AC77A-0A94-4B6D-BA0D-09C13D22C25F}" type="datetimeFigureOut">
              <a:rPr lang="en-US" smtClean="0"/>
              <a:pPr/>
              <a:t>6/30/2012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E0AC77A-0A94-4B6D-BA0D-09C13D22C25F}" type="datetimeFigureOut">
              <a:rPr lang="en-US" smtClean="0"/>
              <a:pPr/>
              <a:t>6/30/2012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E0AC77A-0A94-4B6D-BA0D-09C13D22C25F}" type="datetimeFigureOut">
              <a:rPr lang="en-US" smtClean="0"/>
              <a:pPr/>
              <a:t>6/30/2012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E0AC77A-0A94-4B6D-BA0D-09C13D22C25F}" type="datetimeFigureOut">
              <a:rPr lang="en-US" smtClean="0"/>
              <a:pPr/>
              <a:t>6/30/2012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0AC77A-0A94-4B6D-BA0D-09C13D22C25F}" type="datetimeFigureOut">
              <a:rPr lang="en-US" smtClean="0"/>
              <a:pPr/>
              <a:t>6/30/2012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0AC77A-0A94-4B6D-BA0D-09C13D22C25F}" type="datetimeFigureOut">
              <a:rPr lang="en-US" smtClean="0"/>
              <a:pPr/>
              <a:t>6/30/2012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0AC77A-0A94-4B6D-BA0D-09C13D22C25F}" type="datetimeFigureOut">
              <a:rPr lang="en-US" smtClean="0"/>
              <a:pPr/>
              <a:t>6/30/2012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AC77A-0A94-4B6D-BA0D-09C13D22C25F}" type="datetimeFigureOut">
              <a:rPr lang="en-US" smtClean="0"/>
              <a:pPr/>
              <a:t>6/30/2012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7B1BCB-1AFD-4AFB-BE93-85A9D211017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288340"/>
            <a:ext cx="9144000" cy="1569660"/>
          </a:xfrm>
          <a:prstGeom prst="rect">
            <a:avLst/>
          </a:prstGeom>
          <a:solidFill>
            <a:schemeClr val="accent2">
              <a:lumMod val="75000"/>
            </a:schemeClr>
          </a:solidFill>
        </p:spPr>
        <p:txBody>
          <a:bodyPr wrap="square" rtlCol="0">
            <a:spAutoFit/>
          </a:bodyPr>
          <a:lstStyle/>
          <a:p>
            <a:pPr algn="ctr" rtl="1"/>
            <a:r>
              <a:rPr lang="ar-SY" sz="9600" dirty="0" smtClean="0">
                <a:solidFill>
                  <a:srgbClr val="FFFF00"/>
                </a:solidFill>
              </a:rPr>
              <a:t>قل لي ما هو ايمانك؟</a:t>
            </a:r>
            <a:endParaRPr lang="en-GB" sz="9600" dirty="0" smtClean="0">
              <a:solidFill>
                <a:srgbClr val="FFFF00"/>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a:stretch>
            <a:fillRect/>
          </a:stretch>
        </p:blipFill>
        <p:spPr>
          <a:xfrm>
            <a:off x="0" y="0"/>
            <a:ext cx="6072198" cy="6857999"/>
          </a:xfrm>
          <a:prstGeom prst="rect">
            <a:avLst/>
          </a:prstGeom>
        </p:spPr>
      </p:pic>
      <p:sp>
        <p:nvSpPr>
          <p:cNvPr id="6" name="TextBox 5"/>
          <p:cNvSpPr txBox="1"/>
          <p:nvPr/>
        </p:nvSpPr>
        <p:spPr>
          <a:xfrm>
            <a:off x="6072198" y="0"/>
            <a:ext cx="3071802" cy="6863417"/>
          </a:xfrm>
          <a:prstGeom prst="rect">
            <a:avLst/>
          </a:prstGeom>
          <a:solidFill>
            <a:schemeClr val="accent6">
              <a:lumMod val="75000"/>
            </a:schemeClr>
          </a:solidFill>
        </p:spPr>
        <p:txBody>
          <a:bodyPr wrap="square" rtlCol="0">
            <a:spAutoFit/>
          </a:bodyPr>
          <a:lstStyle/>
          <a:p>
            <a:pPr algn="r"/>
            <a:r>
              <a:rPr lang="ar-SY" sz="4000" dirty="0" smtClean="0">
                <a:solidFill>
                  <a:srgbClr val="FFFF00"/>
                </a:solidFill>
              </a:rPr>
              <a:t>هل تصلي لتطلب منه شيئا؟ </a:t>
            </a:r>
          </a:p>
          <a:p>
            <a:pPr algn="r"/>
            <a:r>
              <a:rPr lang="ar-SY" sz="4000" dirty="0" smtClean="0">
                <a:solidFill>
                  <a:srgbClr val="FFFF00"/>
                </a:solidFill>
              </a:rPr>
              <a:t>* طبعا لا , بل لكي أتواصل معه أكثر لأفهم كلامه بشكل أفضل لأتعمق في مواقف المسيح فأصمت لأتقرب من ذاك الذي أعتقد بأنه مصدر حياتي.</a:t>
            </a:r>
            <a:endParaRPr lang="en-GB" sz="4000"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a:stretch>
            <a:fillRect/>
          </a:stretch>
        </p:blipFill>
        <p:spPr>
          <a:xfrm>
            <a:off x="0" y="0"/>
            <a:ext cx="6786578" cy="6858000"/>
          </a:xfrm>
          <a:prstGeom prst="rect">
            <a:avLst/>
          </a:prstGeom>
        </p:spPr>
      </p:pic>
      <p:sp>
        <p:nvSpPr>
          <p:cNvPr id="5" name="TextBox 4"/>
          <p:cNvSpPr txBox="1"/>
          <p:nvPr/>
        </p:nvSpPr>
        <p:spPr>
          <a:xfrm>
            <a:off x="6786578" y="0"/>
            <a:ext cx="2357422" cy="6863417"/>
          </a:xfrm>
          <a:prstGeom prst="rect">
            <a:avLst/>
          </a:prstGeom>
          <a:solidFill>
            <a:schemeClr val="accent2">
              <a:lumMod val="40000"/>
              <a:lumOff val="60000"/>
            </a:schemeClr>
          </a:solidFill>
        </p:spPr>
        <p:txBody>
          <a:bodyPr wrap="square" rtlCol="0">
            <a:spAutoFit/>
          </a:bodyPr>
          <a:lstStyle/>
          <a:p>
            <a:pPr algn="r" rtl="1"/>
            <a:r>
              <a:rPr lang="ar-SY" sz="4000" dirty="0" smtClean="0">
                <a:solidFill>
                  <a:schemeClr val="tx2">
                    <a:lumMod val="75000"/>
                  </a:schemeClr>
                </a:solidFill>
              </a:rPr>
              <a:t>هل الايمان يضيف شيئا ما للحياة ويعطيها  طعما خاصا؟</a:t>
            </a:r>
          </a:p>
          <a:p>
            <a:pPr algn="r" rtl="1"/>
            <a:endParaRPr lang="ar-SY" sz="4000" dirty="0" smtClean="0"/>
          </a:p>
          <a:p>
            <a:pPr algn="r"/>
            <a:r>
              <a:rPr lang="ar-SY" sz="4000" dirty="0" smtClean="0"/>
              <a:t>* لا أعتقد بأن المؤمن يعيش حالة من الأرتياح الدائم...</a:t>
            </a:r>
            <a:endParaRPr lang="en-GB" sz="4000" dirty="0"/>
          </a:p>
        </p:txBody>
      </p:sp>
    </p:spTree>
  </p:cSld>
  <p:clrMapOvr>
    <a:masterClrMapping/>
  </p:clrMapOvr>
  <p:transition spd="slow">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a:stretch>
            <a:fillRect/>
          </a:stretch>
        </p:blipFill>
        <p:spPr>
          <a:xfrm>
            <a:off x="0" y="0"/>
            <a:ext cx="6572264" cy="6858000"/>
          </a:xfrm>
          <a:prstGeom prst="rect">
            <a:avLst/>
          </a:prstGeom>
        </p:spPr>
      </p:pic>
      <p:sp>
        <p:nvSpPr>
          <p:cNvPr id="4" name="TextBox 3"/>
          <p:cNvSpPr txBox="1"/>
          <p:nvPr/>
        </p:nvSpPr>
        <p:spPr>
          <a:xfrm>
            <a:off x="6572264" y="0"/>
            <a:ext cx="2571736" cy="6863417"/>
          </a:xfrm>
          <a:prstGeom prst="rect">
            <a:avLst/>
          </a:prstGeom>
          <a:solidFill>
            <a:schemeClr val="accent2">
              <a:lumMod val="40000"/>
              <a:lumOff val="60000"/>
            </a:schemeClr>
          </a:solidFill>
        </p:spPr>
        <p:txBody>
          <a:bodyPr wrap="square" rtlCol="0">
            <a:spAutoFit/>
          </a:bodyPr>
          <a:lstStyle/>
          <a:p>
            <a:pPr algn="r"/>
            <a:r>
              <a:rPr lang="ar-SY" sz="4000" dirty="0" smtClean="0"/>
              <a:t>.</a:t>
            </a:r>
            <a:r>
              <a:rPr lang="ar-SY" sz="4000" dirty="0" smtClean="0">
                <a:solidFill>
                  <a:schemeClr val="accent2">
                    <a:lumMod val="75000"/>
                  </a:schemeClr>
                </a:solidFill>
              </a:rPr>
              <a:t>.. على الأقل بالنسبة لي فأقول بأنني سأحاول خلال مراحل حياتي كلها أن أكتشف الله </a:t>
            </a:r>
          </a:p>
          <a:p>
            <a:pPr algn="r"/>
            <a:r>
              <a:rPr lang="ar-SY" sz="4000" dirty="0" smtClean="0">
                <a:solidFill>
                  <a:schemeClr val="accent2">
                    <a:lumMod val="75000"/>
                  </a:schemeClr>
                </a:solidFill>
              </a:rPr>
              <a:t>فهذا هو الفرح الحقيقي وسأتوقع الكثير من لقائي معه. </a:t>
            </a:r>
            <a:endParaRPr lang="en-GB" sz="4000" dirty="0">
              <a:solidFill>
                <a:schemeClr val="accent2">
                  <a:lumMod val="75000"/>
                </a:schemeClr>
              </a:solidFill>
            </a:endParaRPr>
          </a:p>
        </p:txBody>
      </p:sp>
    </p:spTree>
  </p:cSld>
  <p:clrMapOvr>
    <a:masterClrMapping/>
  </p:clrMapOvr>
  <p:transition spd="slow">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215074" y="0"/>
            <a:ext cx="2928926" cy="6986528"/>
          </a:xfrm>
          <a:prstGeom prst="rect">
            <a:avLst/>
          </a:prstGeom>
          <a:solidFill>
            <a:schemeClr val="accent6">
              <a:lumMod val="75000"/>
            </a:schemeClr>
          </a:solidFill>
        </p:spPr>
        <p:txBody>
          <a:bodyPr wrap="square" rtlCol="0">
            <a:spAutoFit/>
          </a:bodyPr>
          <a:lstStyle/>
          <a:p>
            <a:pPr algn="r"/>
            <a:r>
              <a:rPr lang="ar-SY" sz="3200" dirty="0" smtClean="0">
                <a:solidFill>
                  <a:schemeClr val="bg1"/>
                </a:solidFill>
              </a:rPr>
              <a:t>هل تأتيك لحظات تشك بها؟</a:t>
            </a:r>
          </a:p>
          <a:p>
            <a:pPr algn="r"/>
            <a:r>
              <a:rPr lang="ar-SY" sz="3200" dirty="0" smtClean="0">
                <a:solidFill>
                  <a:schemeClr val="bg1"/>
                </a:solidFill>
              </a:rPr>
              <a:t>نعم فهناك لحظات في حياتي مرت كنت قد شككت بها واليوم أقول بأنني لم أعد أشك </a:t>
            </a:r>
          </a:p>
          <a:p>
            <a:pPr algn="r"/>
            <a:r>
              <a:rPr lang="ar-SY" sz="3200" dirty="0" smtClean="0">
                <a:solidFill>
                  <a:schemeClr val="bg1"/>
                </a:solidFill>
              </a:rPr>
              <a:t>لكني لا أضمن الغد فربما شككت من جديد, وأعتقد بأن المؤمن لا يستطيع أن يهرب من لحظات الشك مهما ارتفعت درجة ايمانه...</a:t>
            </a:r>
            <a:endParaRPr lang="en-GB" sz="3200"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a:stretch>
            <a:fillRect/>
          </a:stretch>
        </p:blipFill>
        <p:spPr>
          <a:xfrm>
            <a:off x="0" y="0"/>
            <a:ext cx="9143999" cy="5715016"/>
          </a:xfrm>
          <a:prstGeom prst="rect">
            <a:avLst/>
          </a:prstGeom>
        </p:spPr>
      </p:pic>
      <p:sp>
        <p:nvSpPr>
          <p:cNvPr id="4" name="TextBox 3"/>
          <p:cNvSpPr txBox="1"/>
          <p:nvPr/>
        </p:nvSpPr>
        <p:spPr>
          <a:xfrm>
            <a:off x="0" y="5643578"/>
            <a:ext cx="9144000" cy="1200329"/>
          </a:xfrm>
          <a:prstGeom prst="rect">
            <a:avLst/>
          </a:prstGeom>
          <a:solidFill>
            <a:schemeClr val="accent2">
              <a:lumMod val="40000"/>
              <a:lumOff val="60000"/>
            </a:schemeClr>
          </a:solidFill>
        </p:spPr>
        <p:txBody>
          <a:bodyPr wrap="square" rtlCol="0">
            <a:spAutoFit/>
          </a:bodyPr>
          <a:lstStyle/>
          <a:p>
            <a:pPr algn="r"/>
            <a:r>
              <a:rPr lang="ar-SY" sz="3600" dirty="0" smtClean="0"/>
              <a:t>ولهذا السبب فأن الايمان هو الرجاء في تغيير الأنسانية والعالم انه الايمان بالمستقبل...</a:t>
            </a:r>
            <a:endParaRPr lang="en-GB" sz="3600" dirty="0"/>
          </a:p>
        </p:txBody>
      </p:sp>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2">
              <a:lumMod val="40000"/>
              <a:lumOff val="60000"/>
            </a:schemeClr>
          </a:solidFill>
        </p:spPr>
        <p:txBody>
          <a:bodyPr wrap="square" rtlCol="0">
            <a:spAutoFit/>
          </a:bodyPr>
          <a:lstStyle/>
          <a:p>
            <a:pPr algn="r"/>
            <a:r>
              <a:rPr lang="ar-SY" sz="3600" dirty="0" smtClean="0"/>
              <a:t>من الملاحظ ان كل يوم نعيشه يكون بطريقة ناقصة لهذا الرجاء. فهناك فرق بين ما نحققه فعليا وبين ما علينا عمله... </a:t>
            </a:r>
            <a:endParaRPr lang="en-GB" sz="3600" dirty="0"/>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3"/>
          <a:stretch>
            <a:fillRect/>
          </a:stretch>
        </p:blipFill>
        <p:spPr>
          <a:xfrm>
            <a:off x="0" y="0"/>
            <a:ext cx="6786578" cy="6858000"/>
          </a:xfrm>
          <a:prstGeom prst="rect">
            <a:avLst/>
          </a:prstGeom>
        </p:spPr>
      </p:pic>
      <p:sp>
        <p:nvSpPr>
          <p:cNvPr id="4" name="TextBox 3"/>
          <p:cNvSpPr txBox="1"/>
          <p:nvPr/>
        </p:nvSpPr>
        <p:spPr>
          <a:xfrm>
            <a:off x="6786578" y="0"/>
            <a:ext cx="2357422"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rgbClr val="C00000"/>
                </a:solidFill>
              </a:rPr>
              <a:t>... وهذا ما يؤدي بنا للشك في بعض الأحيان.</a:t>
            </a:r>
          </a:p>
          <a:p>
            <a:pPr algn="r"/>
            <a:r>
              <a:rPr lang="ar-SY" sz="3200" dirty="0" smtClean="0">
                <a:solidFill>
                  <a:srgbClr val="C00000"/>
                </a:solidFill>
              </a:rPr>
              <a:t>هل من الممكن للمؤمن أن يفقد ايمانه في يوم ما</a:t>
            </a:r>
          </a:p>
          <a:p>
            <a:pPr algn="r" rtl="1"/>
            <a:r>
              <a:rPr lang="ar-SY" sz="3200" dirty="0" smtClean="0">
                <a:solidFill>
                  <a:srgbClr val="C00000"/>
                </a:solidFill>
              </a:rPr>
              <a:t>لا أستطيع أن أتنبئ عن مستقبلي فمن الممكن  أن يحدث هذا , وسأشرح لك ذلك بهذه المقارنة ...</a:t>
            </a:r>
            <a:endParaRPr lang="en-GB" sz="3200" dirty="0">
              <a:solidFill>
                <a:srgbClr val="C00000"/>
              </a:solidFill>
            </a:endParaRPr>
          </a:p>
        </p:txBody>
      </p:sp>
    </p:spTree>
  </p:cSld>
  <p:clrMapOvr>
    <a:masterClrMapping/>
  </p:clrMapOvr>
  <p:transition spd="slow">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a:stretch>
            <a:fillRect/>
          </a:stretch>
        </p:blipFill>
        <p:spPr>
          <a:xfrm>
            <a:off x="0" y="0"/>
            <a:ext cx="7072330" cy="6858000"/>
          </a:xfrm>
          <a:prstGeom prst="rect">
            <a:avLst/>
          </a:prstGeom>
        </p:spPr>
      </p:pic>
      <p:sp>
        <p:nvSpPr>
          <p:cNvPr id="5" name="TextBox 4"/>
          <p:cNvSpPr txBox="1"/>
          <p:nvPr/>
        </p:nvSpPr>
        <p:spPr>
          <a:xfrm>
            <a:off x="6929454" y="0"/>
            <a:ext cx="2214546" cy="6858000"/>
          </a:xfrm>
          <a:prstGeom prst="rect">
            <a:avLst/>
          </a:prstGeom>
          <a:solidFill>
            <a:schemeClr val="accent2">
              <a:lumMod val="40000"/>
              <a:lumOff val="60000"/>
            </a:schemeClr>
          </a:solidFill>
        </p:spPr>
        <p:txBody>
          <a:bodyPr wrap="square" rtlCol="0">
            <a:spAutoFit/>
          </a:bodyPr>
          <a:lstStyle/>
          <a:p>
            <a:pPr algn="r" rtl="1"/>
            <a:r>
              <a:rPr lang="ar-SY" sz="3600" dirty="0" smtClean="0"/>
              <a:t>... ملاقاة الله هي ملاقاة شخص آخر فماذا يحصل مع أصدقاءنا المخلصين ؟ في الحقيقة هناك أيام نراهم طوال الوقت  فنشعر بتواصل كامل معهم...</a:t>
            </a:r>
            <a:endParaRPr lang="en-GB" sz="3600" dirty="0"/>
          </a:p>
        </p:txBody>
      </p:sp>
    </p:spTree>
  </p:cSld>
  <p:clrMapOvr>
    <a:masterClrMapping/>
  </p:clrMapOvr>
  <p:transition spd="slow">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a:stretch>
            <a:fillRect/>
          </a:stretch>
        </p:blipFill>
        <p:spPr>
          <a:xfrm>
            <a:off x="0" y="0"/>
            <a:ext cx="7000892" cy="6858000"/>
          </a:xfrm>
          <a:prstGeom prst="rect">
            <a:avLst/>
          </a:prstGeom>
        </p:spPr>
      </p:pic>
      <p:sp>
        <p:nvSpPr>
          <p:cNvPr id="4" name="TextBox 3"/>
          <p:cNvSpPr txBox="1"/>
          <p:nvPr/>
        </p:nvSpPr>
        <p:spPr>
          <a:xfrm>
            <a:off x="6929454" y="0"/>
            <a:ext cx="2214546" cy="6858000"/>
          </a:xfrm>
          <a:prstGeom prst="rect">
            <a:avLst/>
          </a:prstGeom>
          <a:solidFill>
            <a:schemeClr val="accent2">
              <a:lumMod val="60000"/>
              <a:lumOff val="40000"/>
            </a:schemeClr>
          </a:solidFill>
        </p:spPr>
        <p:txBody>
          <a:bodyPr wrap="square" rtlCol="0">
            <a:spAutoFit/>
          </a:bodyPr>
          <a:lstStyle/>
          <a:p>
            <a:pPr algn="r" rtl="1"/>
            <a:r>
              <a:rPr lang="ar-SY" sz="3600" dirty="0" smtClean="0">
                <a:solidFill>
                  <a:srgbClr val="002060"/>
                </a:solidFill>
              </a:rPr>
              <a:t>... ومن ثم ولأسباب متعددة نبتعد عنهم ولا نعود لنراهم من جديد فنعيد اكتشافنا لهم وأنا شخصيا أعتقد بأن الايمان يتخذ نفس الطريق...</a:t>
            </a:r>
            <a:endParaRPr lang="en-GB" sz="3600" dirty="0">
              <a:solidFill>
                <a:srgbClr val="002060"/>
              </a:solidFill>
            </a:endParaRPr>
          </a:p>
        </p:txBody>
      </p:sp>
    </p:spTree>
  </p:cSld>
  <p:clrMapOvr>
    <a:masterClrMapping/>
  </p:clrMapOvr>
  <p:transition spd="slow">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a:stretch>
            <a:fillRect/>
          </a:stretch>
        </p:blipFill>
        <p:spPr>
          <a:xfrm>
            <a:off x="0" y="0"/>
            <a:ext cx="7072330" cy="6858000"/>
          </a:xfrm>
          <a:prstGeom prst="rect">
            <a:avLst/>
          </a:prstGeom>
        </p:spPr>
      </p:pic>
      <p:sp>
        <p:nvSpPr>
          <p:cNvPr id="4" name="TextBox 3"/>
          <p:cNvSpPr txBox="1"/>
          <p:nvPr/>
        </p:nvSpPr>
        <p:spPr>
          <a:xfrm>
            <a:off x="7072330" y="0"/>
            <a:ext cx="2071670" cy="6858000"/>
          </a:xfrm>
          <a:prstGeom prst="rect">
            <a:avLst/>
          </a:prstGeom>
          <a:solidFill>
            <a:schemeClr val="accent2">
              <a:lumMod val="50000"/>
            </a:schemeClr>
          </a:solidFill>
        </p:spPr>
        <p:txBody>
          <a:bodyPr wrap="square" rtlCol="0">
            <a:spAutoFit/>
          </a:bodyPr>
          <a:lstStyle/>
          <a:p>
            <a:pPr algn="r"/>
            <a:r>
              <a:rPr lang="ar-SY" sz="3600" dirty="0" smtClean="0">
                <a:solidFill>
                  <a:schemeClr val="bg1"/>
                </a:solidFill>
              </a:rPr>
              <a:t>هناك لحظات وأيام نتواصل بها مع الله بشكل جيد وأيام أخرى نشعر بأننا بعيدين كل البعد عنه, ولكن هذا لا يعني بأننا فقدنا ايماننا.</a:t>
            </a:r>
            <a:endParaRPr lang="en-GB" sz="3600"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jpg"/>
          <p:cNvPicPr>
            <a:picLocks noChangeAspect="1"/>
          </p:cNvPicPr>
          <p:nvPr/>
        </p:nvPicPr>
        <p:blipFill>
          <a:blip r:embed="rId3"/>
          <a:stretch>
            <a:fillRect/>
          </a:stretch>
        </p:blipFill>
        <p:spPr>
          <a:xfrm>
            <a:off x="0" y="0"/>
            <a:ext cx="6072198" cy="6858000"/>
          </a:xfrm>
          <a:prstGeom prst="rect">
            <a:avLst/>
          </a:prstGeom>
        </p:spPr>
      </p:pic>
      <p:sp>
        <p:nvSpPr>
          <p:cNvPr id="4" name="TextBox 3"/>
          <p:cNvSpPr txBox="1"/>
          <p:nvPr/>
        </p:nvSpPr>
        <p:spPr>
          <a:xfrm>
            <a:off x="5929322" y="0"/>
            <a:ext cx="3214678" cy="6858000"/>
          </a:xfrm>
          <a:prstGeom prst="rect">
            <a:avLst/>
          </a:prstGeom>
          <a:solidFill>
            <a:schemeClr val="accent2">
              <a:lumMod val="60000"/>
              <a:lumOff val="40000"/>
            </a:schemeClr>
          </a:solidFill>
        </p:spPr>
        <p:txBody>
          <a:bodyPr wrap="square" rtlCol="0">
            <a:spAutoFit/>
          </a:bodyPr>
          <a:lstStyle/>
          <a:p>
            <a:pPr algn="r"/>
            <a:r>
              <a:rPr lang="ar-SY" sz="3600" dirty="0" smtClean="0"/>
              <a:t>هناك العديد من الناس المؤمنين في العالم , وأيضا هناك الكثير من البشر الذين ليس لله في حياتهم أي قيمة . فكيف تميز الأنسان المؤمن؟</a:t>
            </a:r>
          </a:p>
          <a:p>
            <a:pPr algn="r" rtl="1"/>
            <a:r>
              <a:rPr lang="ar-SY" sz="3600" dirty="0" smtClean="0">
                <a:solidFill>
                  <a:srgbClr val="002060"/>
                </a:solidFill>
              </a:rPr>
              <a:t>* أعتقد أن الأنسان المؤمن هو ذاك الذي يفسح لله مجالا في حياته...</a:t>
            </a:r>
            <a:endParaRPr lang="en-GB" sz="3600" dirty="0">
              <a:solidFill>
                <a:srgbClr val="002060"/>
              </a:solidFill>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215074" y="0"/>
            <a:ext cx="2928926" cy="6858000"/>
          </a:xfrm>
          <a:prstGeom prst="rect">
            <a:avLst/>
          </a:prstGeom>
          <a:solidFill>
            <a:schemeClr val="accent2">
              <a:lumMod val="75000"/>
            </a:schemeClr>
          </a:solidFill>
        </p:spPr>
        <p:txBody>
          <a:bodyPr wrap="square" rtlCol="0">
            <a:spAutoFit/>
          </a:bodyPr>
          <a:lstStyle/>
          <a:p>
            <a:pPr algn="r" rtl="1"/>
            <a:r>
              <a:rPr lang="ar-SY" sz="3600" dirty="0" smtClean="0">
                <a:solidFill>
                  <a:schemeClr val="bg1"/>
                </a:solidFill>
              </a:rPr>
              <a:t>ما هو أساس وقاعدة ايمانك؟</a:t>
            </a:r>
          </a:p>
          <a:p>
            <a:pPr algn="r" rtl="1"/>
            <a:endParaRPr lang="ar-SY" sz="3600" dirty="0" smtClean="0">
              <a:solidFill>
                <a:schemeClr val="bg1"/>
              </a:solidFill>
            </a:endParaRPr>
          </a:p>
          <a:p>
            <a:pPr algn="r" rtl="1"/>
            <a:r>
              <a:rPr lang="ar-SY" sz="3600" dirty="0" smtClean="0">
                <a:solidFill>
                  <a:schemeClr val="bg1"/>
                </a:solidFill>
              </a:rPr>
              <a:t>*  ان أساس ايماني هو أساس أي ايمان مسيحي, انه يرتكز على قيامة المسيح, وأستطيع القول بخصوصية أقوى على حادثة تلميذي عماوس المذكورة في الأنجيل... </a:t>
            </a:r>
            <a:endParaRPr lang="en-GB" sz="3600"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a:stretch>
            <a:fillRect/>
          </a:stretch>
        </p:blipFill>
        <p:spPr>
          <a:xfrm>
            <a:off x="0" y="1"/>
            <a:ext cx="6500826" cy="6857999"/>
          </a:xfrm>
          <a:prstGeom prst="rect">
            <a:avLst/>
          </a:prstGeom>
        </p:spPr>
      </p:pic>
      <p:sp>
        <p:nvSpPr>
          <p:cNvPr id="4" name="TextBox 3"/>
          <p:cNvSpPr txBox="1"/>
          <p:nvPr/>
        </p:nvSpPr>
        <p:spPr>
          <a:xfrm>
            <a:off x="6429388" y="0"/>
            <a:ext cx="2714612" cy="6863417"/>
          </a:xfrm>
          <a:prstGeom prst="rect">
            <a:avLst/>
          </a:prstGeom>
          <a:solidFill>
            <a:schemeClr val="accent2">
              <a:lumMod val="60000"/>
              <a:lumOff val="40000"/>
            </a:schemeClr>
          </a:solidFill>
        </p:spPr>
        <p:txBody>
          <a:bodyPr wrap="square" rtlCol="0">
            <a:spAutoFit/>
          </a:bodyPr>
          <a:lstStyle/>
          <a:p>
            <a:pPr algn="r"/>
            <a:r>
              <a:rPr lang="ar-SY" sz="4000" dirty="0" smtClean="0"/>
              <a:t>وبكلمة واحدة أقول ان الأشخاص الذين شاهدوا موت يسوع بأعينهم قد مروا بتجربة أكيدة بأن المسيح بعد موته وقيامته قد كلمهم من جديد...</a:t>
            </a:r>
            <a:endParaRPr lang="en-GB" sz="4000" dirty="0"/>
          </a:p>
        </p:txBody>
      </p:sp>
    </p:spTree>
  </p:cSld>
  <p:clrMapOvr>
    <a:masterClrMapping/>
  </p:clrMapOvr>
  <p:transition spd="slow">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a:stretch>
            <a:fillRect/>
          </a:stretch>
        </p:blipFill>
        <p:spPr>
          <a:xfrm>
            <a:off x="0" y="0"/>
            <a:ext cx="6858016" cy="6858000"/>
          </a:xfrm>
          <a:prstGeom prst="rect">
            <a:avLst/>
          </a:prstGeom>
        </p:spPr>
      </p:pic>
      <p:sp>
        <p:nvSpPr>
          <p:cNvPr id="5" name="TextBox 4"/>
          <p:cNvSpPr txBox="1"/>
          <p:nvPr/>
        </p:nvSpPr>
        <p:spPr>
          <a:xfrm>
            <a:off x="6858016" y="0"/>
            <a:ext cx="2285984" cy="6863417"/>
          </a:xfrm>
          <a:prstGeom prst="rect">
            <a:avLst/>
          </a:prstGeom>
          <a:solidFill>
            <a:schemeClr val="bg1"/>
          </a:solidFill>
        </p:spPr>
        <p:txBody>
          <a:bodyPr wrap="square" rtlCol="0">
            <a:spAutoFit/>
          </a:bodyPr>
          <a:lstStyle/>
          <a:p>
            <a:pPr algn="r"/>
            <a:r>
              <a:rPr lang="ar-SY" sz="4000" dirty="0" smtClean="0">
                <a:solidFill>
                  <a:schemeClr val="accent2">
                    <a:lumMod val="50000"/>
                  </a:schemeClr>
                </a:solidFill>
              </a:rPr>
              <a:t>رافقهم خلال مسيرتهم على الطريق الذي يقود من اورشليم الى عماوس فهو حي بعد موته فهو حاضر وفعال طوال الوقت في حياتهم...</a:t>
            </a:r>
            <a:endParaRPr lang="en-GB" sz="4000" dirty="0">
              <a:solidFill>
                <a:schemeClr val="accent2">
                  <a:lumMod val="50000"/>
                </a:schemeClr>
              </a:solidFill>
            </a:endParaRPr>
          </a:p>
        </p:txBody>
      </p:sp>
    </p:spTree>
  </p:cSld>
  <p:clrMapOvr>
    <a:masterClrMapping/>
  </p:clrMapOvr>
  <p:transition>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a:stretch>
            <a:fillRect/>
          </a:stretch>
        </p:blipFill>
        <p:spPr>
          <a:xfrm>
            <a:off x="0" y="-285776"/>
            <a:ext cx="9144000" cy="5500702"/>
          </a:xfrm>
          <a:prstGeom prst="rect">
            <a:avLst/>
          </a:prstGeom>
        </p:spPr>
      </p:pic>
      <p:sp>
        <p:nvSpPr>
          <p:cNvPr id="4" name="TextBox 3"/>
          <p:cNvSpPr txBox="1"/>
          <p:nvPr/>
        </p:nvSpPr>
        <p:spPr>
          <a:xfrm>
            <a:off x="0" y="5500702"/>
            <a:ext cx="9144000" cy="1323439"/>
          </a:xfrm>
          <a:prstGeom prst="rect">
            <a:avLst/>
          </a:prstGeom>
          <a:noFill/>
        </p:spPr>
        <p:txBody>
          <a:bodyPr wrap="square" rtlCol="0">
            <a:spAutoFit/>
          </a:bodyPr>
          <a:lstStyle/>
          <a:p>
            <a:pPr algn="r" rtl="1"/>
            <a:r>
              <a:rPr lang="ar-SY" sz="4000" dirty="0" smtClean="0">
                <a:solidFill>
                  <a:schemeClr val="accent2">
                    <a:lumMod val="50000"/>
                  </a:schemeClr>
                </a:solidFill>
              </a:rPr>
              <a:t>... هذه التجربة هي التي أعلنوها للعالم وهذا بالضبط أساس ايماني.</a:t>
            </a:r>
            <a:endParaRPr lang="en-GB" sz="4000" dirty="0">
              <a:solidFill>
                <a:schemeClr val="accent2">
                  <a:lumMod val="50000"/>
                </a:schemeClr>
              </a:solidFill>
            </a:endParaRPr>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jpg"/>
          <p:cNvPicPr>
            <a:picLocks noChangeAspect="1"/>
          </p:cNvPicPr>
          <p:nvPr/>
        </p:nvPicPr>
        <p:blipFill>
          <a:blip r:embed="rId2"/>
          <a:stretch>
            <a:fillRect/>
          </a:stretch>
        </p:blipFill>
        <p:spPr>
          <a:xfrm>
            <a:off x="0" y="0"/>
            <a:ext cx="6572264" cy="6857999"/>
          </a:xfrm>
          <a:prstGeom prst="rect">
            <a:avLst/>
          </a:prstGeom>
        </p:spPr>
      </p:pic>
      <p:sp>
        <p:nvSpPr>
          <p:cNvPr id="4" name="TextBox 3"/>
          <p:cNvSpPr txBox="1"/>
          <p:nvPr/>
        </p:nvSpPr>
        <p:spPr>
          <a:xfrm>
            <a:off x="6572264" y="0"/>
            <a:ext cx="2571736" cy="6986528"/>
          </a:xfrm>
          <a:prstGeom prst="rect">
            <a:avLst/>
          </a:prstGeom>
          <a:noFill/>
        </p:spPr>
        <p:txBody>
          <a:bodyPr wrap="square" rtlCol="0">
            <a:spAutoFit/>
          </a:bodyPr>
          <a:lstStyle/>
          <a:p>
            <a:pPr algn="r"/>
            <a:r>
              <a:rPr lang="ar-SY" sz="3200" dirty="0" smtClean="0">
                <a:solidFill>
                  <a:schemeClr val="accent6">
                    <a:lumMod val="50000"/>
                  </a:schemeClr>
                </a:solidFill>
              </a:rPr>
              <a:t>أستطيع القول بان يسوع هذا انسان غير عادي ولكن كيف تؤكدون بأن يسوع هو ابن الله؟</a:t>
            </a:r>
          </a:p>
          <a:p>
            <a:pPr algn="r"/>
            <a:endParaRPr lang="ar-SY" sz="3200" dirty="0" smtClean="0">
              <a:solidFill>
                <a:schemeClr val="accent6">
                  <a:lumMod val="50000"/>
                </a:schemeClr>
              </a:solidFill>
            </a:endParaRPr>
          </a:p>
          <a:p>
            <a:pPr algn="r" rtl="1"/>
            <a:r>
              <a:rPr lang="ar-SY" sz="3200" dirty="0" smtClean="0">
                <a:solidFill>
                  <a:schemeClr val="accent6">
                    <a:lumMod val="50000"/>
                  </a:schemeClr>
                </a:solidFill>
              </a:rPr>
              <a:t>* في الحقيقة فأن يسوع نفسه قد طرح على تلاميذه هذا السؤال يوما ما, ففي يوم كانت الجموع تتبعه ألتفت الى تلاميذه وسألهم :</a:t>
            </a:r>
            <a:endParaRPr lang="en-GB" sz="3200" dirty="0">
              <a:solidFill>
                <a:schemeClr val="accent6">
                  <a:lumMod val="50000"/>
                </a:schemeClr>
              </a:solidFill>
            </a:endParaRPr>
          </a:p>
        </p:txBody>
      </p:sp>
    </p:spTree>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6000760" y="0"/>
            <a:ext cx="3143240" cy="6858000"/>
          </a:xfrm>
          <a:prstGeom prst="rect">
            <a:avLst/>
          </a:prstGeom>
          <a:solidFill>
            <a:schemeClr val="accent2"/>
          </a:solidFill>
        </p:spPr>
        <p:txBody>
          <a:bodyPr wrap="square" rtlCol="0">
            <a:spAutoFit/>
          </a:bodyPr>
          <a:lstStyle/>
          <a:p>
            <a:pPr algn="r"/>
            <a:endParaRPr lang="ar-SY" sz="3600" dirty="0" smtClean="0">
              <a:solidFill>
                <a:schemeClr val="bg1"/>
              </a:solidFill>
            </a:endParaRPr>
          </a:p>
          <a:p>
            <a:pPr algn="r" rtl="1"/>
            <a:r>
              <a:rPr lang="ar-SY" sz="3600" dirty="0" smtClean="0">
                <a:solidFill>
                  <a:schemeClr val="bg1"/>
                </a:solidFill>
              </a:rPr>
              <a:t>”من تقولون بأني هو؟“</a:t>
            </a:r>
          </a:p>
          <a:p>
            <a:pPr algn="r"/>
            <a:r>
              <a:rPr lang="ar-SY" sz="3600" dirty="0" smtClean="0">
                <a:solidFill>
                  <a:schemeClr val="bg1"/>
                </a:solidFill>
              </a:rPr>
              <a:t>في الحقيقة , لقد تعددت الأجوبة فالبعض يقول بأنك نبي , أي رجل خارج عن المألوف, والآخرين يقولون أشياء أخرى , لكن الرسول بطرس أجاب:</a:t>
            </a:r>
            <a:endParaRPr lang="en-GB" sz="3600"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a:stretch>
            <a:fillRect/>
          </a:stretch>
        </p:blipFill>
        <p:spPr>
          <a:xfrm>
            <a:off x="0" y="1"/>
            <a:ext cx="9144000" cy="5143511"/>
          </a:xfrm>
          <a:prstGeom prst="rect">
            <a:avLst/>
          </a:prstGeom>
        </p:spPr>
      </p:pic>
      <p:sp>
        <p:nvSpPr>
          <p:cNvPr id="4" name="TextBox 3"/>
          <p:cNvSpPr txBox="1"/>
          <p:nvPr/>
        </p:nvSpPr>
        <p:spPr>
          <a:xfrm>
            <a:off x="0" y="5143512"/>
            <a:ext cx="9144000" cy="1754326"/>
          </a:xfrm>
          <a:prstGeom prst="rect">
            <a:avLst/>
          </a:prstGeom>
          <a:solidFill>
            <a:schemeClr val="accent2"/>
          </a:solidFill>
        </p:spPr>
        <p:txBody>
          <a:bodyPr wrap="square" rtlCol="0">
            <a:spAutoFit/>
          </a:bodyPr>
          <a:lstStyle/>
          <a:p>
            <a:pPr algn="r" rtl="1"/>
            <a:r>
              <a:rPr lang="ar-SY" sz="3600" dirty="0" smtClean="0">
                <a:solidFill>
                  <a:schemeClr val="bg1"/>
                </a:solidFill>
              </a:rPr>
              <a:t>أنت المسيح , أي المبعوث من الله وبعد القيامة فان بطرس والرسل الآخرين سيقولون أكثر من هذا سيقولون يسوع هو في الحقيقة ابن الله.</a:t>
            </a:r>
            <a:endParaRPr lang="en-GB" sz="3600" dirty="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g"/>
          <p:cNvPicPr>
            <a:picLocks noChangeAspect="1"/>
          </p:cNvPicPr>
          <p:nvPr/>
        </p:nvPicPr>
        <p:blipFill>
          <a:blip r:embed="rId2"/>
          <a:stretch>
            <a:fillRect/>
          </a:stretch>
        </p:blipFill>
        <p:spPr>
          <a:xfrm>
            <a:off x="0" y="1"/>
            <a:ext cx="9144000" cy="5572139"/>
          </a:xfrm>
          <a:prstGeom prst="rect">
            <a:avLst/>
          </a:prstGeom>
        </p:spPr>
      </p:pic>
      <p:sp>
        <p:nvSpPr>
          <p:cNvPr id="4" name="TextBox 3"/>
          <p:cNvSpPr txBox="1"/>
          <p:nvPr/>
        </p:nvSpPr>
        <p:spPr>
          <a:xfrm>
            <a:off x="0" y="5572140"/>
            <a:ext cx="9144000" cy="1600438"/>
          </a:xfrm>
          <a:prstGeom prst="rect">
            <a:avLst/>
          </a:prstGeom>
          <a:solidFill>
            <a:schemeClr val="accent2">
              <a:lumMod val="50000"/>
            </a:schemeClr>
          </a:solidFill>
        </p:spPr>
        <p:txBody>
          <a:bodyPr wrap="square" rtlCol="0">
            <a:spAutoFit/>
          </a:bodyPr>
          <a:lstStyle/>
          <a:p>
            <a:pPr algn="r" rtl="1"/>
            <a:r>
              <a:rPr lang="ar-SY" sz="4000" dirty="0" smtClean="0">
                <a:solidFill>
                  <a:schemeClr val="bg1"/>
                </a:solidFill>
              </a:rPr>
              <a:t>اذن هناك خطوة مقدسة علينا اجتيازها؟ نعم ففي الحقيقة نحن نقاوم الله بكل قوتنا بل اننا ننبذه...</a:t>
            </a:r>
          </a:p>
          <a:p>
            <a:pPr algn="r"/>
            <a:endParaRPr lang="en-GB" dirty="0"/>
          </a:p>
        </p:txBody>
      </p:sp>
    </p:spTree>
  </p:cSld>
  <p:clrMapOvr>
    <a:masterClrMapping/>
  </p:clrMapOvr>
  <p:transition spd="slow">
    <p:plu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g"/>
          <p:cNvPicPr>
            <a:picLocks noChangeAspect="1"/>
          </p:cNvPicPr>
          <p:nvPr/>
        </p:nvPicPr>
        <p:blipFill>
          <a:blip r:embed="rId2"/>
          <a:stretch>
            <a:fillRect/>
          </a:stretch>
        </p:blipFill>
        <p:spPr>
          <a:xfrm>
            <a:off x="0" y="-500090"/>
            <a:ext cx="9144000" cy="6143668"/>
          </a:xfrm>
          <a:prstGeom prst="rect">
            <a:avLst/>
          </a:prstGeom>
        </p:spPr>
      </p:pic>
      <p:sp>
        <p:nvSpPr>
          <p:cNvPr id="4" name="TextBox 3"/>
          <p:cNvSpPr txBox="1"/>
          <p:nvPr/>
        </p:nvSpPr>
        <p:spPr>
          <a:xfrm>
            <a:off x="0" y="5643578"/>
            <a:ext cx="9144000" cy="1200329"/>
          </a:xfrm>
          <a:prstGeom prst="rect">
            <a:avLst/>
          </a:prstGeom>
          <a:solidFill>
            <a:schemeClr val="accent2">
              <a:lumMod val="75000"/>
            </a:schemeClr>
          </a:solidFill>
        </p:spPr>
        <p:txBody>
          <a:bodyPr wrap="square" rtlCol="0">
            <a:spAutoFit/>
          </a:bodyPr>
          <a:lstStyle/>
          <a:p>
            <a:pPr algn="r"/>
            <a:r>
              <a:rPr lang="ar-SY" sz="3600" dirty="0" smtClean="0">
                <a:solidFill>
                  <a:schemeClr val="bg1"/>
                </a:solidFill>
              </a:rPr>
              <a:t>... ولكنني أعتقد بأن الحب يغلب الأسباب الأخرى التي لدينا كي لا نؤمن</a:t>
            </a:r>
            <a:r>
              <a:rPr lang="ar-SY" dirty="0" smtClean="0">
                <a:solidFill>
                  <a:schemeClr val="bg1"/>
                </a:solidFill>
              </a:rPr>
              <a:t>.</a:t>
            </a:r>
            <a:endParaRPr lang="en-GB" dirty="0">
              <a:solidFill>
                <a:schemeClr val="bg1"/>
              </a:solidFill>
            </a:endParaRPr>
          </a:p>
        </p:txBody>
      </p:sp>
    </p:spTree>
  </p:cSld>
  <p:clrMapOvr>
    <a:masterClrMapping/>
  </p:clrMapOvr>
  <p:transition spd="slow">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g"/>
          <p:cNvPicPr>
            <a:picLocks noChangeAspect="1"/>
          </p:cNvPicPr>
          <p:nvPr/>
        </p:nvPicPr>
        <p:blipFill>
          <a:blip r:embed="rId2"/>
          <a:stretch>
            <a:fillRect/>
          </a:stretch>
        </p:blipFill>
        <p:spPr>
          <a:xfrm>
            <a:off x="0" y="0"/>
            <a:ext cx="6500826" cy="6857999"/>
          </a:xfrm>
          <a:prstGeom prst="rect">
            <a:avLst/>
          </a:prstGeom>
        </p:spPr>
      </p:pic>
      <p:sp>
        <p:nvSpPr>
          <p:cNvPr id="4" name="TextBox 3"/>
          <p:cNvSpPr txBox="1"/>
          <p:nvPr/>
        </p:nvSpPr>
        <p:spPr>
          <a:xfrm>
            <a:off x="6500826" y="0"/>
            <a:ext cx="2643174" cy="6858000"/>
          </a:xfrm>
          <a:prstGeom prst="rect">
            <a:avLst/>
          </a:prstGeom>
          <a:solidFill>
            <a:schemeClr val="accent2">
              <a:lumMod val="40000"/>
              <a:lumOff val="60000"/>
            </a:schemeClr>
          </a:solidFill>
        </p:spPr>
        <p:txBody>
          <a:bodyPr wrap="square" rtlCol="0">
            <a:spAutoFit/>
          </a:bodyPr>
          <a:lstStyle/>
          <a:p>
            <a:pPr algn="r"/>
            <a:r>
              <a:rPr lang="ar-SY" sz="3600" dirty="0" smtClean="0">
                <a:solidFill>
                  <a:schemeClr val="accent2">
                    <a:lumMod val="50000"/>
                  </a:schemeClr>
                </a:solidFill>
              </a:rPr>
              <a:t>ماذا يغير الايمان في حياتك ؟</a:t>
            </a:r>
          </a:p>
          <a:p>
            <a:pPr algn="r"/>
            <a:r>
              <a:rPr lang="ar-SY" sz="3600" dirty="0" smtClean="0">
                <a:solidFill>
                  <a:schemeClr val="accent2">
                    <a:lumMod val="50000"/>
                  </a:schemeClr>
                </a:solidFill>
              </a:rPr>
              <a:t>* كما قلت في بداية حديثنا الايمان بالله ضروري للأيمان بالآخر , ضروري للأيمان بأن الحب المخفي في كل منا هو حقيقتنا الوحيدة...</a:t>
            </a:r>
            <a:endParaRPr lang="en-GB" sz="3600" dirty="0">
              <a:solidFill>
                <a:schemeClr val="accent2">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5929322" y="0"/>
            <a:ext cx="3214678" cy="6954597"/>
          </a:xfrm>
          <a:prstGeom prst="rect">
            <a:avLst/>
          </a:prstGeom>
          <a:solidFill>
            <a:schemeClr val="accent2">
              <a:lumMod val="60000"/>
              <a:lumOff val="40000"/>
            </a:schemeClr>
          </a:solidFill>
        </p:spPr>
        <p:txBody>
          <a:bodyPr wrap="square" rtlCol="0">
            <a:spAutoFit/>
          </a:bodyPr>
          <a:lstStyle/>
          <a:p>
            <a:pPr algn="r"/>
            <a:r>
              <a:rPr lang="ar-SY" sz="3600" dirty="0" smtClean="0"/>
              <a:t>هو الأنسان الذي يعطي القليل من وقته لملاقاة الله. لكن هل هناك موقف معين لأولئك المؤمنين في حياتهم اليومية؟</a:t>
            </a:r>
          </a:p>
          <a:p>
            <a:pPr algn="r"/>
            <a:endParaRPr lang="ar-SY" sz="3600" dirty="0" smtClean="0">
              <a:solidFill>
                <a:schemeClr val="accent2">
                  <a:lumMod val="50000"/>
                </a:schemeClr>
              </a:solidFill>
            </a:endParaRPr>
          </a:p>
          <a:p>
            <a:pPr algn="r" rtl="1"/>
            <a:r>
              <a:rPr lang="ar-SY" sz="3600" dirty="0" smtClean="0">
                <a:solidFill>
                  <a:schemeClr val="accent2">
                    <a:lumMod val="50000"/>
                  </a:schemeClr>
                </a:solidFill>
              </a:rPr>
              <a:t>* بالطبع هناك موقف خاص للمؤمن يترجم في حياته اليومية عبر طريقتين واضحتين</a:t>
            </a:r>
            <a:endParaRPr lang="en-GB" sz="3600" dirty="0">
              <a:solidFill>
                <a:schemeClr val="accent2">
                  <a:lumMod val="50000"/>
                </a:schemeClr>
              </a:solidFill>
            </a:endParaRPr>
          </a:p>
        </p:txBody>
      </p:sp>
    </p:spTree>
  </p:cSld>
  <p:clrMapOvr>
    <a:masterClrMapping/>
  </p:clrMapOvr>
  <p:transition spd="slow">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5929322" y="928670"/>
            <a:ext cx="3214678" cy="369332"/>
          </a:xfrm>
          <a:prstGeom prst="rect">
            <a:avLst/>
          </a:prstGeom>
          <a:noFill/>
        </p:spPr>
        <p:txBody>
          <a:bodyPr wrap="square" rtlCol="0">
            <a:spAutoFit/>
          </a:bodyPr>
          <a:lstStyle/>
          <a:p>
            <a:endParaRPr lang="en-GB"/>
          </a:p>
        </p:txBody>
      </p:sp>
      <p:sp>
        <p:nvSpPr>
          <p:cNvPr id="5" name="TextBox 4"/>
          <p:cNvSpPr txBox="1"/>
          <p:nvPr/>
        </p:nvSpPr>
        <p:spPr>
          <a:xfrm>
            <a:off x="6643702" y="0"/>
            <a:ext cx="2500298" cy="6863417"/>
          </a:xfrm>
          <a:prstGeom prst="rect">
            <a:avLst/>
          </a:prstGeom>
          <a:solidFill>
            <a:schemeClr val="accent2">
              <a:lumMod val="20000"/>
              <a:lumOff val="80000"/>
            </a:schemeClr>
          </a:solidFill>
        </p:spPr>
        <p:txBody>
          <a:bodyPr wrap="square" rtlCol="0">
            <a:spAutoFit/>
          </a:bodyPr>
          <a:lstStyle/>
          <a:p>
            <a:pPr algn="r"/>
            <a:r>
              <a:rPr lang="ar-SY" sz="4000" dirty="0" smtClean="0"/>
              <a:t>وهذا ما يغير نظرتي لأولئك الذين يحيطون بي مما يجعلني أكثر انتباها لكل ما يعرقل أو يمنع تقدم الأنسان أو ما هو لخيره ومصلحته...</a:t>
            </a:r>
            <a:endParaRPr lang="en-GB" sz="4000" dirty="0"/>
          </a:p>
        </p:txBody>
      </p:sp>
    </p:spTree>
  </p:cSld>
  <p:clrMapOvr>
    <a:masterClrMapping/>
  </p:clrMapOvr>
  <p:transition spd="slow">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g"/>
          <p:cNvPicPr>
            <a:picLocks noChangeAspect="1"/>
          </p:cNvPicPr>
          <p:nvPr/>
        </p:nvPicPr>
        <p:blipFill>
          <a:blip r:embed="rId2"/>
          <a:stretch>
            <a:fillRect/>
          </a:stretch>
        </p:blipFill>
        <p:spPr>
          <a:xfrm>
            <a:off x="0" y="0"/>
            <a:ext cx="6858016" cy="6858000"/>
          </a:xfrm>
          <a:prstGeom prst="rect">
            <a:avLst/>
          </a:prstGeom>
        </p:spPr>
      </p:pic>
      <p:sp>
        <p:nvSpPr>
          <p:cNvPr id="4" name="TextBox 3"/>
          <p:cNvSpPr txBox="1"/>
          <p:nvPr/>
        </p:nvSpPr>
        <p:spPr>
          <a:xfrm>
            <a:off x="6786578" y="0"/>
            <a:ext cx="2357422" cy="6986528"/>
          </a:xfrm>
          <a:prstGeom prst="rect">
            <a:avLst/>
          </a:prstGeom>
          <a:solidFill>
            <a:schemeClr val="accent2">
              <a:lumMod val="60000"/>
              <a:lumOff val="40000"/>
            </a:schemeClr>
          </a:solidFill>
        </p:spPr>
        <p:txBody>
          <a:bodyPr wrap="square" rtlCol="0">
            <a:spAutoFit/>
          </a:bodyPr>
          <a:lstStyle/>
          <a:p>
            <a:pPr algn="r" rtl="1"/>
            <a:r>
              <a:rPr lang="ar-SY" sz="3200" dirty="0" smtClean="0"/>
              <a:t>وهذا ما يدفعني لاستعمال كل الوسائل التي تسمح لي بتغيير كل الأوضاع غير الأنسانية مع علمي الأكيد بأنني في بعض الأحيان لا أكون على مستوى ايماني, وأعني بأن أفعالي لا تكون على مستوى ايماني...</a:t>
            </a:r>
            <a:endParaRPr lang="en-GB" sz="3200" dirty="0"/>
          </a:p>
        </p:txBody>
      </p:sp>
    </p:spTree>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g"/>
          <p:cNvPicPr>
            <a:picLocks noChangeAspect="1"/>
          </p:cNvPicPr>
          <p:nvPr/>
        </p:nvPicPr>
        <p:blipFill>
          <a:blip r:embed="rId2"/>
          <a:stretch>
            <a:fillRect/>
          </a:stretch>
        </p:blipFill>
        <p:spPr>
          <a:xfrm>
            <a:off x="0" y="0"/>
            <a:ext cx="9144000" cy="5072074"/>
          </a:xfrm>
          <a:prstGeom prst="rect">
            <a:avLst/>
          </a:prstGeom>
        </p:spPr>
      </p:pic>
      <p:sp>
        <p:nvSpPr>
          <p:cNvPr id="4" name="TextBox 3"/>
          <p:cNvSpPr txBox="1"/>
          <p:nvPr/>
        </p:nvSpPr>
        <p:spPr>
          <a:xfrm>
            <a:off x="0" y="5000636"/>
            <a:ext cx="9144000" cy="1938992"/>
          </a:xfrm>
          <a:prstGeom prst="rect">
            <a:avLst/>
          </a:prstGeom>
          <a:solidFill>
            <a:schemeClr val="accent2">
              <a:lumMod val="40000"/>
              <a:lumOff val="60000"/>
            </a:schemeClr>
          </a:solidFill>
        </p:spPr>
        <p:txBody>
          <a:bodyPr wrap="square" rtlCol="0">
            <a:spAutoFit/>
          </a:bodyPr>
          <a:lstStyle/>
          <a:p>
            <a:pPr algn="r"/>
            <a:r>
              <a:rPr lang="ar-SY" sz="4000" dirty="0" smtClean="0"/>
              <a:t>ومن المدهش اننا نرى في بعض الأحيان ان المسيحيين مهددين بالتقاليد البالية وليس لديهم أي رغبة في التغيير...</a:t>
            </a:r>
            <a:endParaRPr lang="en-GB" sz="4000" dirty="0"/>
          </a:p>
        </p:txBody>
      </p:sp>
    </p:spTree>
  </p:cSld>
  <p:clrMapOvr>
    <a:masterClrMapping/>
  </p:clrMapOvr>
  <p:transition spd="slow">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5572140"/>
            <a:ext cx="9144000" cy="1261884"/>
          </a:xfrm>
          <a:prstGeom prst="rect">
            <a:avLst/>
          </a:prstGeom>
          <a:noFill/>
        </p:spPr>
        <p:txBody>
          <a:bodyPr wrap="square" rtlCol="0">
            <a:spAutoFit/>
          </a:bodyPr>
          <a:lstStyle/>
          <a:p>
            <a:pPr algn="r"/>
            <a:r>
              <a:rPr lang="ar-SY" sz="4000" dirty="0" smtClean="0">
                <a:solidFill>
                  <a:schemeClr val="accent2">
                    <a:lumMod val="50000"/>
                  </a:schemeClr>
                </a:solidFill>
              </a:rPr>
              <a:t>ا</a:t>
            </a:r>
            <a:r>
              <a:rPr lang="ar-SY" sz="3600" dirty="0" smtClean="0">
                <a:solidFill>
                  <a:schemeClr val="accent2">
                    <a:lumMod val="50000"/>
                  </a:schemeClr>
                </a:solidFill>
              </a:rPr>
              <a:t>ذن برأيك ان الألتزام الأجتماعي بمختلف أنواعه هو الترجمة الوحيدة لايمانك؟</a:t>
            </a:r>
            <a:endParaRPr lang="en-GB" sz="3600"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g"/>
          <p:cNvPicPr>
            <a:picLocks noChangeAspect="1"/>
          </p:cNvPicPr>
          <p:nvPr/>
        </p:nvPicPr>
        <p:blipFill>
          <a:blip r:embed="rId2"/>
          <a:stretch>
            <a:fillRect/>
          </a:stretch>
        </p:blipFill>
        <p:spPr>
          <a:xfrm>
            <a:off x="0" y="0"/>
            <a:ext cx="5357818" cy="6857999"/>
          </a:xfrm>
          <a:prstGeom prst="rect">
            <a:avLst/>
          </a:prstGeom>
        </p:spPr>
      </p:pic>
      <p:sp>
        <p:nvSpPr>
          <p:cNvPr id="4" name="TextBox 3"/>
          <p:cNvSpPr txBox="1"/>
          <p:nvPr/>
        </p:nvSpPr>
        <p:spPr>
          <a:xfrm>
            <a:off x="5357818" y="0"/>
            <a:ext cx="3786182" cy="6986528"/>
          </a:xfrm>
          <a:prstGeom prst="rect">
            <a:avLst/>
          </a:prstGeom>
          <a:solidFill>
            <a:schemeClr val="accent2">
              <a:lumMod val="75000"/>
            </a:schemeClr>
          </a:solidFill>
        </p:spPr>
        <p:txBody>
          <a:bodyPr wrap="square" rtlCol="0">
            <a:spAutoFit/>
          </a:bodyPr>
          <a:lstStyle/>
          <a:p>
            <a:pPr algn="r" rtl="1"/>
            <a:r>
              <a:rPr lang="ar-SY" dirty="0" smtClean="0">
                <a:solidFill>
                  <a:schemeClr val="bg1"/>
                </a:solidFill>
              </a:rPr>
              <a:t>*  </a:t>
            </a:r>
            <a:r>
              <a:rPr lang="ar-SY" sz="3200" dirty="0" smtClean="0">
                <a:solidFill>
                  <a:schemeClr val="bg1"/>
                </a:solidFill>
              </a:rPr>
              <a:t>أعرف تماما بأن الألتزام الأجتماعي للكثير من المسيحيين هو  التعبير الوحيد عن ايمانهم لكن بنظري فهذه ليست الطريقة الوحيدة لأقول بأنني مسيحي فأنما أعتقد بأن على كل منا أن يكتشف طريقته الخاصة ليحقق من خلالها ايمانه أي على كل واحد مع رفاقه مؤمنين أو غير مؤمنين أن يتصور ويكتشف بل يخترع طريقة خاصة يومية لعيش ايمانه...</a:t>
            </a:r>
            <a:endParaRPr lang="en-GB" sz="3200"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5.jpg"/>
          <p:cNvPicPr>
            <a:picLocks noChangeAspect="1"/>
          </p:cNvPicPr>
          <p:nvPr/>
        </p:nvPicPr>
        <p:blipFill>
          <a:blip r:embed="rId2"/>
          <a:stretch>
            <a:fillRect/>
          </a:stretch>
        </p:blipFill>
        <p:spPr>
          <a:xfrm>
            <a:off x="0" y="1"/>
            <a:ext cx="5786446" cy="6857999"/>
          </a:xfrm>
          <a:prstGeom prst="rect">
            <a:avLst/>
          </a:prstGeom>
        </p:spPr>
      </p:pic>
      <p:sp>
        <p:nvSpPr>
          <p:cNvPr id="4" name="TextBox 3"/>
          <p:cNvSpPr txBox="1"/>
          <p:nvPr/>
        </p:nvSpPr>
        <p:spPr>
          <a:xfrm>
            <a:off x="5786446" y="0"/>
            <a:ext cx="3357554" cy="6986528"/>
          </a:xfrm>
          <a:prstGeom prst="rect">
            <a:avLst/>
          </a:prstGeom>
          <a:solidFill>
            <a:schemeClr val="accent6">
              <a:lumMod val="60000"/>
              <a:lumOff val="40000"/>
            </a:schemeClr>
          </a:solidFill>
        </p:spPr>
        <p:txBody>
          <a:bodyPr wrap="square" rtlCol="0">
            <a:spAutoFit/>
          </a:bodyPr>
          <a:lstStyle/>
          <a:p>
            <a:pPr algn="r" rtl="1"/>
            <a:r>
              <a:rPr lang="ar-SY" sz="3200" dirty="0" smtClean="0">
                <a:solidFill>
                  <a:schemeClr val="accent2">
                    <a:lumMod val="50000"/>
                  </a:schemeClr>
                </a:solidFill>
              </a:rPr>
              <a:t>فالايمان لا يعني أن نرفع نظرنا الى الله لنتأمل به فحسب بل يعني أن نميل بنظرنا الى الأرض لنراها بعين المسيح فلنترك المسيح يتسرب الى كياننا وعندها لن يكون العالم عائق أمامنا بل دعوة متواصلة من أجل العمل للآب السماوي ليمتد ملكه على الأرض كما في السماء بواسطة المسيح ومن خلالنا...</a:t>
            </a:r>
            <a:endParaRPr lang="en-GB" sz="3200" dirty="0">
              <a:solidFill>
                <a:schemeClr val="accent2">
                  <a:lumMod val="50000"/>
                </a:schemeClr>
              </a:solidFill>
            </a:endParaRPr>
          </a:p>
        </p:txBody>
      </p:sp>
    </p:spTree>
  </p:cSld>
  <p:clrMapOvr>
    <a:masterClrMapping/>
  </p:clrMapOvr>
  <p:transition spd="slow">
    <p:pull dir="l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4"/>
          </a:solidFill>
        </p:spPr>
        <p:txBody>
          <a:bodyPr wrap="square" rtlCol="0">
            <a:spAutoFit/>
          </a:bodyPr>
          <a:lstStyle/>
          <a:p>
            <a:pPr algn="r" rtl="1"/>
            <a:r>
              <a:rPr lang="ar-SY" sz="3600" dirty="0" smtClean="0">
                <a:solidFill>
                  <a:schemeClr val="bg1"/>
                </a:solidFill>
              </a:rPr>
              <a:t>لو عرفنا كيف ننظر للحياة بعين الله لأصبحت الحياة علاقة ناطقة فقد خلقنا الله في العالم لا  لنسيروأنظارنا مشدودة الى الأرض بل لكي نتبع آثاره في الأشياء والأحداث...</a:t>
            </a:r>
          </a:p>
        </p:txBody>
      </p:sp>
    </p:spTree>
  </p:cSld>
  <p:clrMapOvr>
    <a:masterClrMapping/>
  </p:clrMapOvr>
  <p:transition spd="slow">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g"/>
          <p:cNvPicPr>
            <a:picLocks noChangeAspect="1"/>
          </p:cNvPicPr>
          <p:nvPr/>
        </p:nvPicPr>
        <p:blipFill>
          <a:blip r:embed="rId2"/>
          <a:stretch>
            <a:fillRect/>
          </a:stretch>
        </p:blipFill>
        <p:spPr>
          <a:xfrm>
            <a:off x="0" y="0"/>
            <a:ext cx="6215074" cy="6857999"/>
          </a:xfrm>
          <a:prstGeom prst="rect">
            <a:avLst/>
          </a:prstGeom>
        </p:spPr>
      </p:pic>
      <p:sp>
        <p:nvSpPr>
          <p:cNvPr id="4" name="TextBox 3"/>
          <p:cNvSpPr txBox="1"/>
          <p:nvPr/>
        </p:nvSpPr>
        <p:spPr>
          <a:xfrm>
            <a:off x="6143636" y="0"/>
            <a:ext cx="3000364" cy="6863417"/>
          </a:xfrm>
          <a:prstGeom prst="rect">
            <a:avLst/>
          </a:prstGeom>
          <a:solidFill>
            <a:schemeClr val="accent2"/>
          </a:solidFill>
        </p:spPr>
        <p:txBody>
          <a:bodyPr wrap="square" rtlCol="0">
            <a:spAutoFit/>
          </a:bodyPr>
          <a:lstStyle/>
          <a:p>
            <a:pPr algn="r" rtl="1"/>
            <a:r>
              <a:rPr lang="ar-SY" sz="4000" dirty="0" smtClean="0">
                <a:solidFill>
                  <a:schemeClr val="bg1"/>
                </a:solidFill>
              </a:rPr>
              <a:t>فمن جهة من خلال انتباه حقيقي لأولئك الذين يلتقيهم كل يوم كون الأيمان بالله هو الأيمان بالأنسان ومن جهة ثانية من خلال البحث من أجل اكتشاف وفهم الله.</a:t>
            </a:r>
            <a:endParaRPr lang="en-GB" sz="4000"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jpg"/>
          <p:cNvPicPr>
            <a:picLocks noChangeAspect="1"/>
          </p:cNvPicPr>
          <p:nvPr/>
        </p:nvPicPr>
        <p:blipFill>
          <a:blip r:embed="rId2"/>
          <a:stretch>
            <a:fillRect/>
          </a:stretch>
        </p:blipFill>
        <p:spPr>
          <a:xfrm>
            <a:off x="-214346" y="0"/>
            <a:ext cx="5286412" cy="6858000"/>
          </a:xfrm>
          <a:prstGeom prst="rect">
            <a:avLst/>
          </a:prstGeom>
        </p:spPr>
      </p:pic>
      <p:sp>
        <p:nvSpPr>
          <p:cNvPr id="4" name="TextBox 3"/>
          <p:cNvSpPr txBox="1"/>
          <p:nvPr/>
        </p:nvSpPr>
        <p:spPr>
          <a:xfrm>
            <a:off x="5000628" y="1"/>
            <a:ext cx="4143372" cy="6857999"/>
          </a:xfrm>
          <a:prstGeom prst="rect">
            <a:avLst/>
          </a:prstGeom>
          <a:solidFill>
            <a:schemeClr val="accent2">
              <a:lumMod val="40000"/>
              <a:lumOff val="60000"/>
            </a:schemeClr>
          </a:solidFill>
        </p:spPr>
        <p:txBody>
          <a:bodyPr wrap="square" rtlCol="0">
            <a:spAutoFit/>
          </a:bodyPr>
          <a:lstStyle/>
          <a:p>
            <a:pPr algn="r"/>
            <a:r>
              <a:rPr lang="ar-SY" sz="3600" dirty="0" smtClean="0">
                <a:solidFill>
                  <a:srgbClr val="0070C0"/>
                </a:solidFill>
              </a:rPr>
              <a:t>ولكن ماذا يعني الأيمان بالأنسان؟</a:t>
            </a:r>
          </a:p>
          <a:p>
            <a:pPr algn="r"/>
            <a:r>
              <a:rPr lang="ar-SY" sz="3600" dirty="0" smtClean="0"/>
              <a:t>الايمان بالأنسان هو الايمان بامكانية تغير الأنسان. هو الايمان بأن كل الأنسان قادر على الحب, رغم أن حياته قد تظهر عكس ذلك يعني أن لا نكون فكرة سيئة مسبقة عن الأشخاص الذين نقابلهم في حياتنا وأن لا نصدر عليهم أحكاما مسبقة...</a:t>
            </a:r>
            <a:endParaRPr lang="en-GB" sz="3600" dirty="0"/>
          </a:p>
        </p:txBody>
      </p:sp>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jpg"/>
          <p:cNvPicPr>
            <a:picLocks noChangeAspect="1"/>
          </p:cNvPicPr>
          <p:nvPr/>
        </p:nvPicPr>
        <p:blipFill>
          <a:blip r:embed="rId2"/>
          <a:stretch>
            <a:fillRect/>
          </a:stretch>
        </p:blipFill>
        <p:spPr>
          <a:xfrm>
            <a:off x="0" y="0"/>
            <a:ext cx="7215206" cy="6858000"/>
          </a:xfrm>
          <a:prstGeom prst="rect">
            <a:avLst/>
          </a:prstGeom>
        </p:spPr>
      </p:pic>
      <p:sp>
        <p:nvSpPr>
          <p:cNvPr id="4" name="TextBox 3"/>
          <p:cNvSpPr txBox="1"/>
          <p:nvPr/>
        </p:nvSpPr>
        <p:spPr>
          <a:xfrm>
            <a:off x="7215206" y="0"/>
            <a:ext cx="1928794" cy="6986528"/>
          </a:xfrm>
          <a:prstGeom prst="rect">
            <a:avLst/>
          </a:prstGeom>
          <a:solidFill>
            <a:schemeClr val="accent2">
              <a:lumMod val="60000"/>
              <a:lumOff val="40000"/>
            </a:schemeClr>
          </a:solidFill>
        </p:spPr>
        <p:txBody>
          <a:bodyPr wrap="square" rtlCol="0">
            <a:spAutoFit/>
          </a:bodyPr>
          <a:lstStyle/>
          <a:p>
            <a:pPr algn="r" rtl="1"/>
            <a:r>
              <a:rPr lang="ar-SY" sz="3200" dirty="0" smtClean="0"/>
              <a:t>...ألايمان بالأنسان يجبرنا على معاملة الآخر باحترام وانتباه فنساعده بذلك على اظهار مواهبه الدفينة.</a:t>
            </a:r>
          </a:p>
          <a:p>
            <a:pPr algn="r" rtl="1"/>
            <a:endParaRPr lang="ar-SY" sz="3200" dirty="0" smtClean="0"/>
          </a:p>
          <a:p>
            <a:pPr algn="r" rtl="1"/>
            <a:r>
              <a:rPr lang="ar-SY" sz="3200" dirty="0" smtClean="0"/>
              <a:t>* كيف نعتقد أنه بأمكاننا أن نلتقي بالله؟</a:t>
            </a:r>
          </a:p>
        </p:txBody>
      </p:sp>
    </p:spTree>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jpg"/>
          <p:cNvPicPr>
            <a:picLocks noChangeAspect="1"/>
          </p:cNvPicPr>
          <p:nvPr/>
        </p:nvPicPr>
        <p:blipFill>
          <a:blip r:embed="rId2"/>
          <a:stretch>
            <a:fillRect/>
          </a:stretch>
        </p:blipFill>
        <p:spPr>
          <a:xfrm>
            <a:off x="0" y="0"/>
            <a:ext cx="6715140" cy="6858000"/>
          </a:xfrm>
          <a:prstGeom prst="rect">
            <a:avLst/>
          </a:prstGeom>
        </p:spPr>
      </p:pic>
      <p:sp>
        <p:nvSpPr>
          <p:cNvPr id="4" name="TextBox 3"/>
          <p:cNvSpPr txBox="1"/>
          <p:nvPr/>
        </p:nvSpPr>
        <p:spPr>
          <a:xfrm>
            <a:off x="6572264" y="0"/>
            <a:ext cx="2571736" cy="6858000"/>
          </a:xfrm>
          <a:prstGeom prst="rect">
            <a:avLst/>
          </a:prstGeom>
          <a:solidFill>
            <a:schemeClr val="accent2">
              <a:lumMod val="40000"/>
              <a:lumOff val="60000"/>
            </a:schemeClr>
          </a:solidFill>
        </p:spPr>
        <p:txBody>
          <a:bodyPr wrap="square" rtlCol="0">
            <a:spAutoFit/>
          </a:bodyPr>
          <a:lstStyle/>
          <a:p>
            <a:pPr algn="r"/>
            <a:r>
              <a:rPr lang="ar-SY" sz="3600" dirty="0" smtClean="0"/>
              <a:t>ان كل أنسان لديه ايمان بأخيه الأنسان هو قريب جدا من اكتشاف الله, وهذا الأكتشاف سيتحقق من خلال اصغائنا لما يقوله لنا الله عبر ابنه الوحيد يسوع بقراءتنا للأنجيل المقدس</a:t>
            </a:r>
            <a:endParaRPr lang="en-GB" sz="3600" dirty="0"/>
          </a:p>
        </p:txBody>
      </p:sp>
    </p:spTree>
  </p:cSld>
  <p:clrMapOvr>
    <a:masterClrMapping/>
  </p:clrMapOvr>
  <p:transition spd="slow">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500826" y="0"/>
            <a:ext cx="2643174" cy="6986528"/>
          </a:xfrm>
          <a:prstGeom prst="rect">
            <a:avLst/>
          </a:prstGeom>
          <a:solidFill>
            <a:schemeClr val="accent6">
              <a:lumMod val="75000"/>
            </a:schemeClr>
          </a:solidFill>
        </p:spPr>
        <p:txBody>
          <a:bodyPr wrap="square" rtlCol="0">
            <a:spAutoFit/>
          </a:bodyPr>
          <a:lstStyle/>
          <a:p>
            <a:pPr algn="r"/>
            <a:r>
              <a:rPr lang="ar-SY" sz="3200" dirty="0" smtClean="0">
                <a:solidFill>
                  <a:srgbClr val="FFFF00"/>
                </a:solidFill>
              </a:rPr>
              <a:t>هل الصلاة هي الموقف المتميز للمؤمن ليظهر من خلالها ايمانه؟</a:t>
            </a:r>
          </a:p>
          <a:p>
            <a:pPr algn="r"/>
            <a:r>
              <a:rPr lang="ar-SY" sz="3200" dirty="0" smtClean="0">
                <a:solidFill>
                  <a:schemeClr val="bg1"/>
                </a:solidFill>
              </a:rPr>
              <a:t>* بالتأكيد فان أخذ بعض الوقت من أعمال أخرى لملاقاة الله هو نوع من الصلاة, لكن من الممكن أن نصلي في الشارع أثناء العمل أو أثناء لقاءتنا المهمة مع الآخرين.</a:t>
            </a:r>
            <a:endParaRPr lang="en-GB" sz="3200" dirty="0">
              <a:solidFill>
                <a:schemeClr val="bg1"/>
              </a:solidFill>
            </a:endParaRPr>
          </a:p>
        </p:txBody>
      </p:sp>
    </p:spTree>
  </p:cSld>
  <p:clrMapOvr>
    <a:masterClrMapping/>
  </p:clrMapOvr>
  <p:transition spd="slow">
    <p:strip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jpg"/>
          <p:cNvPicPr>
            <a:picLocks noChangeAspect="1"/>
          </p:cNvPicPr>
          <p:nvPr/>
        </p:nvPicPr>
        <p:blipFill>
          <a:blip r:embed="rId2"/>
          <a:stretch>
            <a:fillRect/>
          </a:stretch>
        </p:blipFill>
        <p:spPr>
          <a:xfrm>
            <a:off x="0" y="-1"/>
            <a:ext cx="6000760" cy="6858001"/>
          </a:xfrm>
          <a:prstGeom prst="rect">
            <a:avLst/>
          </a:prstGeom>
        </p:spPr>
      </p:pic>
      <p:sp>
        <p:nvSpPr>
          <p:cNvPr id="4" name="TextBox 3"/>
          <p:cNvSpPr txBox="1"/>
          <p:nvPr/>
        </p:nvSpPr>
        <p:spPr>
          <a:xfrm>
            <a:off x="6000760" y="0"/>
            <a:ext cx="3143240" cy="6858000"/>
          </a:xfrm>
          <a:prstGeom prst="rect">
            <a:avLst/>
          </a:prstGeom>
          <a:solidFill>
            <a:schemeClr val="accent2">
              <a:lumMod val="40000"/>
              <a:lumOff val="60000"/>
            </a:schemeClr>
          </a:solidFill>
        </p:spPr>
        <p:txBody>
          <a:bodyPr wrap="square" rtlCol="0">
            <a:spAutoFit/>
          </a:bodyPr>
          <a:lstStyle/>
          <a:p>
            <a:pPr algn="r"/>
            <a:r>
              <a:rPr lang="ar-SY" sz="3600" dirty="0" smtClean="0">
                <a:solidFill>
                  <a:srgbClr val="00B0F0"/>
                </a:solidFill>
              </a:rPr>
              <a:t>هل نصلي ؟</a:t>
            </a:r>
            <a:r>
              <a:rPr lang="ar-SY" sz="3600" dirty="0" smtClean="0"/>
              <a:t>غالبا</a:t>
            </a:r>
          </a:p>
          <a:p>
            <a:pPr algn="r"/>
            <a:r>
              <a:rPr lang="ar-SY" sz="3600" dirty="0" smtClean="0"/>
              <a:t>تمضي أيام يكون فيها العمل لا يسمح لي بالتفكير بالله سوى عبر لحظات سريعة خاطفة, ولكن يحصل لي أحيانا أن أوقف كل نشاطاتي وأنسى للحظات كل مشاكلي ولا أفكر في أي شيئ سوى به وحده , الله.</a:t>
            </a:r>
            <a:endParaRPr lang="en-GB" sz="3600" dirty="0"/>
          </a:p>
        </p:txBody>
      </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442</TotalTime>
  <Words>1065</Words>
  <Application>Microsoft Office PowerPoint</Application>
  <PresentationFormat>On-screen Show (4:3)</PresentationFormat>
  <Paragraphs>61</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8</cp:revision>
  <dcterms:created xsi:type="dcterms:W3CDTF">2012-05-30T00:36:15Z</dcterms:created>
  <dcterms:modified xsi:type="dcterms:W3CDTF">2012-07-01T02:36:46Z</dcterms:modified>
</cp:coreProperties>
</file>