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7" r:id="rId40"/>
    <p:sldId id="296"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50" d="100"/>
          <a:sy n="50" d="100"/>
        </p:scale>
        <p:origin x="-1734" y="-60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72D934-509A-4A09-987A-A7D793F87D76}" type="datetimeFigureOut">
              <a:rPr lang="en-US" smtClean="0"/>
              <a:pPr/>
              <a:t>5/2/2013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895616-0D99-4D35-BF02-B4F476373D38}"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5895616-0D99-4D35-BF02-B4F476373D38}" type="slidenum">
              <a:rPr lang="en-GB" smtClean="0"/>
              <a:pPr/>
              <a:t>21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5895616-0D99-4D35-BF02-B4F476373D38}" type="slidenum">
              <a:rPr lang="en-GB" smtClean="0"/>
              <a:pPr/>
              <a:t>24</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22BAF88-771A-4739-B4F5-7168873F0FB6}" type="datetimeFigureOut">
              <a:rPr lang="en-US" smtClean="0"/>
              <a:pPr/>
              <a:t>5/2/2013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FBF90A-3903-4DAD-8FB1-2846CB9562B8}"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22BAF88-771A-4739-B4F5-7168873F0FB6}" type="datetimeFigureOut">
              <a:rPr lang="en-US" smtClean="0"/>
              <a:pPr/>
              <a:t>5/2/2013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FBF90A-3903-4DAD-8FB1-2846CB9562B8}"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22BAF88-771A-4739-B4F5-7168873F0FB6}" type="datetimeFigureOut">
              <a:rPr lang="en-US" smtClean="0"/>
              <a:pPr/>
              <a:t>5/2/2013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FBF90A-3903-4DAD-8FB1-2846CB9562B8}"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22BAF88-771A-4739-B4F5-7168873F0FB6}" type="datetimeFigureOut">
              <a:rPr lang="en-US" smtClean="0"/>
              <a:pPr/>
              <a:t>5/2/2013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FBF90A-3903-4DAD-8FB1-2846CB9562B8}"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2BAF88-771A-4739-B4F5-7168873F0FB6}" type="datetimeFigureOut">
              <a:rPr lang="en-US" smtClean="0"/>
              <a:pPr/>
              <a:t>5/2/2013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FBF90A-3903-4DAD-8FB1-2846CB9562B8}"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22BAF88-771A-4739-B4F5-7168873F0FB6}" type="datetimeFigureOut">
              <a:rPr lang="en-US" smtClean="0"/>
              <a:pPr/>
              <a:t>5/2/2013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8FBF90A-3903-4DAD-8FB1-2846CB9562B8}"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22BAF88-771A-4739-B4F5-7168873F0FB6}" type="datetimeFigureOut">
              <a:rPr lang="en-US" smtClean="0"/>
              <a:pPr/>
              <a:t>5/2/2013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8FBF90A-3903-4DAD-8FB1-2846CB9562B8}"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22BAF88-771A-4739-B4F5-7168873F0FB6}" type="datetimeFigureOut">
              <a:rPr lang="en-US" smtClean="0"/>
              <a:pPr/>
              <a:t>5/2/2013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8FBF90A-3903-4DAD-8FB1-2846CB9562B8}"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2BAF88-771A-4739-B4F5-7168873F0FB6}" type="datetimeFigureOut">
              <a:rPr lang="en-US" smtClean="0"/>
              <a:pPr/>
              <a:t>5/2/2013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8FBF90A-3903-4DAD-8FB1-2846CB9562B8}"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2BAF88-771A-4739-B4F5-7168873F0FB6}" type="datetimeFigureOut">
              <a:rPr lang="en-US" smtClean="0"/>
              <a:pPr/>
              <a:t>5/2/2013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8FBF90A-3903-4DAD-8FB1-2846CB9562B8}"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2BAF88-771A-4739-B4F5-7168873F0FB6}" type="datetimeFigureOut">
              <a:rPr lang="en-US" smtClean="0"/>
              <a:pPr/>
              <a:t>5/2/2013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8FBF90A-3903-4DAD-8FB1-2846CB9562B8}"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2BAF88-771A-4739-B4F5-7168873F0FB6}" type="datetimeFigureOut">
              <a:rPr lang="en-US" smtClean="0"/>
              <a:pPr/>
              <a:t>5/2/2013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FBF90A-3903-4DAD-8FB1-2846CB9562B8}"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evel 3"/>
          <p:cNvSpPr/>
          <p:nvPr/>
        </p:nvSpPr>
        <p:spPr>
          <a:xfrm>
            <a:off x="0" y="0"/>
            <a:ext cx="9144000" cy="6858000"/>
          </a:xfrm>
          <a:prstGeom prst="beve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1428728" y="2714620"/>
            <a:ext cx="6072230" cy="1446550"/>
          </a:xfrm>
          <a:prstGeom prst="rect">
            <a:avLst/>
          </a:prstGeom>
          <a:noFill/>
        </p:spPr>
        <p:txBody>
          <a:bodyPr wrap="square" rtlCol="0">
            <a:spAutoFit/>
          </a:bodyPr>
          <a:lstStyle/>
          <a:p>
            <a:pPr algn="ctr" rtl="1"/>
            <a:r>
              <a:rPr lang="ar-SY" sz="8800" b="1" dirty="0" smtClean="0">
                <a:solidFill>
                  <a:srgbClr val="002060"/>
                </a:solidFill>
              </a:rPr>
              <a:t>مغامرة السلام</a:t>
            </a:r>
            <a:endParaRPr lang="en-GB" sz="8800" b="1" dirty="0">
              <a:solidFill>
                <a:srgbClr val="002060"/>
              </a:solidFill>
            </a:endParaRPr>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3000" fill="hold"/>
                                        <p:tgtEl>
                                          <p:spTgt spid="5"/>
                                        </p:tgtEl>
                                        <p:attrNameLst>
                                          <p:attrName>ppt_x</p:attrName>
                                        </p:attrNameLst>
                                      </p:cBhvr>
                                      <p:tavLst>
                                        <p:tav tm="0">
                                          <p:val>
                                            <p:strVal val="#ppt_x"/>
                                          </p:val>
                                        </p:tav>
                                        <p:tav tm="100000">
                                          <p:val>
                                            <p:strVal val="#ppt_x"/>
                                          </p:val>
                                        </p:tav>
                                      </p:tavLst>
                                    </p:anim>
                                    <p:anim calcmode="lin" valueType="num">
                                      <p:cBhvr additive="base">
                                        <p:cTn id="8"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a:stretch>
            <a:fillRect/>
          </a:stretch>
        </p:blipFill>
        <p:spPr>
          <a:xfrm>
            <a:off x="0" y="0"/>
            <a:ext cx="9144000" cy="5500702"/>
          </a:xfrm>
          <a:prstGeom prst="rect">
            <a:avLst/>
          </a:prstGeom>
        </p:spPr>
      </p:pic>
      <p:sp>
        <p:nvSpPr>
          <p:cNvPr id="4" name="TextBox 3"/>
          <p:cNvSpPr txBox="1"/>
          <p:nvPr/>
        </p:nvSpPr>
        <p:spPr>
          <a:xfrm>
            <a:off x="0" y="5500702"/>
            <a:ext cx="9144000" cy="1384995"/>
          </a:xfrm>
          <a:prstGeom prst="rect">
            <a:avLst/>
          </a:prstGeom>
          <a:solidFill>
            <a:srgbClr val="0070C0"/>
          </a:solidFill>
        </p:spPr>
        <p:txBody>
          <a:bodyPr wrap="square" rtlCol="0">
            <a:spAutoFit/>
          </a:bodyPr>
          <a:lstStyle/>
          <a:p>
            <a:pPr algn="r" rtl="1"/>
            <a:r>
              <a:rPr lang="ar-SY" sz="2800" b="1" dirty="0" smtClean="0">
                <a:solidFill>
                  <a:srgbClr val="FFFF00"/>
                </a:solidFill>
              </a:rPr>
              <a:t>أود أن ألعب مع طفل صيني أو أن أتيه في البراري والصحاري مع أطفال بربر أن أسبح في مياه النهر مع صديقة هندية وان ألعب لعبة الغميضة مع أطفال زنوج في الغابات الأستوائية...</a:t>
            </a:r>
            <a:endParaRPr lang="en-GB" sz="2800" b="1" dirty="0">
              <a:solidFill>
                <a:srgbClr val="FFFF00"/>
              </a:solidFill>
            </a:endParaRPr>
          </a:p>
        </p:txBody>
      </p:sp>
    </p:spTree>
  </p:cSld>
  <p:clrMapOvr>
    <a:masterClrMapping/>
  </p:clrMapOvr>
  <p:transition spd="slow">
    <p:split orient="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jpg"/>
          <p:cNvPicPr>
            <a:picLocks noChangeAspect="1"/>
          </p:cNvPicPr>
          <p:nvPr/>
        </p:nvPicPr>
        <p:blipFill>
          <a:blip r:embed="rId2"/>
          <a:stretch>
            <a:fillRect/>
          </a:stretch>
        </p:blipFill>
        <p:spPr>
          <a:xfrm>
            <a:off x="0" y="0"/>
            <a:ext cx="9144000" cy="5857891"/>
          </a:xfrm>
          <a:prstGeom prst="rect">
            <a:avLst/>
          </a:prstGeom>
        </p:spPr>
      </p:pic>
      <p:sp>
        <p:nvSpPr>
          <p:cNvPr id="4" name="TextBox 3"/>
          <p:cNvSpPr txBox="1"/>
          <p:nvPr/>
        </p:nvSpPr>
        <p:spPr>
          <a:xfrm>
            <a:off x="0" y="5857892"/>
            <a:ext cx="9144000" cy="1077218"/>
          </a:xfrm>
          <a:prstGeom prst="rect">
            <a:avLst/>
          </a:prstGeom>
          <a:solidFill>
            <a:schemeClr val="accent1">
              <a:lumMod val="50000"/>
            </a:schemeClr>
          </a:solidFill>
        </p:spPr>
        <p:txBody>
          <a:bodyPr wrap="square" rtlCol="0">
            <a:spAutoFit/>
          </a:bodyPr>
          <a:lstStyle/>
          <a:p>
            <a:pPr algn="ctr" rtl="1"/>
            <a:r>
              <a:rPr lang="ar-SY" sz="3200" b="1" dirty="0" smtClean="0">
                <a:solidFill>
                  <a:srgbClr val="FFFF00"/>
                </a:solidFill>
              </a:rPr>
              <a:t>هل هذا حلم ؟ مستحيل أن ألعب مع طفلة بتروشكا في الساحة الحمراء في موسكو؟.</a:t>
            </a:r>
            <a:endParaRPr lang="en-GB" sz="3200" b="1" dirty="0">
              <a:solidFill>
                <a:srgbClr val="FFFF00"/>
              </a:solidFill>
            </a:endParaRPr>
          </a:p>
        </p:txBody>
      </p:sp>
    </p:spTree>
  </p:cSld>
  <p:clrMapOvr>
    <a:masterClrMapping/>
  </p:clrMapOvr>
  <p:transition spd="slow">
    <p:split orient="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a:stretch>
            <a:fillRect/>
          </a:stretch>
        </p:blipFill>
        <p:spPr>
          <a:xfrm>
            <a:off x="0" y="0"/>
            <a:ext cx="9144000" cy="5500702"/>
          </a:xfrm>
          <a:prstGeom prst="rect">
            <a:avLst/>
          </a:prstGeom>
        </p:spPr>
      </p:pic>
      <p:sp>
        <p:nvSpPr>
          <p:cNvPr id="4" name="TextBox 3"/>
          <p:cNvSpPr txBox="1"/>
          <p:nvPr/>
        </p:nvSpPr>
        <p:spPr>
          <a:xfrm>
            <a:off x="0" y="5500702"/>
            <a:ext cx="9144000" cy="1384995"/>
          </a:xfrm>
          <a:prstGeom prst="rect">
            <a:avLst/>
          </a:prstGeom>
          <a:solidFill>
            <a:schemeClr val="accent6"/>
          </a:solidFill>
        </p:spPr>
        <p:txBody>
          <a:bodyPr wrap="square" rtlCol="0">
            <a:spAutoFit/>
          </a:bodyPr>
          <a:lstStyle/>
          <a:p>
            <a:pPr algn="r" rtl="1"/>
            <a:r>
              <a:rPr lang="ar-SY" sz="2800" b="1" dirty="0" smtClean="0">
                <a:solidFill>
                  <a:srgbClr val="002060"/>
                </a:solidFill>
              </a:rPr>
              <a:t>لم يكن الطفل يفهم أي شيء من الأحاديث التي كانت تدور بين الرجال الجديين , فاستأذن أمه في الخروج الى حديقة القصر ليتسلى , فشاهد طفلة صغيرة جالسة تحت شجرة سرو فاقترب منها ...</a:t>
            </a:r>
            <a:endParaRPr lang="en-GB" sz="2800" b="1" dirty="0">
              <a:solidFill>
                <a:srgbClr val="002060"/>
              </a:solidFill>
            </a:endParaRPr>
          </a:p>
        </p:txBody>
      </p:sp>
    </p:spTree>
  </p:cSld>
  <p:clrMapOvr>
    <a:masterClrMapping/>
  </p:clrMapOvr>
  <p:transition spd="slow">
    <p:split orient="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jpg"/>
          <p:cNvPicPr>
            <a:picLocks noChangeAspect="1"/>
          </p:cNvPicPr>
          <p:nvPr/>
        </p:nvPicPr>
        <p:blipFill>
          <a:blip r:embed="rId2"/>
          <a:stretch>
            <a:fillRect/>
          </a:stretch>
        </p:blipFill>
        <p:spPr>
          <a:xfrm>
            <a:off x="0" y="0"/>
            <a:ext cx="6286512" cy="6858000"/>
          </a:xfrm>
          <a:prstGeom prst="rect">
            <a:avLst/>
          </a:prstGeom>
        </p:spPr>
      </p:pic>
      <p:sp>
        <p:nvSpPr>
          <p:cNvPr id="4" name="TextBox 3"/>
          <p:cNvSpPr txBox="1"/>
          <p:nvPr/>
        </p:nvSpPr>
        <p:spPr>
          <a:xfrm>
            <a:off x="6286512" y="0"/>
            <a:ext cx="2857488" cy="6986528"/>
          </a:xfrm>
          <a:prstGeom prst="rect">
            <a:avLst/>
          </a:prstGeom>
          <a:solidFill>
            <a:schemeClr val="tx2">
              <a:lumMod val="40000"/>
              <a:lumOff val="60000"/>
            </a:schemeClr>
          </a:solidFill>
        </p:spPr>
        <p:txBody>
          <a:bodyPr wrap="square" rtlCol="0">
            <a:spAutoFit/>
          </a:bodyPr>
          <a:lstStyle/>
          <a:p>
            <a:pPr algn="r" rtl="1"/>
            <a:r>
              <a:rPr lang="ar-SY" sz="2800" b="1" dirty="0" smtClean="0">
                <a:solidFill>
                  <a:srgbClr val="002060"/>
                </a:solidFill>
              </a:rPr>
              <a:t>قال لها :“ هل تعرفين لماذا يصنع أهلنا كل هذه الأسلحة المخيفة الى هذا الحد؟ أنا لا أفهم شيئا , لكنني أعتقد بأن الكبار قد جنوا بكل بساطة أنهم يرون الأعداء في كل مكان ويريدون ابادة كل من لا يفكر مثلهم</a:t>
            </a:r>
          </a:p>
          <a:p>
            <a:pPr algn="r" rtl="1"/>
            <a:r>
              <a:rPr lang="ar-SY" sz="2800" b="1" dirty="0" smtClean="0">
                <a:solidFill>
                  <a:srgbClr val="002060"/>
                </a:solidFill>
              </a:rPr>
              <a:t>اذا كان الأمر كذلك فعلينا أن نوقفهم قبل فوات الأوان</a:t>
            </a:r>
          </a:p>
          <a:p>
            <a:pPr algn="r" rtl="1"/>
            <a:r>
              <a:rPr lang="ar-SY" sz="2800" b="1" dirty="0" smtClean="0">
                <a:solidFill>
                  <a:srgbClr val="002060"/>
                </a:solidFill>
              </a:rPr>
              <a:t>هذا صحيح ولكن كيف السبيل الى ذلك أجاب الطفل...</a:t>
            </a:r>
            <a:endParaRPr lang="en-GB" sz="2800" b="1" dirty="0">
              <a:solidFill>
                <a:srgbClr val="002060"/>
              </a:solidFill>
            </a:endParaRPr>
          </a:p>
        </p:txBody>
      </p:sp>
    </p:spTree>
  </p:cSld>
  <p:clrMapOvr>
    <a:masterClrMapping/>
  </p:clrMapOvr>
  <p:transition spd="slow">
    <p:split orient="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jpg"/>
          <p:cNvPicPr>
            <a:picLocks noChangeAspect="1"/>
          </p:cNvPicPr>
          <p:nvPr/>
        </p:nvPicPr>
        <p:blipFill>
          <a:blip r:embed="rId2"/>
          <a:stretch>
            <a:fillRect/>
          </a:stretch>
        </p:blipFill>
        <p:spPr>
          <a:xfrm>
            <a:off x="0" y="0"/>
            <a:ext cx="7000892" cy="6858000"/>
          </a:xfrm>
          <a:prstGeom prst="rect">
            <a:avLst/>
          </a:prstGeom>
        </p:spPr>
      </p:pic>
      <p:sp>
        <p:nvSpPr>
          <p:cNvPr id="4" name="TextBox 3"/>
          <p:cNvSpPr txBox="1"/>
          <p:nvPr/>
        </p:nvSpPr>
        <p:spPr>
          <a:xfrm>
            <a:off x="7000892" y="0"/>
            <a:ext cx="2143108" cy="6986528"/>
          </a:xfrm>
          <a:prstGeom prst="rect">
            <a:avLst/>
          </a:prstGeom>
          <a:solidFill>
            <a:schemeClr val="tx2">
              <a:lumMod val="60000"/>
              <a:lumOff val="40000"/>
            </a:schemeClr>
          </a:solidFill>
        </p:spPr>
        <p:txBody>
          <a:bodyPr wrap="square" rtlCol="0">
            <a:spAutoFit/>
          </a:bodyPr>
          <a:lstStyle/>
          <a:p>
            <a:pPr algn="r" rtl="1"/>
            <a:r>
              <a:rPr lang="ar-SY" sz="2800" b="1" dirty="0" smtClean="0">
                <a:solidFill>
                  <a:srgbClr val="FFFF00"/>
                </a:solidFill>
              </a:rPr>
              <a:t>لدي فكرة لنذهب الى مبنى التلفزيون ونروي للبشر طريقتنا في رؤية الأشياء ولنوجه نداء لأولئك الذين يشاركوننا الرأي من أجل السلام. </a:t>
            </a:r>
          </a:p>
          <a:p>
            <a:pPr algn="r" rtl="1"/>
            <a:r>
              <a:rPr lang="ar-SY" sz="2800" b="1" dirty="0" smtClean="0">
                <a:solidFill>
                  <a:srgbClr val="FFFF00"/>
                </a:solidFill>
              </a:rPr>
              <a:t>في تلك اللحظة اهتزت اوراق الأشجار كما لو انها توافق على مبادرة الصغيرين.</a:t>
            </a:r>
          </a:p>
          <a:p>
            <a:pPr algn="r" rtl="1"/>
            <a:endParaRPr lang="en-GB" sz="2800" b="1" dirty="0">
              <a:solidFill>
                <a:srgbClr val="FFFF00"/>
              </a:solidFill>
            </a:endParaRPr>
          </a:p>
        </p:txBody>
      </p:sp>
    </p:spTree>
  </p:cSld>
  <p:clrMapOvr>
    <a:masterClrMapping/>
  </p:clrMapOvr>
  <p:transition spd="slow">
    <p:split orient="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5.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0" y="0"/>
            <a:ext cx="9144000" cy="1384995"/>
          </a:xfrm>
          <a:prstGeom prst="rect">
            <a:avLst/>
          </a:prstGeom>
          <a:solidFill>
            <a:schemeClr val="accent6"/>
          </a:solidFill>
        </p:spPr>
        <p:txBody>
          <a:bodyPr wrap="square" rtlCol="0">
            <a:spAutoFit/>
          </a:bodyPr>
          <a:lstStyle/>
          <a:p>
            <a:pPr algn="r" rtl="1"/>
            <a:r>
              <a:rPr lang="ar-SY" sz="2800" b="1" dirty="0" smtClean="0">
                <a:solidFill>
                  <a:schemeClr val="bg1"/>
                </a:solidFill>
              </a:rPr>
              <a:t>خرج الصديقان متجهين نحو مبنى التلفزيون وعند الباب أمسك كل منهما بيد الآخر في سبيل تشجيع بعضهما ووصلا الى أمام باب كبير فوقه مصباح أحمر مضيء فعزما أمرهما ودخلا الى الأستوديو...</a:t>
            </a:r>
            <a:endParaRPr lang="en-GB" sz="28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6.jpg"/>
          <p:cNvPicPr>
            <a:picLocks noChangeAspect="1"/>
          </p:cNvPicPr>
          <p:nvPr/>
        </p:nvPicPr>
        <p:blipFill>
          <a:blip r:embed="rId2"/>
          <a:stretch>
            <a:fillRect/>
          </a:stretch>
        </p:blipFill>
        <p:spPr>
          <a:xfrm>
            <a:off x="-9923" y="0"/>
            <a:ext cx="6725063" cy="6858000"/>
          </a:xfrm>
          <a:prstGeom prst="rect">
            <a:avLst/>
          </a:prstGeom>
        </p:spPr>
      </p:pic>
      <p:sp>
        <p:nvSpPr>
          <p:cNvPr id="4" name="TextBox 3"/>
          <p:cNvSpPr txBox="1"/>
          <p:nvPr/>
        </p:nvSpPr>
        <p:spPr>
          <a:xfrm>
            <a:off x="6643702" y="0"/>
            <a:ext cx="2500298" cy="6986528"/>
          </a:xfrm>
          <a:prstGeom prst="rect">
            <a:avLst/>
          </a:prstGeom>
          <a:solidFill>
            <a:schemeClr val="tx2">
              <a:lumMod val="50000"/>
            </a:schemeClr>
          </a:solidFill>
        </p:spPr>
        <p:txBody>
          <a:bodyPr wrap="square" rtlCol="0">
            <a:spAutoFit/>
          </a:bodyPr>
          <a:lstStyle/>
          <a:p>
            <a:pPr algn="r" rtl="1"/>
            <a:r>
              <a:rPr lang="ar-SY" sz="2800" b="1" dirty="0" smtClean="0">
                <a:solidFill>
                  <a:srgbClr val="FFFF00"/>
                </a:solidFill>
              </a:rPr>
              <a:t>واستولى صديقانا على الميكروفون قبل ان يمنعهما احد من ذلك:“ سيداتي سادتي... نحن أطفال هذا البلد لا نريد ان نموت نحن نريد الحياة ... ان كل اطفال الأرض يريدون الحياة والعيش ... لا تستمعوا بعد الآن الى الخطابات المجنونة التي يلقيها أولئك الذين يريدون قتل الناس بأسلحتهم</a:t>
            </a:r>
            <a:endParaRPr lang="en-GB" sz="2800" b="1" dirty="0">
              <a:solidFill>
                <a:srgbClr val="FFFF00"/>
              </a:solidFill>
            </a:endParaRPr>
          </a:p>
        </p:txBody>
      </p:sp>
    </p:spTree>
  </p:cSld>
  <p:clrMapOvr>
    <a:masterClrMapping/>
  </p:clrMapOvr>
  <p:transition spd="slow">
    <p:split orient="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7.jpg"/>
          <p:cNvPicPr>
            <a:picLocks noChangeAspect="1"/>
          </p:cNvPicPr>
          <p:nvPr/>
        </p:nvPicPr>
        <p:blipFill>
          <a:blip r:embed="rId2"/>
          <a:stretch>
            <a:fillRect/>
          </a:stretch>
        </p:blipFill>
        <p:spPr>
          <a:xfrm>
            <a:off x="0" y="0"/>
            <a:ext cx="9144000" cy="6000768"/>
          </a:xfrm>
          <a:prstGeom prst="rect">
            <a:avLst/>
          </a:prstGeom>
        </p:spPr>
      </p:pic>
      <p:sp>
        <p:nvSpPr>
          <p:cNvPr id="4" name="TextBox 3"/>
          <p:cNvSpPr txBox="1"/>
          <p:nvPr/>
        </p:nvSpPr>
        <p:spPr>
          <a:xfrm>
            <a:off x="0" y="6000768"/>
            <a:ext cx="9144000" cy="954107"/>
          </a:xfrm>
          <a:prstGeom prst="rect">
            <a:avLst/>
          </a:prstGeom>
          <a:solidFill>
            <a:schemeClr val="accent6">
              <a:lumMod val="75000"/>
            </a:schemeClr>
          </a:solidFill>
        </p:spPr>
        <p:txBody>
          <a:bodyPr wrap="square" rtlCol="0">
            <a:spAutoFit/>
          </a:bodyPr>
          <a:lstStyle/>
          <a:p>
            <a:pPr algn="r" rtl="1"/>
            <a:r>
              <a:rPr lang="ar-SY" sz="2800" b="1" dirty="0" smtClean="0"/>
              <a:t>توقفا الطفلان ليمسحا دمعة قد انهمرت على وجهيهما ثم تابعا : ” يمكننا معا أن ننقذ العالم من الأبادة والدمار يكفي أن نؤمن بالسلام“.</a:t>
            </a:r>
            <a:endParaRPr lang="en-GB" sz="2800" b="1" dirty="0"/>
          </a:p>
        </p:txBody>
      </p:sp>
    </p:spTree>
  </p:cSld>
  <p:clrMapOvr>
    <a:masterClrMapping/>
  </p:clrMapOvr>
  <p:transition spd="slow">
    <p:split orient="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8.jpg"/>
          <p:cNvPicPr>
            <a:picLocks noChangeAspect="1"/>
          </p:cNvPicPr>
          <p:nvPr/>
        </p:nvPicPr>
        <p:blipFill>
          <a:blip r:embed="rId2"/>
          <a:stretch>
            <a:fillRect/>
          </a:stretch>
        </p:blipFill>
        <p:spPr>
          <a:xfrm>
            <a:off x="0" y="0"/>
            <a:ext cx="9144000" cy="6858000"/>
          </a:xfrm>
          <a:prstGeom prst="rect">
            <a:avLst/>
          </a:prstGeom>
        </p:spPr>
      </p:pic>
      <p:sp>
        <p:nvSpPr>
          <p:cNvPr id="4" name="TextBox 3"/>
          <p:cNvSpPr txBox="1"/>
          <p:nvPr/>
        </p:nvSpPr>
        <p:spPr>
          <a:xfrm>
            <a:off x="5715008" y="285728"/>
            <a:ext cx="3428992" cy="1200329"/>
          </a:xfrm>
          <a:prstGeom prst="rect">
            <a:avLst/>
          </a:prstGeom>
          <a:noFill/>
        </p:spPr>
        <p:txBody>
          <a:bodyPr wrap="square" rtlCol="0">
            <a:spAutoFit/>
          </a:bodyPr>
          <a:lstStyle/>
          <a:p>
            <a:pPr algn="r" rtl="1"/>
            <a:r>
              <a:rPr lang="ar-SY" sz="3600" b="1" dirty="0" smtClean="0">
                <a:solidFill>
                  <a:schemeClr val="accent6">
                    <a:lumMod val="40000"/>
                    <a:lumOff val="60000"/>
                  </a:schemeClr>
                </a:solidFill>
              </a:rPr>
              <a:t>ولكن ماذا حصل معهما يا جدي؟.</a:t>
            </a:r>
            <a:endParaRPr lang="en-GB" sz="3600" b="1" dirty="0">
              <a:solidFill>
                <a:schemeClr val="accent6">
                  <a:lumMod val="40000"/>
                  <a:lumOff val="60000"/>
                </a:schemeClr>
              </a:solidFill>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0" fill="hold"/>
                                        <p:tgtEl>
                                          <p:spTgt spid="4"/>
                                        </p:tgtEl>
                                        <p:attrNameLst>
                                          <p:attrName>ppt_x</p:attrName>
                                        </p:attrNameLst>
                                      </p:cBhvr>
                                      <p:tavLst>
                                        <p:tav tm="0">
                                          <p:val>
                                            <p:strVal val="#ppt_x"/>
                                          </p:val>
                                        </p:tav>
                                        <p:tav tm="100000">
                                          <p:val>
                                            <p:strVal val="#ppt_x"/>
                                          </p:val>
                                        </p:tav>
                                      </p:tavLst>
                                    </p:anim>
                                    <p:anim calcmode="lin" valueType="num">
                                      <p:cBhvr additive="base">
                                        <p:cTn id="8" dur="3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9.jpg"/>
          <p:cNvPicPr>
            <a:picLocks noChangeAspect="1"/>
          </p:cNvPicPr>
          <p:nvPr/>
        </p:nvPicPr>
        <p:blipFill>
          <a:blip r:embed="rId2"/>
          <a:stretch>
            <a:fillRect/>
          </a:stretch>
        </p:blipFill>
        <p:spPr>
          <a:xfrm>
            <a:off x="0" y="0"/>
            <a:ext cx="6286512" cy="6858000"/>
          </a:xfrm>
          <a:prstGeom prst="rect">
            <a:avLst/>
          </a:prstGeom>
        </p:spPr>
      </p:pic>
      <p:sp>
        <p:nvSpPr>
          <p:cNvPr id="4" name="TextBox 3"/>
          <p:cNvSpPr txBox="1"/>
          <p:nvPr/>
        </p:nvSpPr>
        <p:spPr>
          <a:xfrm>
            <a:off x="6286512" y="0"/>
            <a:ext cx="2857488" cy="6986528"/>
          </a:xfrm>
          <a:prstGeom prst="rect">
            <a:avLst/>
          </a:prstGeom>
          <a:solidFill>
            <a:srgbClr val="002060"/>
          </a:solidFill>
        </p:spPr>
        <p:txBody>
          <a:bodyPr wrap="square" rtlCol="0">
            <a:spAutoFit/>
          </a:bodyPr>
          <a:lstStyle/>
          <a:p>
            <a:pPr algn="r" rtl="1"/>
            <a:r>
              <a:rPr lang="ar-SY" sz="2800" b="1" dirty="0" smtClean="0">
                <a:solidFill>
                  <a:srgbClr val="FFFF00"/>
                </a:solidFill>
              </a:rPr>
              <a:t>لقد شاهد الملايين من الناس الطفلين على شاشة التلفزيون واستمعوا الى رسالتهما البسيطة والمؤثرة وفي اليوم التالي كانت الصحف كلها تكتب عن هذه الحادثة بعناوين كبيرة وعلى صفحاتها الأولى:“ ان الأطفال في بلدنا لا يريدون الموت , انهم يريدون العيش والتمتع بالسعادة“. وقد اهتزت البلاد بأسرها من هذه الصفحات.</a:t>
            </a:r>
          </a:p>
          <a:p>
            <a:pPr algn="r" rtl="1"/>
            <a:endParaRPr lang="en-GB" sz="2800" b="1" dirty="0">
              <a:solidFill>
                <a:srgbClr val="FFFF00"/>
              </a:solidFill>
            </a:endParaRPr>
          </a:p>
        </p:txBody>
      </p:sp>
    </p:spTree>
  </p:cSld>
  <p:clrMapOvr>
    <a:masterClrMapping/>
  </p:clrMapOvr>
  <p:transition spd="slow">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g"/>
          <p:cNvPicPr>
            <a:picLocks noChangeAspect="1"/>
          </p:cNvPicPr>
          <p:nvPr/>
        </p:nvPicPr>
        <p:blipFill>
          <a:blip r:embed="rId2"/>
          <a:stretch>
            <a:fillRect/>
          </a:stretch>
        </p:blipFill>
        <p:spPr>
          <a:xfrm>
            <a:off x="0" y="0"/>
            <a:ext cx="9144000" cy="5500702"/>
          </a:xfrm>
          <a:prstGeom prst="rect">
            <a:avLst/>
          </a:prstGeom>
        </p:spPr>
      </p:pic>
      <p:sp>
        <p:nvSpPr>
          <p:cNvPr id="4" name="TextBox 3"/>
          <p:cNvSpPr txBox="1"/>
          <p:nvPr/>
        </p:nvSpPr>
        <p:spPr>
          <a:xfrm>
            <a:off x="0" y="5500702"/>
            <a:ext cx="9144000" cy="1384995"/>
          </a:xfrm>
          <a:prstGeom prst="rect">
            <a:avLst/>
          </a:prstGeom>
          <a:solidFill>
            <a:srgbClr val="0070C0"/>
          </a:solidFill>
        </p:spPr>
        <p:txBody>
          <a:bodyPr wrap="square" rtlCol="0">
            <a:spAutoFit/>
          </a:bodyPr>
          <a:lstStyle/>
          <a:p>
            <a:pPr algn="r" rtl="1"/>
            <a:r>
              <a:rPr lang="ar-SY" sz="2800" b="1" dirty="0" smtClean="0">
                <a:solidFill>
                  <a:srgbClr val="FFFF00"/>
                </a:solidFill>
              </a:rPr>
              <a:t>هذا اليوم ستنشر الشمس أشعتها ... والأزهار أريجها...وسكان الأرض يشكلون دائرة ليغنون ويرقصون احتفالا بالسلام...ان هذا اليوم كان حلما وقد أصبح حقيقة...</a:t>
            </a:r>
            <a:endParaRPr lang="en-GB" sz="2800" b="1" dirty="0">
              <a:solidFill>
                <a:srgbClr val="FFFF00"/>
              </a:solidFill>
            </a:endParaRPr>
          </a:p>
        </p:txBody>
      </p:sp>
    </p:spTree>
  </p:cSld>
  <p:clrMapOvr>
    <a:masterClrMapping/>
  </p:clrMapOvr>
  <p:transition spd="slow">
    <p:split orient="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jpg"/>
          <p:cNvPicPr>
            <a:picLocks noChangeAspect="1"/>
          </p:cNvPicPr>
          <p:nvPr/>
        </p:nvPicPr>
        <p:blipFill>
          <a:blip r:embed="rId2"/>
          <a:stretch>
            <a:fillRect/>
          </a:stretch>
        </p:blipFill>
        <p:spPr>
          <a:xfrm>
            <a:off x="0" y="1"/>
            <a:ext cx="9144000" cy="5929330"/>
          </a:xfrm>
          <a:prstGeom prst="rect">
            <a:avLst/>
          </a:prstGeom>
        </p:spPr>
      </p:pic>
      <p:sp>
        <p:nvSpPr>
          <p:cNvPr id="4" name="TextBox 3"/>
          <p:cNvSpPr txBox="1"/>
          <p:nvPr/>
        </p:nvSpPr>
        <p:spPr>
          <a:xfrm>
            <a:off x="0" y="5929330"/>
            <a:ext cx="9144000" cy="954107"/>
          </a:xfrm>
          <a:prstGeom prst="rect">
            <a:avLst/>
          </a:prstGeom>
          <a:solidFill>
            <a:srgbClr val="7030A0"/>
          </a:solidFill>
        </p:spPr>
        <p:txBody>
          <a:bodyPr wrap="square" rtlCol="0">
            <a:spAutoFit/>
          </a:bodyPr>
          <a:lstStyle/>
          <a:p>
            <a:pPr algn="r" rtl="1"/>
            <a:r>
              <a:rPr lang="ar-SY" sz="2800" b="1" dirty="0" smtClean="0">
                <a:solidFill>
                  <a:srgbClr val="FFFF00"/>
                </a:solidFill>
              </a:rPr>
              <a:t>حتى الملك نفسه تأثر أمام هذا النداء ... فدعا الولدين وأحضرهما الى القصر على متن سيارة رسمية محاطة بعدد من سيارات الشرطة...</a:t>
            </a:r>
            <a:endParaRPr lang="en-GB" sz="2800" b="1" dirty="0">
              <a:solidFill>
                <a:srgbClr val="FFFF00"/>
              </a:solidFill>
            </a:endParaRPr>
          </a:p>
        </p:txBody>
      </p:sp>
    </p:spTree>
  </p:cSld>
  <p:clrMapOvr>
    <a:masterClrMapping/>
  </p:clrMapOvr>
  <p:transition spd="slow">
    <p:split orient="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1.jpg"/>
          <p:cNvPicPr>
            <a:picLocks noChangeAspect="1"/>
          </p:cNvPicPr>
          <p:nvPr/>
        </p:nvPicPr>
        <p:blipFill>
          <a:blip r:embed="rId3"/>
          <a:stretch>
            <a:fillRect/>
          </a:stretch>
        </p:blipFill>
        <p:spPr>
          <a:xfrm>
            <a:off x="-12122" y="0"/>
            <a:ext cx="9156122" cy="5500702"/>
          </a:xfrm>
          <a:prstGeom prst="rect">
            <a:avLst/>
          </a:prstGeom>
        </p:spPr>
      </p:pic>
      <p:sp>
        <p:nvSpPr>
          <p:cNvPr id="4" name="TextBox 3"/>
          <p:cNvSpPr txBox="1"/>
          <p:nvPr/>
        </p:nvSpPr>
        <p:spPr>
          <a:xfrm>
            <a:off x="0" y="5473005"/>
            <a:ext cx="9144000" cy="1384995"/>
          </a:xfrm>
          <a:prstGeom prst="rect">
            <a:avLst/>
          </a:prstGeom>
          <a:solidFill>
            <a:srgbClr val="002060"/>
          </a:solidFill>
        </p:spPr>
        <p:txBody>
          <a:bodyPr wrap="square" rtlCol="0">
            <a:spAutoFit/>
          </a:bodyPr>
          <a:lstStyle/>
          <a:p>
            <a:pPr algn="r" rtl="1"/>
            <a:r>
              <a:rPr lang="ar-SY" sz="2800" b="1" dirty="0" smtClean="0">
                <a:solidFill>
                  <a:srgbClr val="FFFF00"/>
                </a:solidFill>
              </a:rPr>
              <a:t>واستقبل الملك الولدان في الصالة الزرقاء ... حيث كان جالسا على مقعد موشى بالذهب ومغطى بالمخمل لقد كان الملك صامتا وخلفه وقف رجل يحمل بيده حقيبة صغيرة سوداء</a:t>
            </a:r>
            <a:endParaRPr lang="en-GB" sz="2800" b="1" dirty="0">
              <a:solidFill>
                <a:srgbClr val="FFFF00"/>
              </a:solidFill>
            </a:endParaRPr>
          </a:p>
        </p:txBody>
      </p:sp>
    </p:spTree>
  </p:cSld>
  <p:clrMapOvr>
    <a:masterClrMapping/>
  </p:clrMapOvr>
  <p:transition spd="slow">
    <p:split orient="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jpg"/>
          <p:cNvPicPr>
            <a:picLocks noChangeAspect="1"/>
          </p:cNvPicPr>
          <p:nvPr/>
        </p:nvPicPr>
        <p:blipFill>
          <a:blip r:embed="rId2"/>
          <a:stretch>
            <a:fillRect/>
          </a:stretch>
        </p:blipFill>
        <p:spPr>
          <a:xfrm>
            <a:off x="0" y="0"/>
            <a:ext cx="6858016" cy="6858000"/>
          </a:xfrm>
          <a:prstGeom prst="rect">
            <a:avLst/>
          </a:prstGeom>
        </p:spPr>
      </p:pic>
      <p:sp>
        <p:nvSpPr>
          <p:cNvPr id="4" name="TextBox 3"/>
          <p:cNvSpPr txBox="1"/>
          <p:nvPr/>
        </p:nvSpPr>
        <p:spPr>
          <a:xfrm>
            <a:off x="6858016" y="0"/>
            <a:ext cx="2285984" cy="6986528"/>
          </a:xfrm>
          <a:prstGeom prst="rect">
            <a:avLst/>
          </a:prstGeom>
          <a:solidFill>
            <a:schemeClr val="tx2"/>
          </a:solidFill>
        </p:spPr>
        <p:txBody>
          <a:bodyPr wrap="square" rtlCol="0">
            <a:spAutoFit/>
          </a:bodyPr>
          <a:lstStyle/>
          <a:p>
            <a:pPr algn="r" rtl="1"/>
            <a:r>
              <a:rPr lang="ar-SY" sz="2800" b="1" dirty="0" smtClean="0">
                <a:solidFill>
                  <a:srgbClr val="FFFF00"/>
                </a:solidFill>
              </a:rPr>
              <a:t>لاحظ الصبي ان الملك يحمل مفتاح حول عنقه فقال له:</a:t>
            </a:r>
          </a:p>
          <a:p>
            <a:pPr algn="r" rtl="1"/>
            <a:r>
              <a:rPr lang="ar-SY" sz="2800" b="1" dirty="0" smtClean="0">
                <a:solidFill>
                  <a:srgbClr val="FFFF00"/>
                </a:solidFill>
              </a:rPr>
              <a:t>“ يا سيدي هذا مفتاح حصالة النقود؟</a:t>
            </a:r>
          </a:p>
          <a:p>
            <a:pPr algn="r" rtl="1"/>
            <a:r>
              <a:rPr lang="ar-SY" sz="2800" b="1" dirty="0" smtClean="0">
                <a:solidFill>
                  <a:srgbClr val="FFFF00"/>
                </a:solidFill>
              </a:rPr>
              <a:t>لا انني أحتفظ بهذا المفتاح طوال الوقت حول عنقي ليلا ونهارا وكذلك الأمر بالنسبة للحقيبة السوداء هذه ترافقني اينما ذهبت الى كل مكان.</a:t>
            </a:r>
            <a:endParaRPr lang="en-GB" sz="2800" b="1" dirty="0">
              <a:solidFill>
                <a:srgbClr val="FFFF00"/>
              </a:solidFill>
            </a:endParaRPr>
          </a:p>
        </p:txBody>
      </p:sp>
    </p:spTree>
  </p:cSld>
  <p:clrMapOvr>
    <a:masterClrMapping/>
  </p:clrMapOvr>
  <p:transition spd="slow">
    <p:split orient="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3.jpg"/>
          <p:cNvPicPr>
            <a:picLocks noChangeAspect="1"/>
          </p:cNvPicPr>
          <p:nvPr/>
        </p:nvPicPr>
        <p:blipFill>
          <a:blip r:embed="rId2"/>
          <a:stretch>
            <a:fillRect/>
          </a:stretch>
        </p:blipFill>
        <p:spPr>
          <a:xfrm>
            <a:off x="0" y="1"/>
            <a:ext cx="6072198" cy="6858000"/>
          </a:xfrm>
          <a:prstGeom prst="rect">
            <a:avLst/>
          </a:prstGeom>
        </p:spPr>
      </p:pic>
      <p:sp>
        <p:nvSpPr>
          <p:cNvPr id="4" name="TextBox 3"/>
          <p:cNvSpPr txBox="1"/>
          <p:nvPr/>
        </p:nvSpPr>
        <p:spPr>
          <a:xfrm>
            <a:off x="6072198" y="0"/>
            <a:ext cx="3071802" cy="6986528"/>
          </a:xfrm>
          <a:prstGeom prst="rect">
            <a:avLst/>
          </a:prstGeom>
          <a:solidFill>
            <a:schemeClr val="accent4">
              <a:lumMod val="60000"/>
              <a:lumOff val="40000"/>
            </a:schemeClr>
          </a:solidFill>
        </p:spPr>
        <p:txBody>
          <a:bodyPr wrap="square" rtlCol="0">
            <a:spAutoFit/>
          </a:bodyPr>
          <a:lstStyle/>
          <a:p>
            <a:pPr algn="r" rtl="1"/>
            <a:r>
              <a:rPr lang="ar-SY" sz="2800" b="1" dirty="0" smtClean="0">
                <a:solidFill>
                  <a:srgbClr val="002060"/>
                </a:solidFill>
              </a:rPr>
              <a:t>لا بد ان هذا أمر مزعج قالت الصغيرة.أجاب الملك:</a:t>
            </a:r>
          </a:p>
          <a:p>
            <a:pPr algn="r" rtl="1"/>
            <a:r>
              <a:rPr lang="ar-SY" sz="2800" b="1" dirty="0" smtClean="0">
                <a:solidFill>
                  <a:srgbClr val="002060"/>
                </a:solidFill>
              </a:rPr>
              <a:t>“حقا هذا امر مزعج أن المفتاح الصغير هو كابوس بالنسبة لي انه لعنة العالم فهو يفتح ابواب الموت فاذا ما هاجمنا أعدائنا فعلي ان أضع المفتاح في الحقيبة وأديره فتنفتح ابواب الجحيم حيث تنهال كل الأسلحة التي نمتلكها على اعدائنا وتبيدهم سيموت ملايين الأشخاص وستتشوه ملايين أخرى</a:t>
            </a:r>
            <a:endParaRPr lang="en-GB" sz="2800" b="1" dirty="0">
              <a:solidFill>
                <a:srgbClr val="002060"/>
              </a:solidFill>
            </a:endParaRPr>
          </a:p>
        </p:txBody>
      </p:sp>
    </p:spTree>
  </p:cSld>
  <p:clrMapOvr>
    <a:masterClrMapping/>
  </p:clrMapOvr>
  <p:transition spd="slow">
    <p:split orient="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5.jpg"/>
          <p:cNvPicPr>
            <a:picLocks noChangeAspect="1"/>
          </p:cNvPicPr>
          <p:nvPr/>
        </p:nvPicPr>
        <p:blipFill>
          <a:blip r:embed="rId3"/>
          <a:stretch>
            <a:fillRect/>
          </a:stretch>
        </p:blipFill>
        <p:spPr>
          <a:xfrm>
            <a:off x="0" y="0"/>
            <a:ext cx="6929454" cy="6857999"/>
          </a:xfrm>
          <a:prstGeom prst="rect">
            <a:avLst/>
          </a:prstGeom>
        </p:spPr>
      </p:pic>
      <p:sp>
        <p:nvSpPr>
          <p:cNvPr id="4" name="TextBox 3"/>
          <p:cNvSpPr txBox="1"/>
          <p:nvPr/>
        </p:nvSpPr>
        <p:spPr>
          <a:xfrm>
            <a:off x="4857752" y="1142984"/>
            <a:ext cx="3500462" cy="369332"/>
          </a:xfrm>
          <a:prstGeom prst="rect">
            <a:avLst/>
          </a:prstGeom>
          <a:noFill/>
        </p:spPr>
        <p:txBody>
          <a:bodyPr wrap="square" rtlCol="0">
            <a:spAutoFit/>
          </a:bodyPr>
          <a:lstStyle/>
          <a:p>
            <a:endParaRPr lang="en-GB"/>
          </a:p>
        </p:txBody>
      </p:sp>
      <p:sp>
        <p:nvSpPr>
          <p:cNvPr id="5" name="TextBox 4"/>
          <p:cNvSpPr txBox="1"/>
          <p:nvPr/>
        </p:nvSpPr>
        <p:spPr>
          <a:xfrm>
            <a:off x="6929454" y="0"/>
            <a:ext cx="2214546" cy="6986528"/>
          </a:xfrm>
          <a:prstGeom prst="rect">
            <a:avLst/>
          </a:prstGeom>
          <a:solidFill>
            <a:schemeClr val="accent4">
              <a:lumMod val="60000"/>
              <a:lumOff val="40000"/>
            </a:schemeClr>
          </a:solidFill>
        </p:spPr>
        <p:txBody>
          <a:bodyPr wrap="square" rtlCol="0">
            <a:spAutoFit/>
          </a:bodyPr>
          <a:lstStyle/>
          <a:p>
            <a:pPr algn="r" rtl="1"/>
            <a:r>
              <a:rPr lang="ar-SY" sz="3200" b="1" dirty="0" smtClean="0">
                <a:solidFill>
                  <a:srgbClr val="002060"/>
                </a:solidFill>
              </a:rPr>
              <a:t>عندها ضحك الملك وشرح للطفلين أوضاع العالم . ان الملك ليس الوحيد الذي يملك مثل هذا النوع من الأسلحة والحقائب فهناك الكثير من الحقائب والمفاتيح في العالم....</a:t>
            </a:r>
            <a:endParaRPr lang="en-GB" sz="3200" b="1" dirty="0">
              <a:solidFill>
                <a:srgbClr val="002060"/>
              </a:solidFill>
            </a:endParaRPr>
          </a:p>
        </p:txBody>
      </p:sp>
    </p:spTree>
  </p:cSld>
  <p:clrMapOvr>
    <a:masterClrMapping/>
  </p:clrMapOvr>
  <p:transition spd="slow">
    <p:split orient="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6.jpg"/>
          <p:cNvPicPr>
            <a:picLocks noChangeAspect="1"/>
          </p:cNvPicPr>
          <p:nvPr/>
        </p:nvPicPr>
        <p:blipFill>
          <a:blip r:embed="rId2" cstate="print"/>
          <a:stretch>
            <a:fillRect/>
          </a:stretch>
        </p:blipFill>
        <p:spPr>
          <a:xfrm>
            <a:off x="0" y="0"/>
            <a:ext cx="6643702" cy="6858000"/>
          </a:xfrm>
          <a:prstGeom prst="rect">
            <a:avLst/>
          </a:prstGeom>
        </p:spPr>
      </p:pic>
      <p:sp>
        <p:nvSpPr>
          <p:cNvPr id="4" name="TextBox 3"/>
          <p:cNvSpPr txBox="1"/>
          <p:nvPr/>
        </p:nvSpPr>
        <p:spPr>
          <a:xfrm>
            <a:off x="6643702" y="0"/>
            <a:ext cx="2500298" cy="6986528"/>
          </a:xfrm>
          <a:prstGeom prst="rect">
            <a:avLst/>
          </a:prstGeom>
          <a:solidFill>
            <a:schemeClr val="accent1">
              <a:lumMod val="75000"/>
            </a:schemeClr>
          </a:solidFill>
        </p:spPr>
        <p:txBody>
          <a:bodyPr wrap="square" rtlCol="0">
            <a:spAutoFit/>
          </a:bodyPr>
          <a:lstStyle/>
          <a:p>
            <a:pPr algn="r" rtl="1"/>
            <a:r>
              <a:rPr lang="ar-SY" sz="3200" b="1" dirty="0" smtClean="0">
                <a:solidFill>
                  <a:schemeClr val="bg1"/>
                </a:solidFill>
              </a:rPr>
              <a:t>أنتم تتكلمون دوما عن أعدائكم يا صاحب الجلالة , قال الطفل ,لكن لماذا هذا الأنقسام في العالم؟ أجاب الملك :“ تأكد يا بني لا أعرف كيف بدأ الأمر , فكل بلد في العالم يعتقد بأن الحق معه وأن الآخرين مخطئين هل تفهمون هذا؟. </a:t>
            </a:r>
            <a:endParaRPr lang="en-GB" sz="32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7.jpg"/>
          <p:cNvPicPr>
            <a:picLocks noChangeAspect="1"/>
          </p:cNvPicPr>
          <p:nvPr/>
        </p:nvPicPr>
        <p:blipFill>
          <a:blip r:embed="rId2" cstate="print"/>
          <a:stretch>
            <a:fillRect/>
          </a:stretch>
        </p:blipFill>
        <p:spPr>
          <a:xfrm>
            <a:off x="-41658" y="0"/>
            <a:ext cx="9185658" cy="5929330"/>
          </a:xfrm>
          <a:prstGeom prst="rect">
            <a:avLst/>
          </a:prstGeom>
        </p:spPr>
      </p:pic>
      <p:sp>
        <p:nvSpPr>
          <p:cNvPr id="4" name="TextBox 3"/>
          <p:cNvSpPr txBox="1"/>
          <p:nvPr/>
        </p:nvSpPr>
        <p:spPr>
          <a:xfrm>
            <a:off x="0" y="5929330"/>
            <a:ext cx="9144000" cy="954107"/>
          </a:xfrm>
          <a:prstGeom prst="rect">
            <a:avLst/>
          </a:prstGeom>
          <a:solidFill>
            <a:srgbClr val="002060"/>
          </a:solidFill>
        </p:spPr>
        <p:txBody>
          <a:bodyPr wrap="square" rtlCol="0">
            <a:spAutoFit/>
          </a:bodyPr>
          <a:lstStyle/>
          <a:p>
            <a:pPr algn="r" rtl="1"/>
            <a:r>
              <a:rPr lang="ar-SY" sz="2800" b="1" dirty="0" smtClean="0">
                <a:solidFill>
                  <a:srgbClr val="FFFF00"/>
                </a:solidFill>
              </a:rPr>
              <a:t>بالطبع لا , لانفهم هذا ولكن هل تستطيع أن تدبر لنا موعد مع رئيس دولة أعدائنا يا سيادة الملك؟</a:t>
            </a:r>
            <a:endParaRPr lang="en-GB" sz="2800" b="1" dirty="0">
              <a:solidFill>
                <a:srgbClr val="FFFF00"/>
              </a:solidFill>
            </a:endParaRPr>
          </a:p>
        </p:txBody>
      </p:sp>
    </p:spTree>
  </p:cSld>
  <p:clrMapOvr>
    <a:masterClrMapping/>
  </p:clrMapOvr>
  <p:transition spd="slow">
    <p:split orient="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8.jpg"/>
          <p:cNvPicPr>
            <a:picLocks noChangeAspect="1"/>
          </p:cNvPicPr>
          <p:nvPr/>
        </p:nvPicPr>
        <p:blipFill>
          <a:blip r:embed="rId2" cstate="print"/>
          <a:stretch>
            <a:fillRect/>
          </a:stretch>
        </p:blipFill>
        <p:spPr>
          <a:xfrm>
            <a:off x="0" y="0"/>
            <a:ext cx="9144000" cy="5500702"/>
          </a:xfrm>
          <a:prstGeom prst="rect">
            <a:avLst/>
          </a:prstGeom>
        </p:spPr>
      </p:pic>
      <p:sp>
        <p:nvSpPr>
          <p:cNvPr id="4" name="TextBox 3"/>
          <p:cNvSpPr txBox="1"/>
          <p:nvPr/>
        </p:nvSpPr>
        <p:spPr>
          <a:xfrm>
            <a:off x="0" y="5500702"/>
            <a:ext cx="9144000" cy="1384995"/>
          </a:xfrm>
          <a:prstGeom prst="rect">
            <a:avLst/>
          </a:prstGeom>
          <a:solidFill>
            <a:schemeClr val="tx2">
              <a:lumMod val="75000"/>
            </a:schemeClr>
          </a:solidFill>
        </p:spPr>
        <p:txBody>
          <a:bodyPr wrap="square" rtlCol="0">
            <a:spAutoFit/>
          </a:bodyPr>
          <a:lstStyle/>
          <a:p>
            <a:pPr algn="r" rtl="1"/>
            <a:r>
              <a:rPr lang="ar-SY" sz="2800" b="1" dirty="0" smtClean="0">
                <a:solidFill>
                  <a:schemeClr val="bg1"/>
                </a:solidFill>
              </a:rPr>
              <a:t>تردد الملك في البدء لكنه تحت اصرار وجرأة هذين الولدين خجل ورضخ للأمر الواقع فقد رأى نفسه ملك مستعد لتدمير العالم من أجل مصالحه الشخصية فاتصل بالرئيس.</a:t>
            </a:r>
            <a:endParaRPr lang="en-GB" sz="28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9.jpg"/>
          <p:cNvPicPr>
            <a:picLocks noChangeAspect="1"/>
          </p:cNvPicPr>
          <p:nvPr/>
        </p:nvPicPr>
        <p:blipFill>
          <a:blip r:embed="rId2" cstate="print"/>
          <a:stretch>
            <a:fillRect/>
          </a:stretch>
        </p:blipFill>
        <p:spPr>
          <a:xfrm>
            <a:off x="0" y="0"/>
            <a:ext cx="9144000" cy="5500702"/>
          </a:xfrm>
          <a:prstGeom prst="rect">
            <a:avLst/>
          </a:prstGeom>
        </p:spPr>
      </p:pic>
      <p:sp>
        <p:nvSpPr>
          <p:cNvPr id="5" name="TextBox 4"/>
          <p:cNvSpPr txBox="1"/>
          <p:nvPr/>
        </p:nvSpPr>
        <p:spPr>
          <a:xfrm>
            <a:off x="0" y="5500702"/>
            <a:ext cx="9144000" cy="1384995"/>
          </a:xfrm>
          <a:prstGeom prst="rect">
            <a:avLst/>
          </a:prstGeom>
          <a:solidFill>
            <a:srgbClr val="FFC000"/>
          </a:solidFill>
        </p:spPr>
        <p:txBody>
          <a:bodyPr wrap="square" rtlCol="0">
            <a:spAutoFit/>
          </a:bodyPr>
          <a:lstStyle/>
          <a:p>
            <a:pPr algn="r" rtl="1"/>
            <a:r>
              <a:rPr lang="ar-SY" sz="2800" b="1" dirty="0" smtClean="0">
                <a:solidFill>
                  <a:srgbClr val="002060"/>
                </a:solidFill>
              </a:rPr>
              <a:t>في صباح اليوم التالي تحدثت الصحف عن ذهاب الولدين الى بلد الأعداء , وكانت الجماهير تصرخ وتحيي الولدين في طريقهما الى المطار :“ ليعش أولاد السلام“.</a:t>
            </a:r>
            <a:endParaRPr lang="en-GB" sz="2800" b="1" dirty="0">
              <a:solidFill>
                <a:srgbClr val="002060"/>
              </a:solidFill>
            </a:endParaRPr>
          </a:p>
        </p:txBody>
      </p:sp>
    </p:spTree>
  </p:cSld>
  <p:clrMapOvr>
    <a:masterClrMapping/>
  </p:clrMapOvr>
  <p:transition spd="slow">
    <p:split orient="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0.jpg"/>
          <p:cNvPicPr>
            <a:picLocks noChangeAspect="1"/>
          </p:cNvPicPr>
          <p:nvPr/>
        </p:nvPicPr>
        <p:blipFill>
          <a:blip r:embed="rId2" cstate="print"/>
          <a:stretch>
            <a:fillRect/>
          </a:stretch>
        </p:blipFill>
        <p:spPr>
          <a:xfrm>
            <a:off x="0" y="0"/>
            <a:ext cx="9144000" cy="5500702"/>
          </a:xfrm>
          <a:prstGeom prst="rect">
            <a:avLst/>
          </a:prstGeom>
        </p:spPr>
      </p:pic>
      <p:sp>
        <p:nvSpPr>
          <p:cNvPr id="4" name="TextBox 3"/>
          <p:cNvSpPr txBox="1"/>
          <p:nvPr/>
        </p:nvSpPr>
        <p:spPr>
          <a:xfrm>
            <a:off x="0" y="5500702"/>
            <a:ext cx="9144000" cy="1384995"/>
          </a:xfrm>
          <a:prstGeom prst="rect">
            <a:avLst/>
          </a:prstGeom>
          <a:solidFill>
            <a:srgbClr val="FF0000"/>
          </a:solidFill>
        </p:spPr>
        <p:txBody>
          <a:bodyPr wrap="square" rtlCol="0">
            <a:spAutoFit/>
          </a:bodyPr>
          <a:lstStyle/>
          <a:p>
            <a:pPr algn="ctr" rtl="1"/>
            <a:r>
              <a:rPr lang="ar-SY" sz="2800" b="1" dirty="0" smtClean="0">
                <a:solidFill>
                  <a:schemeClr val="bg1"/>
                </a:solidFill>
              </a:rPr>
              <a:t>أقلت الطائرة الولدين الى قصر الرئيس, فاستقبلهما في قصره وسألهما عن مطلبهما , وقد اندهش جدا عندما سمع الطفلين يقولان بوقت واحد :</a:t>
            </a:r>
          </a:p>
          <a:p>
            <a:pPr algn="ctr" rtl="1"/>
            <a:r>
              <a:rPr lang="ar-SY" sz="2800" b="1" dirty="0" smtClean="0">
                <a:solidFill>
                  <a:schemeClr val="bg1"/>
                </a:solidFill>
              </a:rPr>
              <a:t>“ نحن الأطفال نريد العيش بسلام ! العيش بسلام فقط“.! </a:t>
            </a:r>
            <a:endParaRPr lang="en-GB" sz="28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a:stretch>
            <a:fillRect/>
          </a:stretch>
        </p:blipFill>
        <p:spPr>
          <a:xfrm>
            <a:off x="0" y="0"/>
            <a:ext cx="9144000" cy="5072074"/>
          </a:xfrm>
          <a:prstGeom prst="rect">
            <a:avLst/>
          </a:prstGeom>
        </p:spPr>
      </p:pic>
      <p:sp>
        <p:nvSpPr>
          <p:cNvPr id="4" name="TextBox 3"/>
          <p:cNvSpPr txBox="1"/>
          <p:nvPr/>
        </p:nvSpPr>
        <p:spPr>
          <a:xfrm>
            <a:off x="0" y="5072074"/>
            <a:ext cx="9144000" cy="1815882"/>
          </a:xfrm>
          <a:prstGeom prst="rect">
            <a:avLst/>
          </a:prstGeom>
          <a:solidFill>
            <a:srgbClr val="FFC000"/>
          </a:solidFill>
        </p:spPr>
        <p:txBody>
          <a:bodyPr wrap="square" rtlCol="0">
            <a:spAutoFit/>
          </a:bodyPr>
          <a:lstStyle/>
          <a:p>
            <a:pPr algn="r" rtl="1"/>
            <a:r>
              <a:rPr lang="ar-SY" sz="2800" b="1" dirty="0" smtClean="0">
                <a:solidFill>
                  <a:srgbClr val="002060"/>
                </a:solidFill>
              </a:rPr>
              <a:t>لقد روى الجد لأحفاده كيف تمت قصة السلام , فعندما كان طفلا كان البشر لا يهتمون سوى بالمال يعملون أي شيء من أجل الحصول عليه , كان الناس يعيشون في مدن قاتمة ضخمة متقوقعين على أنفسهم, لم يكن في المدن أي مكان ليلعب الأطفال به... </a:t>
            </a:r>
            <a:endParaRPr lang="en-GB" sz="2800" b="1" dirty="0">
              <a:solidFill>
                <a:srgbClr val="002060"/>
              </a:solidFill>
            </a:endParaRPr>
          </a:p>
        </p:txBody>
      </p:sp>
    </p:spTree>
  </p:cSld>
  <p:clrMapOvr>
    <a:masterClrMapping/>
  </p:clrMapOvr>
  <p:transition spd="slow">
    <p:split orient="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1.jpg"/>
          <p:cNvPicPr>
            <a:picLocks noChangeAspect="1"/>
          </p:cNvPicPr>
          <p:nvPr/>
        </p:nvPicPr>
        <p:blipFill>
          <a:blip r:embed="rId2" cstate="print"/>
          <a:stretch>
            <a:fillRect/>
          </a:stretch>
        </p:blipFill>
        <p:spPr>
          <a:xfrm>
            <a:off x="1" y="0"/>
            <a:ext cx="9144000" cy="5500702"/>
          </a:xfrm>
          <a:prstGeom prst="rect">
            <a:avLst/>
          </a:prstGeom>
        </p:spPr>
      </p:pic>
      <p:sp>
        <p:nvSpPr>
          <p:cNvPr id="4" name="TextBox 3"/>
          <p:cNvSpPr txBox="1"/>
          <p:nvPr/>
        </p:nvSpPr>
        <p:spPr>
          <a:xfrm>
            <a:off x="0" y="5500702"/>
            <a:ext cx="9144000" cy="1384995"/>
          </a:xfrm>
          <a:prstGeom prst="rect">
            <a:avLst/>
          </a:prstGeom>
          <a:solidFill>
            <a:srgbClr val="FF0000"/>
          </a:solidFill>
        </p:spPr>
        <p:txBody>
          <a:bodyPr wrap="square" rtlCol="0">
            <a:spAutoFit/>
          </a:bodyPr>
          <a:lstStyle/>
          <a:p>
            <a:pPr algn="r" rtl="1"/>
            <a:r>
              <a:rPr lang="ar-SY" sz="2800" b="1" dirty="0" smtClean="0">
                <a:solidFill>
                  <a:schemeClr val="bg1"/>
                </a:solidFill>
              </a:rPr>
              <a:t>في هذه اللحظة اجتاح مئات الأطفال الصالة وأخذوا يرددونقائلين:“ نحن الأطفال خائفون جدا يا سيادة الرئيس , اوقفوا سباق التسلح هذا الذي لن يقود سوى الى الهلاك , نحن نريد السلام أوقفوا هذا الجنون الجهنمي“.</a:t>
            </a:r>
            <a:endParaRPr lang="en-GB" sz="28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2.jpg"/>
          <p:cNvPicPr>
            <a:picLocks noChangeAspect="1"/>
          </p:cNvPicPr>
          <p:nvPr/>
        </p:nvPicPr>
        <p:blipFill>
          <a:blip r:embed="rId2" cstate="print"/>
          <a:stretch>
            <a:fillRect/>
          </a:stretch>
        </p:blipFill>
        <p:spPr>
          <a:xfrm>
            <a:off x="0" y="0"/>
            <a:ext cx="9144000" cy="5786454"/>
          </a:xfrm>
          <a:prstGeom prst="rect">
            <a:avLst/>
          </a:prstGeom>
        </p:spPr>
      </p:pic>
      <p:sp>
        <p:nvSpPr>
          <p:cNvPr id="4" name="TextBox 3"/>
          <p:cNvSpPr txBox="1"/>
          <p:nvPr/>
        </p:nvSpPr>
        <p:spPr>
          <a:xfrm>
            <a:off x="0" y="5786454"/>
            <a:ext cx="9144000" cy="1077218"/>
          </a:xfrm>
          <a:prstGeom prst="rect">
            <a:avLst/>
          </a:prstGeom>
          <a:solidFill>
            <a:srgbClr val="FF0000"/>
          </a:solidFill>
        </p:spPr>
        <p:txBody>
          <a:bodyPr wrap="square" rtlCol="0">
            <a:spAutoFit/>
          </a:bodyPr>
          <a:lstStyle/>
          <a:p>
            <a:pPr algn="r" rtl="1"/>
            <a:r>
              <a:rPr lang="ar-SY" sz="3200" b="1" dirty="0" smtClean="0">
                <a:solidFill>
                  <a:schemeClr val="bg1"/>
                </a:solidFill>
              </a:rPr>
              <a:t>هل تملكون حضرتكم مفتاح الموت الصغير يا سيدي الرئيس , سألته الطفلة؟ </a:t>
            </a:r>
            <a:endParaRPr lang="en-GB" sz="32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3.jpg"/>
          <p:cNvPicPr>
            <a:picLocks noChangeAspect="1"/>
          </p:cNvPicPr>
          <p:nvPr/>
        </p:nvPicPr>
        <p:blipFill>
          <a:blip r:embed="rId2" cstate="print"/>
          <a:stretch>
            <a:fillRect/>
          </a:stretch>
        </p:blipFill>
        <p:spPr>
          <a:xfrm>
            <a:off x="-3323" y="0"/>
            <a:ext cx="9147323" cy="5929330"/>
          </a:xfrm>
          <a:prstGeom prst="rect">
            <a:avLst/>
          </a:prstGeom>
        </p:spPr>
      </p:pic>
      <p:sp>
        <p:nvSpPr>
          <p:cNvPr id="4" name="TextBox 3"/>
          <p:cNvSpPr txBox="1"/>
          <p:nvPr/>
        </p:nvSpPr>
        <p:spPr>
          <a:xfrm>
            <a:off x="0" y="5929330"/>
            <a:ext cx="9144000" cy="954107"/>
          </a:xfrm>
          <a:prstGeom prst="rect">
            <a:avLst/>
          </a:prstGeom>
          <a:solidFill>
            <a:srgbClr val="FFC000"/>
          </a:solidFill>
        </p:spPr>
        <p:txBody>
          <a:bodyPr wrap="square" rtlCol="0">
            <a:spAutoFit/>
          </a:bodyPr>
          <a:lstStyle/>
          <a:p>
            <a:pPr algn="r" rtl="1"/>
            <a:r>
              <a:rPr lang="ar-SY" sz="2800" b="1" dirty="0" smtClean="0">
                <a:solidFill>
                  <a:srgbClr val="002060"/>
                </a:solidFill>
              </a:rPr>
              <a:t>نعم انني أملك مفتاح الموت, وأنا وحدي لي حق التصرف به , لقد دفع شعبي الكثير من الأموال والضرائب من أجل هذا المفتاح , انه ملك لكل الشعب.</a:t>
            </a:r>
            <a:endParaRPr lang="en-GB" sz="2800" b="1" dirty="0">
              <a:solidFill>
                <a:srgbClr val="002060"/>
              </a:solidFill>
            </a:endParaRPr>
          </a:p>
        </p:txBody>
      </p:sp>
    </p:spTree>
  </p:cSld>
  <p:clrMapOvr>
    <a:masterClrMapping/>
  </p:clrMapOvr>
  <p:transition spd="slow">
    <p:split orient="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4.jpg"/>
          <p:cNvPicPr>
            <a:picLocks noChangeAspect="1"/>
          </p:cNvPicPr>
          <p:nvPr/>
        </p:nvPicPr>
        <p:blipFill>
          <a:blip r:embed="rId2" cstate="print"/>
          <a:stretch>
            <a:fillRect/>
          </a:stretch>
        </p:blipFill>
        <p:spPr>
          <a:xfrm>
            <a:off x="0" y="0"/>
            <a:ext cx="6500826" cy="6858000"/>
          </a:xfrm>
          <a:prstGeom prst="rect">
            <a:avLst/>
          </a:prstGeom>
        </p:spPr>
      </p:pic>
      <p:sp>
        <p:nvSpPr>
          <p:cNvPr id="4" name="TextBox 3"/>
          <p:cNvSpPr txBox="1"/>
          <p:nvPr/>
        </p:nvSpPr>
        <p:spPr>
          <a:xfrm>
            <a:off x="6500826" y="0"/>
            <a:ext cx="2643174" cy="6858000"/>
          </a:xfrm>
          <a:prstGeom prst="rect">
            <a:avLst/>
          </a:prstGeom>
          <a:solidFill>
            <a:srgbClr val="FFC000"/>
          </a:solidFill>
        </p:spPr>
        <p:txBody>
          <a:bodyPr wrap="square" rtlCol="0">
            <a:spAutoFit/>
          </a:bodyPr>
          <a:lstStyle/>
          <a:p>
            <a:pPr algn="r" rtl="1"/>
            <a:r>
              <a:rPr lang="ar-SY" sz="2400" b="1" dirty="0" smtClean="0">
                <a:solidFill>
                  <a:srgbClr val="002060"/>
                </a:solidFill>
              </a:rPr>
              <a:t>ولكن نحن لا نريد هذا المفتاح, صرخت الفتاة استخدموا أموال المساهمات والضرائب لأشياء أكثر فائدة اشتروا جرارات زراعية شيدوا مدارس , مستشفيات وملاعب للرياضة نحن نحب اللعب والحياة.أجاب الرئيس :“ ولكن علينا أن نحافظ على توازن القوى والسلاح أمام أعدائنا.“</a:t>
            </a:r>
          </a:p>
          <a:p>
            <a:pPr algn="r" rtl="1"/>
            <a:r>
              <a:rPr lang="ar-SY" sz="2400" b="1" dirty="0" smtClean="0">
                <a:solidFill>
                  <a:srgbClr val="002060"/>
                </a:solidFill>
              </a:rPr>
              <a:t>أنت مخطئ يا سيدي فنحن لا نريد العيش تحت تهديد اندلاع حرب نووية ان ما نرغب به هو الصداقة والحب.</a:t>
            </a:r>
            <a:endParaRPr lang="en-GB" sz="2400" b="1" dirty="0">
              <a:solidFill>
                <a:srgbClr val="002060"/>
              </a:solidFill>
            </a:endParaRPr>
          </a:p>
        </p:txBody>
      </p:sp>
    </p:spTree>
  </p:cSld>
  <p:clrMapOvr>
    <a:masterClrMapping/>
  </p:clrMapOvr>
  <p:transition spd="slow">
    <p:split orient="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5.jpg"/>
          <p:cNvPicPr>
            <a:picLocks noChangeAspect="1"/>
          </p:cNvPicPr>
          <p:nvPr/>
        </p:nvPicPr>
        <p:blipFill>
          <a:blip r:embed="rId2" cstate="print"/>
          <a:stretch>
            <a:fillRect/>
          </a:stretch>
        </p:blipFill>
        <p:spPr>
          <a:xfrm>
            <a:off x="1" y="0"/>
            <a:ext cx="9144000" cy="5500702"/>
          </a:xfrm>
          <a:prstGeom prst="rect">
            <a:avLst/>
          </a:prstGeom>
        </p:spPr>
      </p:pic>
      <p:sp>
        <p:nvSpPr>
          <p:cNvPr id="4" name="TextBox 3"/>
          <p:cNvSpPr txBox="1"/>
          <p:nvPr/>
        </p:nvSpPr>
        <p:spPr>
          <a:xfrm>
            <a:off x="0" y="5473005"/>
            <a:ext cx="9144000" cy="1384995"/>
          </a:xfrm>
          <a:prstGeom prst="rect">
            <a:avLst/>
          </a:prstGeom>
          <a:solidFill>
            <a:srgbClr val="0070C0"/>
          </a:solidFill>
        </p:spPr>
        <p:txBody>
          <a:bodyPr wrap="square" rtlCol="0">
            <a:spAutoFit/>
          </a:bodyPr>
          <a:lstStyle/>
          <a:p>
            <a:pPr algn="r" rtl="1"/>
            <a:r>
              <a:rPr lang="ar-SY" sz="2800" b="1" dirty="0" smtClean="0">
                <a:solidFill>
                  <a:schemeClr val="bg1"/>
                </a:solidFill>
              </a:rPr>
              <a:t>وضعت فتاة صغيرة يدها بيد الرئيس وهذا لم يحصل منذ زمن بعيد , فداعب الرئيس شعرها وهو يقول:“ انني أفهم رغباتكم وأعدكم بأنني سأعمل ما بوسعي لأوقف سباق التسلح .</a:t>
            </a:r>
            <a:endParaRPr lang="en-GB" sz="28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6.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0" y="5286388"/>
            <a:ext cx="9144000" cy="1077218"/>
          </a:xfrm>
          <a:prstGeom prst="rect">
            <a:avLst/>
          </a:prstGeom>
          <a:noFill/>
        </p:spPr>
        <p:txBody>
          <a:bodyPr wrap="square" rtlCol="0">
            <a:spAutoFit/>
          </a:bodyPr>
          <a:lstStyle/>
          <a:p>
            <a:pPr algn="ctr" rtl="1"/>
            <a:r>
              <a:rPr lang="ar-SY" sz="3200" b="1" dirty="0" smtClean="0">
                <a:solidFill>
                  <a:srgbClr val="002060"/>
                </a:solidFill>
              </a:rPr>
              <a:t>في هذه اللحظة طارت حمامة فوق القصر الرئاسي وأسقطت ورقة شجر حملتها الريح الى داخل الصالة.</a:t>
            </a:r>
            <a:endParaRPr lang="en-GB" sz="3200" b="1" dirty="0">
              <a:solidFill>
                <a:srgbClr val="002060"/>
              </a:solidFill>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30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7.jpg"/>
          <p:cNvPicPr>
            <a:picLocks noChangeAspect="1"/>
          </p:cNvPicPr>
          <p:nvPr/>
        </p:nvPicPr>
        <p:blipFill>
          <a:blip r:embed="rId2" cstate="print"/>
          <a:stretch>
            <a:fillRect/>
          </a:stretch>
        </p:blipFill>
        <p:spPr>
          <a:xfrm>
            <a:off x="0" y="0"/>
            <a:ext cx="9144000" cy="5500702"/>
          </a:xfrm>
          <a:prstGeom prst="rect">
            <a:avLst/>
          </a:prstGeom>
        </p:spPr>
      </p:pic>
      <p:sp>
        <p:nvSpPr>
          <p:cNvPr id="4" name="TextBox 3"/>
          <p:cNvSpPr txBox="1"/>
          <p:nvPr/>
        </p:nvSpPr>
        <p:spPr>
          <a:xfrm>
            <a:off x="0" y="5500702"/>
            <a:ext cx="9144000" cy="1384995"/>
          </a:xfrm>
          <a:prstGeom prst="rect">
            <a:avLst/>
          </a:prstGeom>
          <a:solidFill>
            <a:srgbClr val="FFFF00"/>
          </a:solidFill>
        </p:spPr>
        <p:txBody>
          <a:bodyPr wrap="square" rtlCol="0">
            <a:spAutoFit/>
          </a:bodyPr>
          <a:lstStyle/>
          <a:p>
            <a:pPr algn="r" rtl="1"/>
            <a:r>
              <a:rPr lang="ar-SY" sz="2800" b="1" dirty="0" smtClean="0">
                <a:solidFill>
                  <a:srgbClr val="002060"/>
                </a:solidFill>
              </a:rPr>
              <a:t>التقطت الفتاة الورقة ووضعتها على سترة الرئيس وهي تردد :“ انها ورقة السلام والحياة“. وأخذ الأولاد يغنون , فقد شعروا بسعادة لم يسبق لهم أن أحسوا بمثلها في حياتهم.</a:t>
            </a:r>
            <a:endParaRPr lang="en-GB" sz="2800" b="1" dirty="0">
              <a:solidFill>
                <a:srgbClr val="002060"/>
              </a:solidFill>
            </a:endParaRPr>
          </a:p>
        </p:txBody>
      </p:sp>
    </p:spTree>
  </p:cSld>
  <p:clrMapOvr>
    <a:masterClrMapping/>
  </p:clrMapOvr>
  <p:transition spd="slow">
    <p:split orient="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8.jpg"/>
          <p:cNvPicPr>
            <a:picLocks noChangeAspect="1"/>
          </p:cNvPicPr>
          <p:nvPr/>
        </p:nvPicPr>
        <p:blipFill>
          <a:blip r:embed="rId2" cstate="print"/>
          <a:stretch>
            <a:fillRect/>
          </a:stretch>
        </p:blipFill>
        <p:spPr>
          <a:xfrm>
            <a:off x="0" y="1"/>
            <a:ext cx="6715140" cy="6857999"/>
          </a:xfrm>
          <a:prstGeom prst="rect">
            <a:avLst/>
          </a:prstGeom>
        </p:spPr>
      </p:pic>
      <p:sp>
        <p:nvSpPr>
          <p:cNvPr id="4" name="TextBox 3"/>
          <p:cNvSpPr txBox="1"/>
          <p:nvPr/>
        </p:nvSpPr>
        <p:spPr>
          <a:xfrm>
            <a:off x="6715140" y="0"/>
            <a:ext cx="2428860" cy="6986528"/>
          </a:xfrm>
          <a:prstGeom prst="rect">
            <a:avLst/>
          </a:prstGeom>
          <a:solidFill>
            <a:schemeClr val="accent6">
              <a:lumMod val="75000"/>
            </a:schemeClr>
          </a:solidFill>
        </p:spPr>
        <p:txBody>
          <a:bodyPr wrap="square" rtlCol="0">
            <a:spAutoFit/>
          </a:bodyPr>
          <a:lstStyle/>
          <a:p>
            <a:pPr algn="r" rtl="1"/>
            <a:r>
              <a:rPr lang="ar-SY" sz="2800" b="1" dirty="0" smtClean="0">
                <a:solidFill>
                  <a:schemeClr val="bg1"/>
                </a:solidFill>
              </a:rPr>
              <a:t>وفي اليوم التالي أخذ العالم يعيش عصرا جديدا , فقد قام الملايين من البشر بوضع ورقة شجر على صدورهم بالقرب من القلب, وأخذوا يغنون من أجل السلام . من المؤسف أن الأطفال لم يحققوا غايتهم كاملة فقد تغيرت بعض الأمور , لكن مصانع الأسلحة استمرت في الأنتاج.</a:t>
            </a:r>
            <a:endParaRPr lang="en-GB" sz="28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9.jpg"/>
          <p:cNvPicPr>
            <a:picLocks noChangeAspect="1"/>
          </p:cNvPicPr>
          <p:nvPr/>
        </p:nvPicPr>
        <p:blipFill>
          <a:blip r:embed="rId2" cstate="print"/>
          <a:stretch>
            <a:fillRect/>
          </a:stretch>
        </p:blipFill>
        <p:spPr>
          <a:xfrm>
            <a:off x="0" y="0"/>
            <a:ext cx="9144000" cy="5500702"/>
          </a:xfrm>
          <a:prstGeom prst="rect">
            <a:avLst/>
          </a:prstGeom>
        </p:spPr>
      </p:pic>
      <p:sp>
        <p:nvSpPr>
          <p:cNvPr id="4" name="TextBox 3"/>
          <p:cNvSpPr txBox="1"/>
          <p:nvPr/>
        </p:nvSpPr>
        <p:spPr>
          <a:xfrm>
            <a:off x="0" y="5500702"/>
            <a:ext cx="9144000" cy="1384995"/>
          </a:xfrm>
          <a:prstGeom prst="rect">
            <a:avLst/>
          </a:prstGeom>
          <a:solidFill>
            <a:schemeClr val="accent2">
              <a:lumMod val="50000"/>
            </a:schemeClr>
          </a:solidFill>
        </p:spPr>
        <p:txBody>
          <a:bodyPr wrap="square" rtlCol="0">
            <a:spAutoFit/>
          </a:bodyPr>
          <a:lstStyle/>
          <a:p>
            <a:pPr algn="r" rtl="1"/>
            <a:r>
              <a:rPr lang="ar-SY" sz="2800" b="1" dirty="0" smtClean="0">
                <a:solidFill>
                  <a:schemeClr val="bg1"/>
                </a:solidFill>
              </a:rPr>
              <a:t>في المساء أدلى رؤساء الدول العظمى بالتصريح التالي:“ نحن نعلم بأننا سنخيب ظنكم أن السلام ليس بأمر سهل في هذا العالم وحتى لو كنا نرغب به , فانه من غير الممكن تدمير أسلحتنا وصواريخنا النووية ”...</a:t>
            </a:r>
            <a:endParaRPr lang="en-GB" sz="28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0.jpg"/>
          <p:cNvPicPr>
            <a:picLocks noChangeAspect="1"/>
          </p:cNvPicPr>
          <p:nvPr/>
        </p:nvPicPr>
        <p:blipFill>
          <a:blip r:embed="rId2" cstate="print"/>
          <a:stretch>
            <a:fillRect/>
          </a:stretch>
        </p:blipFill>
        <p:spPr>
          <a:xfrm>
            <a:off x="0" y="0"/>
            <a:ext cx="9144000" cy="5500702"/>
          </a:xfrm>
          <a:prstGeom prst="rect">
            <a:avLst/>
          </a:prstGeom>
        </p:spPr>
      </p:pic>
      <p:sp>
        <p:nvSpPr>
          <p:cNvPr id="4" name="TextBox 3"/>
          <p:cNvSpPr txBox="1"/>
          <p:nvPr/>
        </p:nvSpPr>
        <p:spPr>
          <a:xfrm>
            <a:off x="0" y="5500702"/>
            <a:ext cx="9144000" cy="1384995"/>
          </a:xfrm>
          <a:prstGeom prst="rect">
            <a:avLst/>
          </a:prstGeom>
          <a:solidFill>
            <a:schemeClr val="accent4">
              <a:lumMod val="75000"/>
            </a:schemeClr>
          </a:solidFill>
        </p:spPr>
        <p:txBody>
          <a:bodyPr wrap="square" rtlCol="0">
            <a:spAutoFit/>
          </a:bodyPr>
          <a:lstStyle/>
          <a:p>
            <a:pPr algn="r" rtl="1"/>
            <a:r>
              <a:rPr lang="ar-SY" sz="2800" b="1" dirty="0" smtClean="0">
                <a:solidFill>
                  <a:schemeClr val="bg1"/>
                </a:solidFill>
              </a:rPr>
              <a:t>واذا ما فعلنا ذلك فستقوم حكومة أخرى عاجلا ام آجلا بالأستفادة من ذلك وتعلن نفسها حاكمة للعالم أجمع . سيداتي سادتي , نحن آسفون من أعماق قلوبنا لعدم تمكننا من تحقيق هذا الحلم البعيد جدا عن الواقع“.</a:t>
            </a:r>
            <a:endParaRPr lang="en-GB" sz="28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a:stretch>
            <a:fillRect/>
          </a:stretch>
        </p:blipFill>
        <p:spPr>
          <a:xfrm>
            <a:off x="0" y="0"/>
            <a:ext cx="9144000" cy="5139834"/>
          </a:xfrm>
          <a:prstGeom prst="rect">
            <a:avLst/>
          </a:prstGeom>
        </p:spPr>
      </p:pic>
      <p:sp>
        <p:nvSpPr>
          <p:cNvPr id="4" name="TextBox 3"/>
          <p:cNvSpPr txBox="1"/>
          <p:nvPr/>
        </p:nvSpPr>
        <p:spPr>
          <a:xfrm>
            <a:off x="0" y="5143512"/>
            <a:ext cx="9144000" cy="1815882"/>
          </a:xfrm>
          <a:prstGeom prst="rect">
            <a:avLst/>
          </a:prstGeom>
          <a:solidFill>
            <a:schemeClr val="accent2">
              <a:lumMod val="50000"/>
            </a:schemeClr>
          </a:solidFill>
        </p:spPr>
        <p:txBody>
          <a:bodyPr wrap="square" rtlCol="0">
            <a:spAutoFit/>
          </a:bodyPr>
          <a:lstStyle/>
          <a:p>
            <a:pPr algn="r" rtl="1"/>
            <a:r>
              <a:rPr lang="ar-SY" sz="2800" b="1" dirty="0" smtClean="0">
                <a:solidFill>
                  <a:schemeClr val="bg1"/>
                </a:solidFill>
              </a:rPr>
              <a:t>كان على كل انسان أن يحمي نفسه من جاره بل كان على كل بلد أن يحمي نفسه لذلك بدأ سباق التسلح بين البلدان في سبيل انتاج أسلحة قوية مدمرة من الممكن لها أن تبيد ملايين الأرواح البشرية قبل أن يتاح لشخص ما اطلاق صرخة استغاثة...</a:t>
            </a:r>
            <a:endParaRPr lang="en-GB" sz="28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1.jpg"/>
          <p:cNvPicPr>
            <a:picLocks noChangeAspect="1"/>
          </p:cNvPicPr>
          <p:nvPr/>
        </p:nvPicPr>
        <p:blipFill>
          <a:blip r:embed="rId2" cstate="print"/>
          <a:stretch>
            <a:fillRect/>
          </a:stretch>
        </p:blipFill>
        <p:spPr>
          <a:xfrm>
            <a:off x="0" y="0"/>
            <a:ext cx="9144000" cy="5500702"/>
          </a:xfrm>
          <a:prstGeom prst="rect">
            <a:avLst/>
          </a:prstGeom>
        </p:spPr>
      </p:pic>
      <p:sp>
        <p:nvSpPr>
          <p:cNvPr id="4" name="TextBox 3"/>
          <p:cNvSpPr txBox="1"/>
          <p:nvPr/>
        </p:nvSpPr>
        <p:spPr>
          <a:xfrm>
            <a:off x="0" y="5500702"/>
            <a:ext cx="9144000" cy="1384995"/>
          </a:xfrm>
          <a:prstGeom prst="rect">
            <a:avLst/>
          </a:prstGeom>
          <a:solidFill>
            <a:srgbClr val="7030A0"/>
          </a:solidFill>
        </p:spPr>
        <p:txBody>
          <a:bodyPr wrap="square" rtlCol="0">
            <a:spAutoFit/>
          </a:bodyPr>
          <a:lstStyle/>
          <a:p>
            <a:pPr algn="r" rtl="1"/>
            <a:r>
              <a:rPr lang="ar-SY" sz="2800" b="1" dirty="0" smtClean="0">
                <a:solidFill>
                  <a:srgbClr val="FFFF00"/>
                </a:solidFill>
              </a:rPr>
              <a:t>كان الأطفال ينظرون الى التلفزيون وقد غلب عليهم الحزن والعجز . هل ينبغي التخلي عن الأمر ؟ خيم الصمت على الأرض كلها وأصبح كل شيء بارد ورمادي وبلا لون</a:t>
            </a:r>
            <a:endParaRPr lang="en-GB" sz="2800" b="1" dirty="0">
              <a:solidFill>
                <a:srgbClr val="FFFF00"/>
              </a:solidFill>
            </a:endParaRPr>
          </a:p>
        </p:txBody>
      </p:sp>
    </p:spTree>
  </p:cSld>
  <p:clrMapOvr>
    <a:masterClrMapping/>
  </p:clrMapOvr>
  <p:transition spd="slow">
    <p:split orient="ver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2.jpg"/>
          <p:cNvPicPr>
            <a:picLocks noChangeAspect="1"/>
          </p:cNvPicPr>
          <p:nvPr/>
        </p:nvPicPr>
        <p:blipFill>
          <a:blip r:embed="rId2" cstate="print"/>
          <a:stretch>
            <a:fillRect/>
          </a:stretch>
        </p:blipFill>
        <p:spPr>
          <a:xfrm>
            <a:off x="0" y="0"/>
            <a:ext cx="6643701" cy="6858000"/>
          </a:xfrm>
          <a:prstGeom prst="rect">
            <a:avLst/>
          </a:prstGeom>
        </p:spPr>
      </p:pic>
      <p:sp>
        <p:nvSpPr>
          <p:cNvPr id="4" name="TextBox 3"/>
          <p:cNvSpPr txBox="1"/>
          <p:nvPr/>
        </p:nvSpPr>
        <p:spPr>
          <a:xfrm>
            <a:off x="6643702" y="0"/>
            <a:ext cx="2500298" cy="6986528"/>
          </a:xfrm>
          <a:prstGeom prst="rect">
            <a:avLst/>
          </a:prstGeom>
          <a:solidFill>
            <a:srgbClr val="002060"/>
          </a:solidFill>
        </p:spPr>
        <p:txBody>
          <a:bodyPr wrap="square" rtlCol="0">
            <a:spAutoFit/>
          </a:bodyPr>
          <a:lstStyle/>
          <a:p>
            <a:pPr algn="r"/>
            <a:r>
              <a:rPr lang="ar-SY" sz="2800" b="1" dirty="0" smtClean="0">
                <a:solidFill>
                  <a:schemeClr val="bg1"/>
                </a:solidFill>
              </a:rPr>
              <a:t>لكن الكبار قرروا التصرف الآن , فتظاهروا في الشوارع وعمت الأحتجاجات في كل مكان وأدرك العالم أخيرا أهمية المسألة , فعلقت اليافطات والأعلانات في كل مكان وهي تحمل العبارات التالية:“ ينبغي لمفتاح الموت أن يختفي لكي نستعيد طعم الحياة لتسقط الحرب .</a:t>
            </a:r>
          </a:p>
          <a:p>
            <a:pPr algn="r"/>
            <a:r>
              <a:rPr lang="ar-SY" sz="2800" b="1" dirty="0" smtClean="0">
                <a:solidFill>
                  <a:schemeClr val="bg1"/>
                </a:solidFill>
              </a:rPr>
              <a:t> اننا نريد السلام“.</a:t>
            </a:r>
            <a:endParaRPr lang="en-GB" sz="28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3.jpg"/>
          <p:cNvPicPr>
            <a:picLocks noChangeAspect="1"/>
          </p:cNvPicPr>
          <p:nvPr/>
        </p:nvPicPr>
        <p:blipFill>
          <a:blip r:embed="rId2" cstate="print"/>
          <a:stretch>
            <a:fillRect/>
          </a:stretch>
        </p:blipFill>
        <p:spPr>
          <a:xfrm>
            <a:off x="0" y="0"/>
            <a:ext cx="9144000" cy="5786454"/>
          </a:xfrm>
          <a:prstGeom prst="rect">
            <a:avLst/>
          </a:prstGeom>
        </p:spPr>
      </p:pic>
      <p:sp>
        <p:nvSpPr>
          <p:cNvPr id="4" name="TextBox 3"/>
          <p:cNvSpPr txBox="1"/>
          <p:nvPr/>
        </p:nvSpPr>
        <p:spPr>
          <a:xfrm>
            <a:off x="0" y="5786454"/>
            <a:ext cx="9144000" cy="1077218"/>
          </a:xfrm>
          <a:prstGeom prst="rect">
            <a:avLst/>
          </a:prstGeom>
          <a:solidFill>
            <a:srgbClr val="002060"/>
          </a:solidFill>
        </p:spPr>
        <p:txBody>
          <a:bodyPr wrap="square" rtlCol="0">
            <a:spAutoFit/>
          </a:bodyPr>
          <a:lstStyle/>
          <a:p>
            <a:pPr algn="r" rtl="1"/>
            <a:r>
              <a:rPr lang="ar-SY" sz="3200" b="1" dirty="0" smtClean="0">
                <a:solidFill>
                  <a:schemeClr val="bg1"/>
                </a:solidFill>
              </a:rPr>
              <a:t>لم يسبق لأحد أن قام بعمل مماثل , وشعر الرؤساء بأنهم اقترفوا خطأ فادحا...</a:t>
            </a:r>
            <a:endParaRPr lang="en-GB" sz="32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4.jpg"/>
          <p:cNvPicPr>
            <a:picLocks noChangeAspect="1"/>
          </p:cNvPicPr>
          <p:nvPr/>
        </p:nvPicPr>
        <p:blipFill>
          <a:blip r:embed="rId2" cstate="print"/>
          <a:stretch>
            <a:fillRect/>
          </a:stretch>
        </p:blipFill>
        <p:spPr>
          <a:xfrm>
            <a:off x="0" y="0"/>
            <a:ext cx="9144000" cy="6858000"/>
          </a:xfrm>
          <a:prstGeom prst="rect">
            <a:avLst/>
          </a:prstGeom>
        </p:spPr>
      </p:pic>
      <p:sp>
        <p:nvSpPr>
          <p:cNvPr id="4" name="TextBox 3"/>
          <p:cNvSpPr txBox="1"/>
          <p:nvPr/>
        </p:nvSpPr>
        <p:spPr>
          <a:xfrm>
            <a:off x="3000364" y="0"/>
            <a:ext cx="6143636" cy="1384995"/>
          </a:xfrm>
          <a:prstGeom prst="rect">
            <a:avLst/>
          </a:prstGeom>
          <a:noFill/>
        </p:spPr>
        <p:txBody>
          <a:bodyPr wrap="square" rtlCol="0">
            <a:spAutoFit/>
          </a:bodyPr>
          <a:lstStyle/>
          <a:p>
            <a:pPr algn="r" rtl="1"/>
            <a:r>
              <a:rPr lang="ar-SY" sz="2800" b="1" dirty="0" smtClean="0">
                <a:solidFill>
                  <a:srgbClr val="C00000"/>
                </a:solidFill>
              </a:rPr>
              <a:t>فاذا ما كان الأطفال أنفسهم . كذلك النباتات والحيوانات لا يرغبون بالأستمرار في الحياة فهذا يعني بأن العالم الذي بني لهم هو جحيم بحق.</a:t>
            </a:r>
            <a:endParaRPr lang="en-GB" sz="2800" b="1" dirty="0">
              <a:solidFill>
                <a:srgbClr val="C00000"/>
              </a:solidFill>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0" fill="hold"/>
                                        <p:tgtEl>
                                          <p:spTgt spid="4"/>
                                        </p:tgtEl>
                                        <p:attrNameLst>
                                          <p:attrName>ppt_x</p:attrName>
                                        </p:attrNameLst>
                                      </p:cBhvr>
                                      <p:tavLst>
                                        <p:tav tm="0">
                                          <p:val>
                                            <p:strVal val="#ppt_x"/>
                                          </p:val>
                                        </p:tav>
                                        <p:tav tm="100000">
                                          <p:val>
                                            <p:strVal val="#ppt_x"/>
                                          </p:val>
                                        </p:tav>
                                      </p:tavLst>
                                    </p:anim>
                                    <p:anim calcmode="lin" valueType="num">
                                      <p:cBhvr additive="base">
                                        <p:cTn id="8" dur="3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5.jpg"/>
          <p:cNvPicPr>
            <a:picLocks noChangeAspect="1"/>
          </p:cNvPicPr>
          <p:nvPr/>
        </p:nvPicPr>
        <p:blipFill>
          <a:blip r:embed="rId2" cstate="print"/>
          <a:stretch>
            <a:fillRect/>
          </a:stretch>
        </p:blipFill>
        <p:spPr>
          <a:xfrm>
            <a:off x="0" y="0"/>
            <a:ext cx="9144000" cy="5929330"/>
          </a:xfrm>
          <a:prstGeom prst="rect">
            <a:avLst/>
          </a:prstGeom>
        </p:spPr>
      </p:pic>
      <p:sp>
        <p:nvSpPr>
          <p:cNvPr id="4" name="TextBox 3"/>
          <p:cNvSpPr txBox="1"/>
          <p:nvPr/>
        </p:nvSpPr>
        <p:spPr>
          <a:xfrm>
            <a:off x="0" y="5929330"/>
            <a:ext cx="9144000" cy="954107"/>
          </a:xfrm>
          <a:prstGeom prst="rect">
            <a:avLst/>
          </a:prstGeom>
          <a:solidFill>
            <a:schemeClr val="accent6">
              <a:lumMod val="75000"/>
            </a:schemeClr>
          </a:solidFill>
        </p:spPr>
        <p:txBody>
          <a:bodyPr wrap="square" rtlCol="0">
            <a:spAutoFit/>
          </a:bodyPr>
          <a:lstStyle/>
          <a:p>
            <a:pPr algn="r" rtl="1"/>
            <a:r>
              <a:rPr lang="ar-SY" sz="2800" b="1" dirty="0" smtClean="0"/>
              <a:t>في المساء اتصل الرئيس بالملك وأعلنا معا عبر التلفزيون : نحن الملك والرئيس , قررنا قبول اقتراح الأطفال وسنقوم معا بالتخلص من مفتاح لموت“.</a:t>
            </a:r>
            <a:endParaRPr lang="en-GB" sz="2800" b="1" dirty="0"/>
          </a:p>
        </p:txBody>
      </p:sp>
    </p:spTree>
  </p:cSld>
  <p:clrMapOvr>
    <a:masterClrMapping/>
  </p:clrMapOvr>
  <p:transition spd="slow">
    <p:split orient="ver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6.jpg"/>
          <p:cNvPicPr>
            <a:picLocks noChangeAspect="1"/>
          </p:cNvPicPr>
          <p:nvPr/>
        </p:nvPicPr>
        <p:blipFill>
          <a:blip r:embed="rId2" cstate="print"/>
          <a:stretch>
            <a:fillRect/>
          </a:stretch>
        </p:blipFill>
        <p:spPr>
          <a:xfrm>
            <a:off x="0" y="0"/>
            <a:ext cx="9144000" cy="5929330"/>
          </a:xfrm>
          <a:prstGeom prst="rect">
            <a:avLst/>
          </a:prstGeom>
        </p:spPr>
      </p:pic>
      <p:sp>
        <p:nvSpPr>
          <p:cNvPr id="5" name="TextBox 4"/>
          <p:cNvSpPr txBox="1"/>
          <p:nvPr/>
        </p:nvSpPr>
        <p:spPr>
          <a:xfrm>
            <a:off x="0" y="5929330"/>
            <a:ext cx="9144000" cy="954107"/>
          </a:xfrm>
          <a:prstGeom prst="rect">
            <a:avLst/>
          </a:prstGeom>
          <a:solidFill>
            <a:schemeClr val="accent6">
              <a:lumMod val="75000"/>
            </a:schemeClr>
          </a:solidFill>
        </p:spPr>
        <p:txBody>
          <a:bodyPr wrap="square" rtlCol="0">
            <a:spAutoFit/>
          </a:bodyPr>
          <a:lstStyle/>
          <a:p>
            <a:pPr algn="r" rtl="1"/>
            <a:r>
              <a:rPr lang="ar-SY" sz="2800" b="1" dirty="0" smtClean="0"/>
              <a:t>وهذا ما حدث بالفعل وأعلن اليوم التالي يوما عالميا للسلام . وتجمع الناس بساحة الأحتفال , ناس من كل الأعمار والأجناس...</a:t>
            </a:r>
            <a:endParaRPr lang="en-GB" sz="2800" b="1" dirty="0"/>
          </a:p>
        </p:txBody>
      </p:sp>
    </p:spTree>
  </p:cSld>
  <p:clrMapOvr>
    <a:masterClrMapping/>
  </p:clrMapOvr>
  <p:transition spd="slow">
    <p:split orient="ver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7.jpg"/>
          <p:cNvPicPr>
            <a:picLocks noChangeAspect="1"/>
          </p:cNvPicPr>
          <p:nvPr/>
        </p:nvPicPr>
        <p:blipFill>
          <a:blip r:embed="rId2" cstate="print"/>
          <a:stretch>
            <a:fillRect/>
          </a:stretch>
        </p:blipFill>
        <p:spPr>
          <a:xfrm>
            <a:off x="0" y="0"/>
            <a:ext cx="9144000" cy="5929330"/>
          </a:xfrm>
          <a:prstGeom prst="rect">
            <a:avLst/>
          </a:prstGeom>
        </p:spPr>
      </p:pic>
      <p:sp>
        <p:nvSpPr>
          <p:cNvPr id="4" name="TextBox 3"/>
          <p:cNvSpPr txBox="1"/>
          <p:nvPr/>
        </p:nvSpPr>
        <p:spPr>
          <a:xfrm>
            <a:off x="0" y="5929330"/>
            <a:ext cx="9144000" cy="954107"/>
          </a:xfrm>
          <a:prstGeom prst="rect">
            <a:avLst/>
          </a:prstGeom>
          <a:solidFill>
            <a:srgbClr val="7030A0"/>
          </a:solidFill>
        </p:spPr>
        <p:txBody>
          <a:bodyPr wrap="square" rtlCol="0">
            <a:spAutoFit/>
          </a:bodyPr>
          <a:lstStyle/>
          <a:p>
            <a:pPr algn="r" rtl="1"/>
            <a:r>
              <a:rPr lang="ar-SY" sz="2800" b="1" dirty="0" smtClean="0">
                <a:solidFill>
                  <a:schemeClr val="bg1"/>
                </a:solidFill>
              </a:rPr>
              <a:t>جاؤا من كل أنحاء العالم : زنوج صينيون هنود روس وأميركان ,غرب وعجم , فلم يكن هناك ثمة شعب من أي عرق أو ديانة الا ونزل الى الساحات .</a:t>
            </a:r>
            <a:endParaRPr lang="en-GB" sz="28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9.jpg"/>
          <p:cNvPicPr>
            <a:picLocks noChangeAspect="1"/>
          </p:cNvPicPr>
          <p:nvPr/>
        </p:nvPicPr>
        <p:blipFill>
          <a:blip r:embed="rId2" cstate="print"/>
          <a:stretch>
            <a:fillRect/>
          </a:stretch>
        </p:blipFill>
        <p:spPr>
          <a:xfrm>
            <a:off x="17212" y="0"/>
            <a:ext cx="9126788" cy="5572140"/>
          </a:xfrm>
          <a:prstGeom prst="rect">
            <a:avLst/>
          </a:prstGeom>
        </p:spPr>
      </p:pic>
      <p:sp>
        <p:nvSpPr>
          <p:cNvPr id="4" name="TextBox 3"/>
          <p:cNvSpPr txBox="1"/>
          <p:nvPr/>
        </p:nvSpPr>
        <p:spPr>
          <a:xfrm>
            <a:off x="0" y="5572140"/>
            <a:ext cx="9144000" cy="1384995"/>
          </a:xfrm>
          <a:prstGeom prst="rect">
            <a:avLst/>
          </a:prstGeom>
          <a:solidFill>
            <a:schemeClr val="accent2">
              <a:lumMod val="60000"/>
              <a:lumOff val="40000"/>
            </a:schemeClr>
          </a:solidFill>
        </p:spPr>
        <p:txBody>
          <a:bodyPr wrap="square" rtlCol="0">
            <a:spAutoFit/>
          </a:bodyPr>
          <a:lstStyle/>
          <a:p>
            <a:pPr algn="r" rtl="1"/>
            <a:r>
              <a:rPr lang="ar-SY" sz="2800" b="1" dirty="0" smtClean="0">
                <a:solidFill>
                  <a:srgbClr val="002060"/>
                </a:solidFill>
              </a:rPr>
              <a:t>كان المشهد جميل والناس يرقصون ويغنون ويتحدثون ويتلون الصلوات كل حسب ديانته , ان السلام لم يخفي الفوارق المتواجدة بينهم الا أنه بدد الرغبة في سيادة كل منهم على الآخر.</a:t>
            </a:r>
            <a:endParaRPr lang="en-GB" sz="2800" b="1" dirty="0">
              <a:solidFill>
                <a:srgbClr val="002060"/>
              </a:solidFill>
            </a:endParaRPr>
          </a:p>
        </p:txBody>
      </p:sp>
    </p:spTree>
  </p:cSld>
  <p:clrMapOvr>
    <a:masterClrMapping/>
  </p:clrMapOvr>
  <p:transition spd="slow">
    <p:split orient="ver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9.jpg"/>
          <p:cNvPicPr>
            <a:picLocks noChangeAspect="1"/>
          </p:cNvPicPr>
          <p:nvPr/>
        </p:nvPicPr>
        <p:blipFill>
          <a:blip r:embed="rId2" cstate="print"/>
          <a:stretch>
            <a:fillRect/>
          </a:stretch>
        </p:blipFill>
        <p:spPr>
          <a:xfrm>
            <a:off x="0" y="0"/>
            <a:ext cx="9144000" cy="5500702"/>
          </a:xfrm>
          <a:prstGeom prst="rect">
            <a:avLst/>
          </a:prstGeom>
        </p:spPr>
      </p:pic>
      <p:sp>
        <p:nvSpPr>
          <p:cNvPr id="4" name="TextBox 3"/>
          <p:cNvSpPr txBox="1"/>
          <p:nvPr/>
        </p:nvSpPr>
        <p:spPr>
          <a:xfrm>
            <a:off x="0" y="5500702"/>
            <a:ext cx="9144000" cy="1384995"/>
          </a:xfrm>
          <a:prstGeom prst="rect">
            <a:avLst/>
          </a:prstGeom>
          <a:solidFill>
            <a:srgbClr val="7030A0"/>
          </a:solidFill>
        </p:spPr>
        <p:txBody>
          <a:bodyPr wrap="square" rtlCol="0">
            <a:spAutoFit/>
          </a:bodyPr>
          <a:lstStyle/>
          <a:p>
            <a:pPr algn="r" rtl="1"/>
            <a:r>
              <a:rPr lang="ar-SY" sz="2800" b="1" dirty="0" smtClean="0">
                <a:solidFill>
                  <a:srgbClr val="FFFF00"/>
                </a:solidFill>
              </a:rPr>
              <a:t>في الساعة الثالثة بعد الظهر وصل الملك والرئيس في طائرة بيضاء كبيرة وكانا يرتديان ثياب بيضاء على ياقتها ورقة نبات خضراء وكان بيد كل منهما مفتاح الموت الخاص بهم</a:t>
            </a:r>
            <a:endParaRPr lang="en-GB" sz="2800" b="1" dirty="0">
              <a:solidFill>
                <a:srgbClr val="FFFF00"/>
              </a:solidFill>
            </a:endParaRPr>
          </a:p>
        </p:txBody>
      </p:sp>
    </p:spTree>
  </p:cSld>
  <p:clrMapOvr>
    <a:masterClrMapping/>
  </p:clrMapOvr>
  <p:transition spd="slow">
    <p:split orient="vert"/>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0.jpg"/>
          <p:cNvPicPr>
            <a:picLocks noChangeAspect="1"/>
          </p:cNvPicPr>
          <p:nvPr/>
        </p:nvPicPr>
        <p:blipFill>
          <a:blip r:embed="rId2" cstate="print"/>
          <a:stretch>
            <a:fillRect/>
          </a:stretch>
        </p:blipFill>
        <p:spPr>
          <a:xfrm>
            <a:off x="0" y="0"/>
            <a:ext cx="6500826" cy="6857999"/>
          </a:xfrm>
          <a:prstGeom prst="rect">
            <a:avLst/>
          </a:prstGeom>
        </p:spPr>
      </p:pic>
      <p:sp>
        <p:nvSpPr>
          <p:cNvPr id="5" name="TextBox 4"/>
          <p:cNvSpPr txBox="1"/>
          <p:nvPr/>
        </p:nvSpPr>
        <p:spPr>
          <a:xfrm>
            <a:off x="6500826" y="0"/>
            <a:ext cx="2643174" cy="6986528"/>
          </a:xfrm>
          <a:prstGeom prst="rect">
            <a:avLst/>
          </a:prstGeom>
          <a:solidFill>
            <a:schemeClr val="accent6">
              <a:lumMod val="75000"/>
            </a:schemeClr>
          </a:solidFill>
        </p:spPr>
        <p:txBody>
          <a:bodyPr wrap="square" rtlCol="0">
            <a:spAutoFit/>
          </a:bodyPr>
          <a:lstStyle/>
          <a:p>
            <a:pPr algn="r" rtl="1"/>
            <a:r>
              <a:rPr lang="ar-SY" sz="3200" b="1" dirty="0" smtClean="0"/>
              <a:t>في ذلك اليوم اجتمع في وسط ساحة العيد كميات ضخمة من الأسلحة التي لم تعد تجدي نفعا فقد تم جمع كل الصواريخ النووية والقنابل الذرية في الساحة ليتم تدميرها. وقد كان كل من يحمل سلاح يأتي ويرميه في الساحة...</a:t>
            </a:r>
            <a:endParaRPr lang="en-GB" sz="3200" b="1" dirty="0"/>
          </a:p>
        </p:txBody>
      </p:sp>
    </p:spTree>
  </p:cSld>
  <p:clrMapOvr>
    <a:masterClrMapping/>
  </p:clrMapOvr>
  <p:transition spd="slow">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a:stretch>
            <a:fillRect/>
          </a:stretch>
        </p:blipFill>
        <p:spPr>
          <a:xfrm>
            <a:off x="0" y="0"/>
            <a:ext cx="9144000" cy="6286520"/>
          </a:xfrm>
          <a:prstGeom prst="rect">
            <a:avLst/>
          </a:prstGeom>
        </p:spPr>
      </p:pic>
      <p:sp>
        <p:nvSpPr>
          <p:cNvPr id="4" name="TextBox 3"/>
          <p:cNvSpPr txBox="1"/>
          <p:nvPr/>
        </p:nvSpPr>
        <p:spPr>
          <a:xfrm>
            <a:off x="0" y="6286520"/>
            <a:ext cx="9144000" cy="584775"/>
          </a:xfrm>
          <a:prstGeom prst="rect">
            <a:avLst/>
          </a:prstGeom>
          <a:solidFill>
            <a:srgbClr val="002060"/>
          </a:solidFill>
        </p:spPr>
        <p:txBody>
          <a:bodyPr wrap="square" rtlCol="0">
            <a:spAutoFit/>
          </a:bodyPr>
          <a:lstStyle/>
          <a:p>
            <a:pPr algn="ctr" rtl="1"/>
            <a:r>
              <a:rPr lang="ar-SY" sz="3200" b="1" dirty="0" smtClean="0">
                <a:solidFill>
                  <a:srgbClr val="FFFF00"/>
                </a:solidFill>
              </a:rPr>
              <a:t>ولكن كيف انتهى كل هذا الصراع والسباق؟...</a:t>
            </a:r>
            <a:endParaRPr lang="en-GB" sz="3200" b="1" dirty="0">
              <a:solidFill>
                <a:srgbClr val="FFFF00"/>
              </a:solidFill>
            </a:endParaRPr>
          </a:p>
        </p:txBody>
      </p:sp>
    </p:spTree>
  </p:cSld>
  <p:clrMapOvr>
    <a:masterClrMapping/>
  </p:clrMapOvr>
  <p:transition spd="slow">
    <p:split orient="vert"/>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1.jpg"/>
          <p:cNvPicPr>
            <a:picLocks noChangeAspect="1"/>
          </p:cNvPicPr>
          <p:nvPr/>
        </p:nvPicPr>
        <p:blipFill>
          <a:blip r:embed="rId2" cstate="print"/>
          <a:stretch>
            <a:fillRect/>
          </a:stretch>
        </p:blipFill>
        <p:spPr>
          <a:xfrm>
            <a:off x="0" y="-2218"/>
            <a:ext cx="9144000" cy="5931548"/>
          </a:xfrm>
          <a:prstGeom prst="rect">
            <a:avLst/>
          </a:prstGeom>
        </p:spPr>
      </p:pic>
      <p:sp>
        <p:nvSpPr>
          <p:cNvPr id="4" name="TextBox 3"/>
          <p:cNvSpPr txBox="1"/>
          <p:nvPr/>
        </p:nvSpPr>
        <p:spPr>
          <a:xfrm>
            <a:off x="0" y="5929330"/>
            <a:ext cx="9144000" cy="954107"/>
          </a:xfrm>
          <a:prstGeom prst="rect">
            <a:avLst/>
          </a:prstGeom>
          <a:solidFill>
            <a:srgbClr val="0070C0"/>
          </a:solidFill>
        </p:spPr>
        <p:txBody>
          <a:bodyPr wrap="square" rtlCol="0">
            <a:spAutoFit/>
          </a:bodyPr>
          <a:lstStyle/>
          <a:p>
            <a:pPr algn="r" rtl="1"/>
            <a:r>
              <a:rPr lang="ar-SY" sz="2800" b="1" dirty="0" smtClean="0">
                <a:solidFill>
                  <a:schemeClr val="bg1"/>
                </a:solidFill>
              </a:rPr>
              <a:t>وقدما رئيسا الدولتين مفتاحيهما الى الطفلين ثم تعانقا ورفع كل منهما ورقته الخضراء نحو السماء</a:t>
            </a:r>
            <a:endParaRPr lang="en-GB" sz="28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2.jpg"/>
          <p:cNvPicPr>
            <a:picLocks noChangeAspect="1"/>
          </p:cNvPicPr>
          <p:nvPr/>
        </p:nvPicPr>
        <p:blipFill>
          <a:blip r:embed="rId2" cstate="print"/>
          <a:stretch>
            <a:fillRect/>
          </a:stretch>
        </p:blipFill>
        <p:spPr>
          <a:xfrm>
            <a:off x="0" y="0"/>
            <a:ext cx="9144000" cy="5929330"/>
          </a:xfrm>
          <a:prstGeom prst="rect">
            <a:avLst/>
          </a:prstGeom>
        </p:spPr>
      </p:pic>
      <p:sp>
        <p:nvSpPr>
          <p:cNvPr id="4" name="TextBox 3"/>
          <p:cNvSpPr txBox="1"/>
          <p:nvPr/>
        </p:nvSpPr>
        <p:spPr>
          <a:xfrm>
            <a:off x="0" y="5929330"/>
            <a:ext cx="9144000" cy="954107"/>
          </a:xfrm>
          <a:prstGeom prst="rect">
            <a:avLst/>
          </a:prstGeom>
          <a:solidFill>
            <a:srgbClr val="0070C0"/>
          </a:solidFill>
        </p:spPr>
        <p:txBody>
          <a:bodyPr wrap="square" rtlCol="0">
            <a:spAutoFit/>
          </a:bodyPr>
          <a:lstStyle/>
          <a:p>
            <a:pPr algn="r" rtl="1"/>
            <a:r>
              <a:rPr lang="ar-SY" sz="2800" b="1" dirty="0" smtClean="0">
                <a:solidFill>
                  <a:srgbClr val="FFFF00"/>
                </a:solidFill>
              </a:rPr>
              <a:t>تصافحت الأيدي وعلا نشيد السلام:“ سنعيش من الآن وصاعدا في سلام لم يشهد كورسا بهذه الروعة من قبل كان الكورس مؤلف من مختلف الأعراق...</a:t>
            </a:r>
            <a:endParaRPr lang="en-GB" sz="2800" b="1" dirty="0">
              <a:solidFill>
                <a:srgbClr val="FFFF00"/>
              </a:solidFill>
            </a:endParaRPr>
          </a:p>
        </p:txBody>
      </p:sp>
    </p:spTree>
  </p:cSld>
  <p:clrMapOvr>
    <a:masterClrMapping/>
  </p:clrMapOvr>
  <p:transition spd="slow">
    <p:split orient="vert" dir="in"/>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3.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spd="slow">
    <p:wheel spokes="8"/>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4.jpg"/>
          <p:cNvPicPr>
            <a:picLocks noChangeAspect="1"/>
          </p:cNvPicPr>
          <p:nvPr/>
        </p:nvPicPr>
        <p:blipFill>
          <a:blip r:embed="rId2" cstate="print"/>
          <a:stretch>
            <a:fillRect/>
          </a:stretch>
        </p:blipFill>
        <p:spPr>
          <a:xfrm>
            <a:off x="0" y="0"/>
            <a:ext cx="6786578" cy="6857999"/>
          </a:xfrm>
          <a:prstGeom prst="rect">
            <a:avLst/>
          </a:prstGeom>
        </p:spPr>
      </p:pic>
      <p:sp>
        <p:nvSpPr>
          <p:cNvPr id="4" name="TextBox 3"/>
          <p:cNvSpPr txBox="1"/>
          <p:nvPr/>
        </p:nvSpPr>
        <p:spPr>
          <a:xfrm>
            <a:off x="6786578" y="0"/>
            <a:ext cx="2357422" cy="6986528"/>
          </a:xfrm>
          <a:prstGeom prst="rect">
            <a:avLst/>
          </a:prstGeom>
          <a:solidFill>
            <a:schemeClr val="tx2">
              <a:lumMod val="40000"/>
              <a:lumOff val="60000"/>
            </a:schemeClr>
          </a:solidFill>
        </p:spPr>
        <p:txBody>
          <a:bodyPr wrap="square" rtlCol="0">
            <a:spAutoFit/>
          </a:bodyPr>
          <a:lstStyle/>
          <a:p>
            <a:pPr algn="r" rtl="1"/>
            <a:r>
              <a:rPr lang="ar-SY" sz="3200" b="1" dirty="0" smtClean="0">
                <a:solidFill>
                  <a:srgbClr val="002060"/>
                </a:solidFill>
              </a:rPr>
              <a:t>وأشعل الجميع النار بتلك الأسلحة فذابت كالثلج تحت أشعة الشمس... وانتصرت الحياة وضحك الأطفال بينما حرارة النار اظهرت حبلا من الأزهار ولدت من حمامة بيضاء فأخيرا حل السلام بين الناس والى الأبد</a:t>
            </a:r>
            <a:endParaRPr lang="en-GB" sz="3200" b="1" dirty="0">
              <a:solidFill>
                <a:srgbClr val="002060"/>
              </a:solidFill>
            </a:endParaRPr>
          </a:p>
        </p:txBody>
      </p:sp>
    </p:spTree>
  </p:cSld>
  <p:clrMapOvr>
    <a:masterClrMapping/>
  </p:clrMapOvr>
  <p:transition spd="slow">
    <p:split orient="ver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g"/>
          <p:cNvPicPr>
            <a:picLocks noChangeAspect="1"/>
          </p:cNvPicPr>
          <p:nvPr/>
        </p:nvPicPr>
        <p:blipFill>
          <a:blip r:embed="rId2"/>
          <a:stretch>
            <a:fillRect/>
          </a:stretch>
        </p:blipFill>
        <p:spPr>
          <a:xfrm>
            <a:off x="0" y="0"/>
            <a:ext cx="9144000" cy="5572140"/>
          </a:xfrm>
          <a:prstGeom prst="rect">
            <a:avLst/>
          </a:prstGeom>
        </p:spPr>
      </p:pic>
      <p:sp>
        <p:nvSpPr>
          <p:cNvPr id="4" name="TextBox 3"/>
          <p:cNvSpPr txBox="1"/>
          <p:nvPr/>
        </p:nvSpPr>
        <p:spPr>
          <a:xfrm>
            <a:off x="0" y="5572140"/>
            <a:ext cx="9144000" cy="1384995"/>
          </a:xfrm>
          <a:prstGeom prst="rect">
            <a:avLst/>
          </a:prstGeom>
          <a:solidFill>
            <a:schemeClr val="tx2">
              <a:lumMod val="75000"/>
            </a:schemeClr>
          </a:solidFill>
        </p:spPr>
        <p:txBody>
          <a:bodyPr wrap="square" rtlCol="0">
            <a:spAutoFit/>
          </a:bodyPr>
          <a:lstStyle/>
          <a:p>
            <a:pPr algn="r" rtl="1"/>
            <a:r>
              <a:rPr lang="ar-SY" sz="2800" b="1" dirty="0" smtClean="0">
                <a:solidFill>
                  <a:schemeClr val="bg1"/>
                </a:solidFill>
              </a:rPr>
              <a:t>في يوم من الأيام أقام الملك حفلا كبيرا دعا اليه قادة جيشه ومدراء مصانع الأسلحة في بلده مع زوجاتهم وأولادهم حيث بقيت الزوجات والأولاد في صمت مطبق...</a:t>
            </a:r>
            <a:endParaRPr lang="en-GB" sz="28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g"/>
          <p:cNvPicPr>
            <a:picLocks noChangeAspect="1"/>
          </p:cNvPicPr>
          <p:nvPr/>
        </p:nvPicPr>
        <p:blipFill>
          <a:blip r:embed="rId2"/>
          <a:stretch>
            <a:fillRect/>
          </a:stretch>
        </p:blipFill>
        <p:spPr>
          <a:xfrm>
            <a:off x="2573" y="0"/>
            <a:ext cx="9141427" cy="5500702"/>
          </a:xfrm>
          <a:prstGeom prst="rect">
            <a:avLst/>
          </a:prstGeom>
        </p:spPr>
      </p:pic>
      <p:sp>
        <p:nvSpPr>
          <p:cNvPr id="4" name="TextBox 3"/>
          <p:cNvSpPr txBox="1"/>
          <p:nvPr/>
        </p:nvSpPr>
        <p:spPr>
          <a:xfrm>
            <a:off x="0" y="5500702"/>
            <a:ext cx="9144000" cy="1384995"/>
          </a:xfrm>
          <a:prstGeom prst="rect">
            <a:avLst/>
          </a:prstGeom>
          <a:solidFill>
            <a:srgbClr val="002060"/>
          </a:solidFill>
        </p:spPr>
        <p:txBody>
          <a:bodyPr wrap="square" rtlCol="0">
            <a:spAutoFit/>
          </a:bodyPr>
          <a:lstStyle/>
          <a:p>
            <a:pPr algn="r" rtl="1"/>
            <a:r>
              <a:rPr lang="ar-SY" sz="2800" b="1" dirty="0" smtClean="0">
                <a:solidFill>
                  <a:schemeClr val="bg1"/>
                </a:solidFill>
              </a:rPr>
              <a:t>بينما الرجال أخذوا يفتخرون بما يصنعون من آلات الدمار , وبأن الآخرين هم أعداء لهم لانهم لا يتبنون مفاهيهم وتقاليدهم وانهم مضطرين الى ابادتهم والقضاء عليهم</a:t>
            </a:r>
            <a:endParaRPr lang="en-GB" sz="2800" b="1" dirty="0">
              <a:solidFill>
                <a:schemeClr val="bg1"/>
              </a:solidFill>
            </a:endParaRPr>
          </a:p>
        </p:txBody>
      </p:sp>
    </p:spTree>
  </p:cSld>
  <p:clrMapOvr>
    <a:masterClrMapping/>
  </p:clrMapOvr>
  <p:transition spd="slow">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g"/>
          <p:cNvPicPr>
            <a:picLocks noChangeAspect="1"/>
          </p:cNvPicPr>
          <p:nvPr/>
        </p:nvPicPr>
        <p:blipFill>
          <a:blip r:embed="rId2"/>
          <a:stretch>
            <a:fillRect/>
          </a:stretch>
        </p:blipFill>
        <p:spPr>
          <a:xfrm>
            <a:off x="0" y="0"/>
            <a:ext cx="9144000" cy="5929330"/>
          </a:xfrm>
          <a:prstGeom prst="rect">
            <a:avLst/>
          </a:prstGeom>
        </p:spPr>
      </p:pic>
      <p:sp>
        <p:nvSpPr>
          <p:cNvPr id="4" name="TextBox 3"/>
          <p:cNvSpPr txBox="1"/>
          <p:nvPr/>
        </p:nvSpPr>
        <p:spPr>
          <a:xfrm>
            <a:off x="0" y="5929330"/>
            <a:ext cx="9144000" cy="954107"/>
          </a:xfrm>
          <a:prstGeom prst="rect">
            <a:avLst/>
          </a:prstGeom>
          <a:solidFill>
            <a:srgbClr val="7030A0"/>
          </a:solidFill>
        </p:spPr>
        <p:txBody>
          <a:bodyPr wrap="square" rtlCol="0">
            <a:spAutoFit/>
          </a:bodyPr>
          <a:lstStyle/>
          <a:p>
            <a:pPr algn="r" rtl="1"/>
            <a:r>
              <a:rPr lang="ar-SY" sz="2800" b="1" dirty="0" smtClean="0">
                <a:solidFill>
                  <a:srgbClr val="FFFF00"/>
                </a:solidFill>
              </a:rPr>
              <a:t>ولهذا السبب فأنهم كانوا بحاجة مستمرة لأسلحة جديدة بحاجة لأشعة ليحولوا كل شيء الى رماد والى قنابل نيترونية تدمر كل شيء يقف في طريقها...</a:t>
            </a:r>
            <a:endParaRPr lang="en-GB" sz="2800" b="1" dirty="0">
              <a:solidFill>
                <a:srgbClr val="FFFF00"/>
              </a:solidFill>
            </a:endParaRPr>
          </a:p>
        </p:txBody>
      </p:sp>
    </p:spTree>
  </p:cSld>
  <p:clrMapOvr>
    <a:masterClrMapping/>
  </p:clrMapOvr>
  <p:transition spd="slow">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jpg"/>
          <p:cNvPicPr>
            <a:picLocks noChangeAspect="1"/>
          </p:cNvPicPr>
          <p:nvPr/>
        </p:nvPicPr>
        <p:blipFill>
          <a:blip r:embed="rId2"/>
          <a:stretch>
            <a:fillRect/>
          </a:stretch>
        </p:blipFill>
        <p:spPr>
          <a:xfrm>
            <a:off x="1" y="0"/>
            <a:ext cx="9144000" cy="6858000"/>
          </a:xfrm>
          <a:prstGeom prst="rect">
            <a:avLst/>
          </a:prstGeom>
        </p:spPr>
      </p:pic>
      <p:sp>
        <p:nvSpPr>
          <p:cNvPr id="4" name="TextBox 3"/>
          <p:cNvSpPr txBox="1"/>
          <p:nvPr/>
        </p:nvSpPr>
        <p:spPr>
          <a:xfrm>
            <a:off x="0" y="5929330"/>
            <a:ext cx="9144000" cy="954107"/>
          </a:xfrm>
          <a:prstGeom prst="rect">
            <a:avLst/>
          </a:prstGeom>
          <a:noFill/>
        </p:spPr>
        <p:txBody>
          <a:bodyPr wrap="square" rtlCol="0">
            <a:spAutoFit/>
          </a:bodyPr>
          <a:lstStyle/>
          <a:p>
            <a:pPr algn="r" rtl="1"/>
            <a:r>
              <a:rPr lang="ar-SY" sz="2800" b="1" dirty="0" smtClean="0">
                <a:solidFill>
                  <a:srgbClr val="002060"/>
                </a:solidFill>
              </a:rPr>
              <a:t>كان ابن أحد قادة الحرب يتساءل في نفسه:“ هل حقا أن أبي طيب كما يدعي ؟ هل الآخرون الذين يتحدث عنهم بعنف دوما هم أشرار الى هذا الحد؟...</a:t>
            </a:r>
            <a:endParaRPr lang="en-GB" sz="2800" b="1" dirty="0">
              <a:solidFill>
                <a:srgbClr val="002060"/>
              </a:solidFill>
            </a:endParaRPr>
          </a:p>
        </p:txBody>
      </p:sp>
    </p:spTree>
  </p:cSld>
  <p:clrMapOvr>
    <a:masterClrMapping/>
  </p:clrMapOvr>
  <p:transition spd="slow">
    <p:split orient="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1038</TotalTime>
  <Words>1639</Words>
  <Application>Microsoft Office PowerPoint</Application>
  <PresentationFormat>On-screen Show (4:3)</PresentationFormat>
  <Paragraphs>63</Paragraphs>
  <Slides>53</Slides>
  <Notes>2</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3</cp:revision>
  <dcterms:created xsi:type="dcterms:W3CDTF">2013-02-06T21:34:47Z</dcterms:created>
  <dcterms:modified xsi:type="dcterms:W3CDTF">2013-05-03T01:54:42Z</dcterms:modified>
</cp:coreProperties>
</file>