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1434" y="-3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11E7E9B-8C7B-4E87-B9FC-C9C574474295}"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4826C4-DB0B-47FB-912A-B2BB8636279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11E7E9B-8C7B-4E87-B9FC-C9C574474295}"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4826C4-DB0B-47FB-912A-B2BB8636279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11E7E9B-8C7B-4E87-B9FC-C9C574474295}"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4826C4-DB0B-47FB-912A-B2BB8636279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11E7E9B-8C7B-4E87-B9FC-C9C574474295}"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4826C4-DB0B-47FB-912A-B2BB8636279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1E7E9B-8C7B-4E87-B9FC-C9C574474295}" type="datetimeFigureOut">
              <a:rPr lang="en-US" smtClean="0"/>
              <a:pPr/>
              <a:t>5/3/2013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4826C4-DB0B-47FB-912A-B2BB8636279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11E7E9B-8C7B-4E87-B9FC-C9C574474295}" type="datetimeFigureOut">
              <a:rPr lang="en-US" smtClean="0"/>
              <a:pPr/>
              <a:t>5/3/2013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74826C4-DB0B-47FB-912A-B2BB8636279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11E7E9B-8C7B-4E87-B9FC-C9C574474295}" type="datetimeFigureOut">
              <a:rPr lang="en-US" smtClean="0"/>
              <a:pPr/>
              <a:t>5/3/2013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74826C4-DB0B-47FB-912A-B2BB8636279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11E7E9B-8C7B-4E87-B9FC-C9C574474295}" type="datetimeFigureOut">
              <a:rPr lang="en-US" smtClean="0"/>
              <a:pPr/>
              <a:t>5/3/2013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74826C4-DB0B-47FB-912A-B2BB8636279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1E7E9B-8C7B-4E87-B9FC-C9C574474295}" type="datetimeFigureOut">
              <a:rPr lang="en-US" smtClean="0"/>
              <a:pPr/>
              <a:t>5/3/2013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74826C4-DB0B-47FB-912A-B2BB8636279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1E7E9B-8C7B-4E87-B9FC-C9C574474295}" type="datetimeFigureOut">
              <a:rPr lang="en-US" smtClean="0"/>
              <a:pPr/>
              <a:t>5/3/2013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74826C4-DB0B-47FB-912A-B2BB8636279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1E7E9B-8C7B-4E87-B9FC-C9C574474295}" type="datetimeFigureOut">
              <a:rPr lang="en-US" smtClean="0"/>
              <a:pPr/>
              <a:t>5/3/2013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74826C4-DB0B-47FB-912A-B2BB8636279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1E7E9B-8C7B-4E87-B9FC-C9C574474295}" type="datetimeFigureOut">
              <a:rPr lang="en-US" smtClean="0"/>
              <a:pPr/>
              <a:t>5/3/2013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826C4-DB0B-47FB-912A-B2BB8636279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orizontal Scroll 1"/>
          <p:cNvSpPr/>
          <p:nvPr/>
        </p:nvSpPr>
        <p:spPr>
          <a:xfrm>
            <a:off x="357158" y="928670"/>
            <a:ext cx="8286808" cy="5072098"/>
          </a:xfrm>
          <a:prstGeom prst="horizontalScroll">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9600" b="1" dirty="0" smtClean="0"/>
              <a:t>شخصيات من العهد القديم</a:t>
            </a:r>
            <a:endParaRPr lang="en-GB" sz="9600" b="1" dirty="0"/>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 Joseph.jpg"/>
          <p:cNvPicPr>
            <a:picLocks noChangeAspect="1"/>
          </p:cNvPicPr>
          <p:nvPr/>
        </p:nvPicPr>
        <p:blipFill>
          <a:blip r:embed="rId2"/>
          <a:stretch>
            <a:fillRect/>
          </a:stretch>
        </p:blipFill>
        <p:spPr>
          <a:xfrm>
            <a:off x="0" y="0"/>
            <a:ext cx="6215074" cy="6858000"/>
          </a:xfrm>
          <a:prstGeom prst="rect">
            <a:avLst/>
          </a:prstGeom>
        </p:spPr>
      </p:pic>
      <p:sp>
        <p:nvSpPr>
          <p:cNvPr id="5" name="TextBox 4"/>
          <p:cNvSpPr txBox="1"/>
          <p:nvPr/>
        </p:nvSpPr>
        <p:spPr>
          <a:xfrm>
            <a:off x="6215074" y="0"/>
            <a:ext cx="2928926" cy="6986528"/>
          </a:xfrm>
          <a:prstGeom prst="rect">
            <a:avLst/>
          </a:prstGeom>
          <a:solidFill>
            <a:srgbClr val="FFFF00"/>
          </a:solidFill>
        </p:spPr>
        <p:txBody>
          <a:bodyPr wrap="square" rtlCol="0">
            <a:spAutoFit/>
          </a:bodyPr>
          <a:lstStyle/>
          <a:p>
            <a:pPr algn="r" rtl="1"/>
            <a:r>
              <a:rPr lang="ar-SY" sz="2800" b="1" dirty="0" smtClean="0">
                <a:solidFill>
                  <a:srgbClr val="002060"/>
                </a:solidFill>
              </a:rPr>
              <a:t>كان يوسف المفضل بين أخوته كونه أبن راحيل التي يحبها يعقوب فغار منه أخوته  فقرروا قتله لكنهم في النهاية باعوه الى قافلة متجهة الى مصر حيث أصبح هناك وزيرا لفرعون. وعندما ضربت المجاعة الأرض كلها توجه يعقوب وعائلته الى مصر حيث تعرفوا على يوسف , وبذلك انتقل شعب الله الى مصر ليبقى هناك مدة 400 سنة .(تك47:37)</a:t>
            </a:r>
            <a:endParaRPr lang="en-GB" sz="2800" b="1" dirty="0">
              <a:solidFill>
                <a:srgbClr val="002060"/>
              </a:solidFill>
            </a:endParaRPr>
          </a:p>
        </p:txBody>
      </p:sp>
    </p:spTree>
  </p:cSld>
  <p:clrMapOvr>
    <a:masterClrMapping/>
  </p:clrMapOvr>
  <p:transition spd="slow">
    <p:wheel spokes="3"/>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 David.jpg"/>
          <p:cNvPicPr>
            <a:picLocks noChangeAspect="1"/>
          </p:cNvPicPr>
          <p:nvPr/>
        </p:nvPicPr>
        <p:blipFill>
          <a:blip r:embed="rId2"/>
          <a:stretch>
            <a:fillRect/>
          </a:stretch>
        </p:blipFill>
        <p:spPr>
          <a:xfrm>
            <a:off x="0" y="1"/>
            <a:ext cx="6072198" cy="6857999"/>
          </a:xfrm>
          <a:prstGeom prst="rect">
            <a:avLst/>
          </a:prstGeom>
        </p:spPr>
      </p:pic>
      <p:sp>
        <p:nvSpPr>
          <p:cNvPr id="4" name="TextBox 3"/>
          <p:cNvSpPr txBox="1"/>
          <p:nvPr/>
        </p:nvSpPr>
        <p:spPr>
          <a:xfrm>
            <a:off x="6072198" y="0"/>
            <a:ext cx="3071802" cy="6858000"/>
          </a:xfrm>
          <a:prstGeom prst="rect">
            <a:avLst/>
          </a:prstGeom>
          <a:solidFill>
            <a:schemeClr val="tx2">
              <a:lumMod val="40000"/>
              <a:lumOff val="60000"/>
            </a:schemeClr>
          </a:solidFill>
        </p:spPr>
        <p:txBody>
          <a:bodyPr wrap="square" rtlCol="0">
            <a:spAutoFit/>
          </a:bodyPr>
          <a:lstStyle/>
          <a:p>
            <a:pPr algn="r" rtl="1"/>
            <a:r>
              <a:rPr lang="ar-SY" sz="2400" b="1" dirty="0" smtClean="0">
                <a:solidFill>
                  <a:srgbClr val="002060"/>
                </a:solidFill>
              </a:rPr>
              <a:t>كثر عدد الأسرائليين في مصر فقرر فرعون التخلص منهم, لكن الله أنقذ موسى من الغرق. تعرف موسى على شعبه الأصلي اذ قتل أحد الحراس المصريين الذي كان يضرب أحد أبناء شعبه , وهرب الى الصحراء وهناك تراءى له الله على هيئة عليقة مشتعلة وأمره بالعودة الى مصر ليخلص شعبه من نير العبودية . وبعد خروج الثعب من مصر ووصولهم الى أرض سيناء أعطى الله وصاياه الى موسى مكتوبة على ألواح حجرية علامة على علاقة الله بالبشر (خروج)</a:t>
            </a:r>
            <a:endParaRPr lang="en-GB" sz="2400" dirty="0">
              <a:solidFill>
                <a:srgbClr val="002060"/>
              </a:solidFill>
            </a:endParaRPr>
          </a:p>
        </p:txBody>
      </p:sp>
    </p:spTree>
  </p:cSld>
  <p:clrMapOvr>
    <a:masterClrMapping/>
  </p:clrMapOvr>
  <p:transition spd="slow">
    <p:wheel spokes="3"/>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 Temple.jpg"/>
          <p:cNvPicPr>
            <a:picLocks noChangeAspect="1"/>
          </p:cNvPicPr>
          <p:nvPr/>
        </p:nvPicPr>
        <p:blipFill>
          <a:blip r:embed="rId2" cstate="print"/>
          <a:stretch>
            <a:fillRect/>
          </a:stretch>
        </p:blipFill>
        <p:spPr>
          <a:xfrm>
            <a:off x="0" y="0"/>
            <a:ext cx="9144000" cy="5500702"/>
          </a:xfrm>
          <a:prstGeom prst="rect">
            <a:avLst/>
          </a:prstGeom>
        </p:spPr>
      </p:pic>
      <p:sp>
        <p:nvSpPr>
          <p:cNvPr id="5" name="TextBox 4"/>
          <p:cNvSpPr txBox="1"/>
          <p:nvPr/>
        </p:nvSpPr>
        <p:spPr>
          <a:xfrm>
            <a:off x="0" y="5500702"/>
            <a:ext cx="9144000" cy="1384995"/>
          </a:xfrm>
          <a:prstGeom prst="rect">
            <a:avLst/>
          </a:prstGeom>
          <a:solidFill>
            <a:schemeClr val="accent4">
              <a:lumMod val="75000"/>
            </a:schemeClr>
          </a:solidFill>
        </p:spPr>
        <p:txBody>
          <a:bodyPr wrap="square" rtlCol="0">
            <a:spAutoFit/>
          </a:bodyPr>
          <a:lstStyle/>
          <a:p>
            <a:pPr algn="r" rtl="1"/>
            <a:r>
              <a:rPr lang="ar-SY" sz="2800" b="1" dirty="0" smtClean="0">
                <a:solidFill>
                  <a:schemeClr val="bg1"/>
                </a:solidFill>
              </a:rPr>
              <a:t>تقاسم العبرانيين أرض كنعان بعد موت موسى, وأعطاهم الله داوود بن يسى الراعي ملك عليهم , واستطاع داوود أن يجمع القبائل اليهودية ويوحدها تحت حكمه واتخذ من اورشليم عاصمة لملكه (2صا)</a:t>
            </a:r>
            <a:endParaRPr lang="en-GB" sz="2800" b="1" dirty="0">
              <a:solidFill>
                <a:schemeClr val="bg1"/>
              </a:solidFill>
            </a:endParaRPr>
          </a:p>
        </p:txBody>
      </p:sp>
    </p:spTree>
  </p:cSld>
  <p:clrMapOvr>
    <a:masterClrMapping/>
  </p:clrMapOvr>
  <p:transition spd="slow">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 Elie.jpg"/>
          <p:cNvPicPr>
            <a:picLocks noChangeAspect="1"/>
          </p:cNvPicPr>
          <p:nvPr/>
        </p:nvPicPr>
        <p:blipFill>
          <a:blip r:embed="rId2" cstate="print"/>
          <a:stretch>
            <a:fillRect/>
          </a:stretch>
        </p:blipFill>
        <p:spPr>
          <a:xfrm>
            <a:off x="0" y="1"/>
            <a:ext cx="9144000" cy="5715015"/>
          </a:xfrm>
          <a:prstGeom prst="rect">
            <a:avLst/>
          </a:prstGeom>
        </p:spPr>
      </p:pic>
      <p:sp>
        <p:nvSpPr>
          <p:cNvPr id="4" name="TextBox 3"/>
          <p:cNvSpPr txBox="1"/>
          <p:nvPr/>
        </p:nvSpPr>
        <p:spPr>
          <a:xfrm>
            <a:off x="0" y="5715016"/>
            <a:ext cx="9144000" cy="1200329"/>
          </a:xfrm>
          <a:prstGeom prst="rect">
            <a:avLst/>
          </a:prstGeom>
          <a:solidFill>
            <a:schemeClr val="accent6">
              <a:lumMod val="50000"/>
            </a:schemeClr>
          </a:solidFill>
        </p:spPr>
        <p:txBody>
          <a:bodyPr wrap="square" rtlCol="0">
            <a:spAutoFit/>
          </a:bodyPr>
          <a:lstStyle/>
          <a:p>
            <a:pPr algn="r" rtl="1"/>
            <a:r>
              <a:rPr lang="ar-SY" sz="2400" b="1" dirty="0" smtClean="0">
                <a:solidFill>
                  <a:schemeClr val="bg1"/>
                </a:solidFill>
              </a:rPr>
              <a:t>ورث سليمان الحكيم عن أبيه داوود وطلب الحكمة من الله , فبنى هيكل اورشليم ولكنه لم يخض حروبا كأبيه بل عقد معاهدات سلام مع الشعوب المجاورة وتزوج منها مهذا ما سبب له الأنحراف عن عبادة الله وأخذ يعبد آلهة نساءه ناقضا بذلك عهده مع الله (1مل 5: 11)</a:t>
            </a:r>
            <a:endParaRPr lang="en-GB" sz="2400" b="1" dirty="0">
              <a:solidFill>
                <a:schemeClr val="bg1"/>
              </a:solidFill>
            </a:endParaRPr>
          </a:p>
        </p:txBody>
      </p:sp>
    </p:spTree>
  </p:cSld>
  <p:clrMapOvr>
    <a:masterClrMapping/>
  </p:clrMapOvr>
  <p:transition spd="slow">
    <p:wheel spokes="3"/>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 Retour.jpg"/>
          <p:cNvPicPr>
            <a:picLocks noChangeAspect="1"/>
          </p:cNvPicPr>
          <p:nvPr/>
        </p:nvPicPr>
        <p:blipFill>
          <a:blip r:embed="rId2" cstate="print"/>
          <a:stretch>
            <a:fillRect/>
          </a:stretch>
        </p:blipFill>
        <p:spPr>
          <a:xfrm>
            <a:off x="0" y="0"/>
            <a:ext cx="6072198" cy="6857999"/>
          </a:xfrm>
          <a:prstGeom prst="rect">
            <a:avLst/>
          </a:prstGeom>
        </p:spPr>
      </p:pic>
      <p:sp>
        <p:nvSpPr>
          <p:cNvPr id="5" name="TextBox 4"/>
          <p:cNvSpPr txBox="1"/>
          <p:nvPr/>
        </p:nvSpPr>
        <p:spPr>
          <a:xfrm>
            <a:off x="6072198" y="0"/>
            <a:ext cx="3071802" cy="6858000"/>
          </a:xfrm>
          <a:prstGeom prst="rect">
            <a:avLst/>
          </a:prstGeom>
          <a:solidFill>
            <a:schemeClr val="accent4">
              <a:lumMod val="60000"/>
              <a:lumOff val="40000"/>
            </a:schemeClr>
          </a:solidFill>
        </p:spPr>
        <p:txBody>
          <a:bodyPr wrap="square" rtlCol="0">
            <a:spAutoFit/>
          </a:bodyPr>
          <a:lstStyle/>
          <a:p>
            <a:pPr algn="r" rtl="1"/>
            <a:r>
              <a:rPr lang="ar-SY" sz="2400" b="1" dirty="0" smtClean="0">
                <a:solidFill>
                  <a:srgbClr val="002060"/>
                </a:solidFill>
              </a:rPr>
              <a:t>بعد موت سليمان انقسمت المملكة الى مملكتين وأخذ الملوك يعبدون آاهة الشعوب المجاورة فأرسل الله النبي ايليا الى آحاب الملك ليحزره من عبادة الأصنام لكن الملك لم يرتدع , فطلب ايليا من الشعب أن يبنوا مذبحين ويضعوا على كل منهما كبش ليقدم محرقة للآلهة ويدعوا كهنة ليصلوا الى آلهتهم ليشعل النار بالمحرقة ففشلوا أما ايليا فصلى الى الله فاستجاب الله الى صلاته وأشعل النار في المحرقة وهكذا عاد الشعب الى عيادة الله وابتعدوا عن الأصنام(1مل 17:18)</a:t>
            </a:r>
            <a:endParaRPr lang="en-GB" sz="2400" b="1" dirty="0">
              <a:solidFill>
                <a:srgbClr val="002060"/>
              </a:solidFill>
            </a:endParaRPr>
          </a:p>
        </p:txBody>
      </p:sp>
    </p:spTree>
  </p:cSld>
  <p:clrMapOvr>
    <a:masterClrMapping/>
  </p:clrMapOvr>
  <p:transition spd="slow">
    <p:wheel spokes="3"/>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 Job.jpg"/>
          <p:cNvPicPr>
            <a:picLocks noChangeAspect="1"/>
          </p:cNvPicPr>
          <p:nvPr/>
        </p:nvPicPr>
        <p:blipFill>
          <a:blip r:embed="rId2" cstate="print"/>
          <a:stretch>
            <a:fillRect/>
          </a:stretch>
        </p:blipFill>
        <p:spPr>
          <a:xfrm>
            <a:off x="0" y="0"/>
            <a:ext cx="6072198" cy="6858000"/>
          </a:xfrm>
          <a:prstGeom prst="rect">
            <a:avLst/>
          </a:prstGeom>
        </p:spPr>
      </p:pic>
      <p:sp>
        <p:nvSpPr>
          <p:cNvPr id="6" name="TextBox 5"/>
          <p:cNvSpPr txBox="1"/>
          <p:nvPr/>
        </p:nvSpPr>
        <p:spPr>
          <a:xfrm>
            <a:off x="6072198" y="0"/>
            <a:ext cx="3071802" cy="6858000"/>
          </a:xfrm>
          <a:prstGeom prst="rect">
            <a:avLst/>
          </a:prstGeom>
          <a:solidFill>
            <a:schemeClr val="accent4">
              <a:lumMod val="75000"/>
            </a:schemeClr>
          </a:solidFill>
        </p:spPr>
        <p:txBody>
          <a:bodyPr wrap="square" rtlCol="0">
            <a:spAutoFit/>
          </a:bodyPr>
          <a:lstStyle/>
          <a:p>
            <a:pPr algn="r" rtl="1"/>
            <a:r>
              <a:rPr lang="ar-SY" sz="2400" b="1" dirty="0" smtClean="0">
                <a:solidFill>
                  <a:schemeClr val="bg1"/>
                </a:solidFill>
              </a:rPr>
              <a:t>كان أيوب رجلا تقيا ورعا يخاف الله وقد كافأه الله بأن وهبه المال والأبناء وقد سمح الله للمجرب بأن يحاول تغيير أيوب فأخذ هذا منه كل شيء حتى انه قد ابتلاه بالبرص لكن أيوب لم يحد عن ايمانه بالله , وجادل الله ليفهم, وبعد محاولات عدة من قبل اصدقاء له لردعه عن مجادلة الله تكلم الله معه وأفهمه كيف أقام العالم وخلقه فهم أيوب عظمة الله ولم يحد بأيمانه عنه فأعاد له الله ما كان قد أخذه منه المجرب أضعاف مضاعفة. وجملته الشهيرة ” عريانا خرجت من بطن أمي وعريانا أموت“. </a:t>
            </a:r>
            <a:endParaRPr lang="en-GB" sz="2400" b="1" dirty="0">
              <a:solidFill>
                <a:schemeClr val="bg1"/>
              </a:solidFill>
            </a:endParaRPr>
          </a:p>
        </p:txBody>
      </p:sp>
    </p:spTree>
  </p:cSld>
  <p:clrMapOvr>
    <a:masterClrMapping/>
  </p:clrMapOvr>
  <p:transition spd="slow">
    <p:wheel spokes="3"/>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 Jonas.jpg"/>
          <p:cNvPicPr>
            <a:picLocks noChangeAspect="1"/>
          </p:cNvPicPr>
          <p:nvPr/>
        </p:nvPicPr>
        <p:blipFill>
          <a:blip r:embed="rId2" cstate="print"/>
          <a:stretch>
            <a:fillRect/>
          </a:stretch>
        </p:blipFill>
        <p:spPr>
          <a:xfrm>
            <a:off x="0" y="0"/>
            <a:ext cx="6286512" cy="6857999"/>
          </a:xfrm>
          <a:prstGeom prst="rect">
            <a:avLst/>
          </a:prstGeom>
        </p:spPr>
      </p:pic>
      <p:sp>
        <p:nvSpPr>
          <p:cNvPr id="4" name="TextBox 3"/>
          <p:cNvSpPr txBox="1"/>
          <p:nvPr/>
        </p:nvSpPr>
        <p:spPr>
          <a:xfrm>
            <a:off x="6286512" y="0"/>
            <a:ext cx="2857488" cy="6858000"/>
          </a:xfrm>
          <a:prstGeom prst="rect">
            <a:avLst/>
          </a:prstGeom>
          <a:solidFill>
            <a:srgbClr val="7030A0"/>
          </a:solidFill>
        </p:spPr>
        <p:txBody>
          <a:bodyPr wrap="square" rtlCol="0">
            <a:spAutoFit/>
          </a:bodyPr>
          <a:lstStyle/>
          <a:p>
            <a:pPr algn="r" rtl="1"/>
            <a:r>
              <a:rPr lang="ar-SY" sz="2400" b="1" dirty="0" smtClean="0">
                <a:solidFill>
                  <a:srgbClr val="FFFF00"/>
                </a:solidFill>
              </a:rPr>
              <a:t>طلب الله من يونان أن يذهب الى نينوى ليبشر أهلها ليعودوا الى طريق الله فخاف وهرب من وجه الله الى ترشيش وأثناء هروبه على السفينة هبت ريح شديدة فخاف الجميع على أرواحهم وأغرقوا يونان الخاطئ فأرسل الله حوتا ابتلع يونان وأبقاه في بطنه مدة ثلاثة أيام صلى يونان الى الله لينقذه فرماه الحوت على الشط. قرر يونان الذهاب الى نينوى كونه قد رأى قدرة الله بأم عينه وقد نجح يونان في رد شعب نينوى الى الله عندما سمعوه</a:t>
            </a:r>
            <a:endParaRPr lang="en-GB" sz="2400" b="1" dirty="0">
              <a:solidFill>
                <a:srgbClr val="FFFF00"/>
              </a:solidFill>
            </a:endParaRPr>
          </a:p>
        </p:txBody>
      </p:sp>
    </p:spTree>
  </p:cSld>
  <p:clrMapOvr>
    <a:masterClrMapping/>
  </p:clrMapOvr>
  <p:transition spd="slow">
    <p:wheel spokes="3"/>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 Création.jpg"/>
          <p:cNvPicPr>
            <a:picLocks noChangeAspect="1"/>
          </p:cNvPicPr>
          <p:nvPr/>
        </p:nvPicPr>
        <p:blipFill>
          <a:blip r:embed="rId2"/>
          <a:stretch>
            <a:fillRect/>
          </a:stretch>
        </p:blipFill>
        <p:spPr>
          <a:xfrm>
            <a:off x="3728" y="0"/>
            <a:ext cx="6068470" cy="6858000"/>
          </a:xfrm>
          <a:prstGeom prst="rect">
            <a:avLst/>
          </a:prstGeom>
        </p:spPr>
      </p:pic>
      <p:sp>
        <p:nvSpPr>
          <p:cNvPr id="4" name="TextBox 3"/>
          <p:cNvSpPr txBox="1"/>
          <p:nvPr/>
        </p:nvSpPr>
        <p:spPr>
          <a:xfrm>
            <a:off x="6072198" y="0"/>
            <a:ext cx="3071802" cy="6986528"/>
          </a:xfrm>
          <a:prstGeom prst="rect">
            <a:avLst/>
          </a:prstGeom>
          <a:solidFill>
            <a:srgbClr val="FFFF00"/>
          </a:solidFill>
        </p:spPr>
        <p:txBody>
          <a:bodyPr wrap="square" rtlCol="0">
            <a:spAutoFit/>
          </a:bodyPr>
          <a:lstStyle/>
          <a:p>
            <a:pPr algn="r" rtl="1"/>
            <a:r>
              <a:rPr lang="ar-SY" sz="2800" b="1" dirty="0" smtClean="0">
                <a:solidFill>
                  <a:srgbClr val="002060"/>
                </a:solidFill>
              </a:rPr>
              <a:t>في البدء خلق الله السماء والأرض وكانت الأرض فارغة وخالية وروح الله يرف على المياه , ثم خلق الله النور والظلام, المحيطات واليابسة النبات والحيوان , ثم خلق في النهاية الأنسان على صورته كمثاله , لقد عمل كل هذا عبر كلمته ” ليكن“ وقد رأى الله أن هذا حسن“ . خلق الله الأنسان على صورته على صورة الله خلقه ذكرا وأنثى خلقهما“.(تك:1)</a:t>
            </a:r>
            <a:endParaRPr lang="en-GB" sz="2800" b="1" dirty="0">
              <a:solidFill>
                <a:srgbClr val="002060"/>
              </a:solidFill>
            </a:endParaRPr>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 Paradis.jpg"/>
          <p:cNvPicPr>
            <a:picLocks noChangeAspect="1"/>
          </p:cNvPicPr>
          <p:nvPr/>
        </p:nvPicPr>
        <p:blipFill>
          <a:blip r:embed="rId2"/>
          <a:stretch>
            <a:fillRect/>
          </a:stretch>
        </p:blipFill>
        <p:spPr>
          <a:xfrm>
            <a:off x="0" y="0"/>
            <a:ext cx="5643570" cy="6857999"/>
          </a:xfrm>
          <a:prstGeom prst="rect">
            <a:avLst/>
          </a:prstGeom>
        </p:spPr>
      </p:pic>
      <p:sp>
        <p:nvSpPr>
          <p:cNvPr id="4" name="TextBox 3"/>
          <p:cNvSpPr txBox="1"/>
          <p:nvPr/>
        </p:nvSpPr>
        <p:spPr>
          <a:xfrm>
            <a:off x="5643570" y="0"/>
            <a:ext cx="3500430" cy="6986528"/>
          </a:xfrm>
          <a:prstGeom prst="rect">
            <a:avLst/>
          </a:prstGeom>
          <a:solidFill>
            <a:schemeClr val="accent4">
              <a:lumMod val="60000"/>
              <a:lumOff val="40000"/>
            </a:schemeClr>
          </a:solidFill>
        </p:spPr>
        <p:txBody>
          <a:bodyPr wrap="square" rtlCol="0">
            <a:spAutoFit/>
          </a:bodyPr>
          <a:lstStyle/>
          <a:p>
            <a:pPr algn="r" rtl="1"/>
            <a:r>
              <a:rPr lang="ar-SY" sz="3200" b="1" dirty="0" smtClean="0">
                <a:solidFill>
                  <a:srgbClr val="002060"/>
                </a:solidFill>
              </a:rPr>
              <a:t>لقد جبل الله الأنسان الأول آدم من التراب ونفخ فيه نسمة الحياة فصار الأنسان كائنا حيا وغرسه في جنة عدن حيث توجد في وسطها شجرة الحياة وشجرة معرفة الخير والشر وأمره بأن يأكل من جميع الأشجار الا شجرة الخير والشر فعليه عدم الأقتراب منها ثم أعطاه امرأة منضلعه دعاها آدم حواء</a:t>
            </a:r>
            <a:r>
              <a:rPr lang="ar-SY" sz="2400" b="1" dirty="0" smtClean="0">
                <a:solidFill>
                  <a:srgbClr val="002060"/>
                </a:solidFill>
              </a:rPr>
              <a:t>.(تك:2)</a:t>
            </a:r>
            <a:endParaRPr lang="en-GB" sz="2400" b="1" dirty="0">
              <a:solidFill>
                <a:srgbClr val="002060"/>
              </a:solidFill>
            </a:endParaRPr>
          </a:p>
        </p:txBody>
      </p:sp>
    </p:spTree>
  </p:cSld>
  <p:clrMapOvr>
    <a:masterClrMapping/>
  </p:clrMapOvr>
  <p:transition spd="slow">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 Chute.jpg"/>
          <p:cNvPicPr>
            <a:picLocks noChangeAspect="1"/>
          </p:cNvPicPr>
          <p:nvPr/>
        </p:nvPicPr>
        <p:blipFill>
          <a:blip r:embed="rId2"/>
          <a:stretch>
            <a:fillRect/>
          </a:stretch>
        </p:blipFill>
        <p:spPr>
          <a:xfrm>
            <a:off x="0" y="0"/>
            <a:ext cx="6357950" cy="6858000"/>
          </a:xfrm>
          <a:prstGeom prst="rect">
            <a:avLst/>
          </a:prstGeom>
        </p:spPr>
      </p:pic>
      <p:sp>
        <p:nvSpPr>
          <p:cNvPr id="4" name="TextBox 3"/>
          <p:cNvSpPr txBox="1"/>
          <p:nvPr/>
        </p:nvSpPr>
        <p:spPr>
          <a:xfrm>
            <a:off x="6357950" y="0"/>
            <a:ext cx="2786050" cy="6986528"/>
          </a:xfrm>
          <a:prstGeom prst="rect">
            <a:avLst/>
          </a:prstGeom>
          <a:solidFill>
            <a:schemeClr val="accent2">
              <a:lumMod val="60000"/>
              <a:lumOff val="40000"/>
            </a:schemeClr>
          </a:solidFill>
        </p:spPr>
        <p:txBody>
          <a:bodyPr wrap="square" rtlCol="0">
            <a:spAutoFit/>
          </a:bodyPr>
          <a:lstStyle/>
          <a:p>
            <a:pPr algn="r" rtl="1"/>
            <a:r>
              <a:rPr lang="ar-SY" sz="3200" b="1" dirty="0" smtClean="0">
                <a:solidFill>
                  <a:srgbClr val="002060"/>
                </a:solidFill>
              </a:rPr>
              <a:t>أغوت الحية المرأة فجعلتها تأكل من شجرة المعرفة وأطعمت رجلها وللوقت انفتحت أعينهما وعرفا نفسيهما عريانين فاختبأ من وجه الله عندما نادهما. فعرف الله بأنهما أخطأ اتجاهه فطردهما من الجنة بعد أن وعدهما بالمخلص (تك: 3</a:t>
            </a:r>
            <a:r>
              <a:rPr lang="ar-SY" sz="3200" dirty="0" smtClean="0">
                <a:solidFill>
                  <a:srgbClr val="002060"/>
                </a:solidFill>
              </a:rPr>
              <a:t>)</a:t>
            </a:r>
            <a:endParaRPr lang="en-GB" sz="3200" dirty="0">
              <a:solidFill>
                <a:srgbClr val="002060"/>
              </a:solidFill>
            </a:endParaRPr>
          </a:p>
        </p:txBody>
      </p:sp>
    </p:spTree>
  </p:cSld>
  <p:clrMapOvr>
    <a:masterClrMapping/>
  </p:clrMapOvr>
  <p:transition spd="slow">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 Caïn Abel.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0"/>
            <a:ext cx="9144000" cy="2246769"/>
          </a:xfrm>
          <a:prstGeom prst="rect">
            <a:avLst/>
          </a:prstGeom>
          <a:noFill/>
        </p:spPr>
        <p:txBody>
          <a:bodyPr wrap="square" rtlCol="0">
            <a:spAutoFit/>
          </a:bodyPr>
          <a:lstStyle/>
          <a:p>
            <a:pPr algn="r" rtl="1"/>
            <a:r>
              <a:rPr lang="ar-SY" sz="2800" b="1" dirty="0" smtClean="0">
                <a:solidFill>
                  <a:srgbClr val="002060"/>
                </a:solidFill>
              </a:rPr>
              <a:t>رزق الله آدم وحواء ولدين دعوهما قايين وهابيل . وأصبح هابيل راعيا بينما عمل أخاه في الزراعة . وفي يوم قدم كل منهما تقدمة للرب فنالت تقدمة هابيل حظوة في عيني الرب لأنها كانت من أبكار قطعانه على عكس تقدمة قايين  , فغار قايين من أخيه وقتله . فطرد الله قايين من أمام وجهه بعد أن وسمه بعلامة كي لا يقتله أحد فيحمل خطيئته (تك: 4, 1-15)</a:t>
            </a:r>
            <a:endParaRPr lang="en-GB" sz="2800" b="1" dirty="0">
              <a:solidFill>
                <a:srgbClr val="002060"/>
              </a:solidFill>
            </a:endParaRPr>
          </a:p>
        </p:txBody>
      </p:sp>
    </p:spTree>
  </p:cSld>
  <p:clrMapOvr>
    <a:masterClrMapping/>
  </p:clrMapOvr>
  <p:transition spd="slow">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 Noé.jpg"/>
          <p:cNvPicPr>
            <a:picLocks noChangeAspect="1"/>
          </p:cNvPicPr>
          <p:nvPr/>
        </p:nvPicPr>
        <p:blipFill>
          <a:blip r:embed="rId2"/>
          <a:stretch>
            <a:fillRect/>
          </a:stretch>
        </p:blipFill>
        <p:spPr>
          <a:xfrm>
            <a:off x="0" y="0"/>
            <a:ext cx="6143636" cy="6858000"/>
          </a:xfrm>
          <a:prstGeom prst="rect">
            <a:avLst/>
          </a:prstGeom>
        </p:spPr>
      </p:pic>
      <p:sp>
        <p:nvSpPr>
          <p:cNvPr id="8" name="TextBox 7"/>
          <p:cNvSpPr txBox="1"/>
          <p:nvPr/>
        </p:nvSpPr>
        <p:spPr>
          <a:xfrm>
            <a:off x="6143636" y="0"/>
            <a:ext cx="3000364" cy="6858000"/>
          </a:xfrm>
          <a:prstGeom prst="rect">
            <a:avLst/>
          </a:prstGeom>
          <a:solidFill>
            <a:srgbClr val="0070C0"/>
          </a:solidFill>
        </p:spPr>
        <p:txBody>
          <a:bodyPr wrap="square" rtlCol="0">
            <a:spAutoFit/>
          </a:bodyPr>
          <a:lstStyle/>
          <a:p>
            <a:pPr algn="r" rtl="1"/>
            <a:r>
              <a:rPr lang="ar-SY" sz="2400" b="1" dirty="0" smtClean="0">
                <a:solidFill>
                  <a:schemeClr val="bg1"/>
                </a:solidFill>
              </a:rPr>
              <a:t>اضمر الناس السؤ لبعضهم البعض وعملوا الشر أمام الله فقرر الله أن يبيدهم لكنه وجد نوح رجل تقي بار , فأمره بأن يصنع مركب كبير ميضع فيه زوجته وأبناءه الثلاثة وزوج من كل نوع من الحيوانات. ثم أرسل الله المطر الغزير على الأرض لمدة 40 يوما و40 ليلة فأغرق البشرية جمعاء. وبعد أن رسا المركب على قمة أحد الجبال فان الله أخرج نوح من السفينة ووضع قوس قزح في السماء ليتذكر وعده للبشر بأنه لن يرسل طوفان كهذا مرة أخرى على الأرض (تك 10:6) </a:t>
            </a:r>
            <a:endParaRPr lang="en-GB" sz="2400" b="1" dirty="0">
              <a:solidFill>
                <a:schemeClr val="bg1"/>
              </a:solidFill>
            </a:endParaRPr>
          </a:p>
        </p:txBody>
      </p:sp>
    </p:spTree>
  </p:cSld>
  <p:clrMapOvr>
    <a:masterClrMapping/>
  </p:clrMapOvr>
  <p:transition spd="slow">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 Abraham.jpg"/>
          <p:cNvPicPr>
            <a:picLocks noChangeAspect="1"/>
          </p:cNvPicPr>
          <p:nvPr/>
        </p:nvPicPr>
        <p:blipFill>
          <a:blip r:embed="rId2"/>
          <a:stretch>
            <a:fillRect/>
          </a:stretch>
        </p:blipFill>
        <p:spPr>
          <a:xfrm>
            <a:off x="-44663" y="0"/>
            <a:ext cx="9188663" cy="5214950"/>
          </a:xfrm>
          <a:prstGeom prst="rect">
            <a:avLst/>
          </a:prstGeom>
        </p:spPr>
      </p:pic>
      <p:sp>
        <p:nvSpPr>
          <p:cNvPr id="5" name="Rectangle 4"/>
          <p:cNvSpPr/>
          <p:nvPr/>
        </p:nvSpPr>
        <p:spPr>
          <a:xfrm>
            <a:off x="0" y="5214950"/>
            <a:ext cx="9144000" cy="1692771"/>
          </a:xfrm>
          <a:prstGeom prst="rect">
            <a:avLst/>
          </a:prstGeom>
          <a:solidFill>
            <a:srgbClr val="0070C0"/>
          </a:solidFill>
        </p:spPr>
        <p:txBody>
          <a:bodyPr wrap="square">
            <a:spAutoFit/>
          </a:bodyPr>
          <a:lstStyle/>
          <a:p>
            <a:pPr algn="r" rtl="1"/>
            <a:r>
              <a:rPr lang="ar-SY" sz="2800" b="1" dirty="0" smtClean="0">
                <a:solidFill>
                  <a:schemeClr val="bg1"/>
                </a:solidFill>
              </a:rPr>
              <a:t>دعا الله ابراهيم ليترك ارض أور ويرحل الى وجهة مجهولة, وبما أن ابراهيم كان يؤمن بالأله الواحد فقد ترك كل شيء وتبعه , رغم كبر سنه فقد وعده الله بالنسل الكثير وآمن أبراهيم بهذا الوعد فرزقه الله ابنا دعاه اسحق أي بسمة الله </a:t>
            </a:r>
            <a:r>
              <a:rPr lang="ar-SY" sz="2000" b="1" dirty="0" smtClean="0">
                <a:solidFill>
                  <a:schemeClr val="bg1"/>
                </a:solidFill>
              </a:rPr>
              <a:t>(تك:16: 15)</a:t>
            </a:r>
            <a:endParaRPr lang="en-GB" sz="2000" dirty="0">
              <a:solidFill>
                <a:schemeClr val="bg1"/>
              </a:solidFill>
            </a:endParaRPr>
          </a:p>
        </p:txBody>
      </p:sp>
    </p:spTree>
  </p:cSld>
  <p:clrMapOvr>
    <a:masterClrMapping/>
  </p:clrMapOvr>
  <p:transition spd="slow">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 Isaac.jpg"/>
          <p:cNvPicPr>
            <a:picLocks noChangeAspect="1"/>
          </p:cNvPicPr>
          <p:nvPr/>
        </p:nvPicPr>
        <p:blipFill>
          <a:blip r:embed="rId2"/>
          <a:stretch>
            <a:fillRect/>
          </a:stretch>
        </p:blipFill>
        <p:spPr>
          <a:xfrm>
            <a:off x="0" y="0"/>
            <a:ext cx="6572264" cy="6858000"/>
          </a:xfrm>
          <a:prstGeom prst="rect">
            <a:avLst/>
          </a:prstGeom>
        </p:spPr>
      </p:pic>
      <p:sp>
        <p:nvSpPr>
          <p:cNvPr id="4" name="TextBox 3"/>
          <p:cNvSpPr txBox="1"/>
          <p:nvPr/>
        </p:nvSpPr>
        <p:spPr>
          <a:xfrm>
            <a:off x="6572264" y="0"/>
            <a:ext cx="2571736" cy="6986528"/>
          </a:xfrm>
          <a:prstGeom prst="rect">
            <a:avLst/>
          </a:prstGeom>
          <a:solidFill>
            <a:srgbClr val="FFC000"/>
          </a:solidFill>
        </p:spPr>
        <p:txBody>
          <a:bodyPr wrap="square" rtlCol="0">
            <a:spAutoFit/>
          </a:bodyPr>
          <a:lstStyle/>
          <a:p>
            <a:pPr algn="r" rtl="1"/>
            <a:r>
              <a:rPr lang="ar-SY" sz="2800" b="1" dirty="0" smtClean="0">
                <a:solidFill>
                  <a:schemeClr val="accent2">
                    <a:lumMod val="50000"/>
                  </a:schemeClr>
                </a:solidFill>
              </a:rPr>
              <a:t>أراد الله اختبار ايمان ومحبة ابراهيم له فأمره بأن يأخذ اسحق ابنه الوحيد ويقدمه له محرقة على الجبل وقد نفذ ابراهيم ما طلبه منه الله فأخذ ابنه ليقدمه محرقة لله لكن الله أرسل ملاكه ومنع ابراهيم من قتل ابنه وأعطاه بدلا منه كبشا تزوج اسحق من رفقة ورزق بولدين عيسو يعقوب</a:t>
            </a:r>
            <a:r>
              <a:rPr lang="ar-SY" b="1" dirty="0" smtClean="0">
                <a:solidFill>
                  <a:schemeClr val="accent2">
                    <a:lumMod val="50000"/>
                  </a:schemeClr>
                </a:solidFill>
              </a:rPr>
              <a:t>(تك24:22)</a:t>
            </a:r>
            <a:endParaRPr lang="en-GB" b="1" dirty="0">
              <a:solidFill>
                <a:schemeClr val="accent2">
                  <a:lumMod val="50000"/>
                </a:schemeClr>
              </a:solidFill>
            </a:endParaRPr>
          </a:p>
        </p:txBody>
      </p:sp>
    </p:spTree>
  </p:cSld>
  <p:clrMapOvr>
    <a:masterClrMapping/>
  </p:clrMapOvr>
  <p:transition spd="slow">
    <p:wheel spokes="3"/>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 Jacob.jpg"/>
          <p:cNvPicPr>
            <a:picLocks noChangeAspect="1"/>
          </p:cNvPicPr>
          <p:nvPr/>
        </p:nvPicPr>
        <p:blipFill>
          <a:blip r:embed="rId2"/>
          <a:stretch>
            <a:fillRect/>
          </a:stretch>
        </p:blipFill>
        <p:spPr>
          <a:xfrm>
            <a:off x="0" y="0"/>
            <a:ext cx="6215074" cy="6858000"/>
          </a:xfrm>
          <a:prstGeom prst="rect">
            <a:avLst/>
          </a:prstGeom>
        </p:spPr>
      </p:pic>
      <p:sp>
        <p:nvSpPr>
          <p:cNvPr id="4" name="TextBox 3"/>
          <p:cNvSpPr txBox="1"/>
          <p:nvPr/>
        </p:nvSpPr>
        <p:spPr>
          <a:xfrm>
            <a:off x="6215074" y="0"/>
            <a:ext cx="2928926" cy="6858000"/>
          </a:xfrm>
          <a:prstGeom prst="rect">
            <a:avLst/>
          </a:prstGeom>
          <a:solidFill>
            <a:srgbClr val="FFC000"/>
          </a:solidFill>
        </p:spPr>
        <p:txBody>
          <a:bodyPr wrap="square" rtlCol="0">
            <a:spAutoFit/>
          </a:bodyPr>
          <a:lstStyle/>
          <a:p>
            <a:pPr algn="r" rtl="1"/>
            <a:r>
              <a:rPr lang="ar-SY" sz="2400" b="1" dirty="0" smtClean="0">
                <a:solidFill>
                  <a:srgbClr val="002060"/>
                </a:solidFill>
              </a:rPr>
              <a:t>شاخ اسحق وتعبت عيناه فلم يعد يرى بشكل جيد فاستغل يعقوب ذلك بمساعدة رفقة والدته وغش أبيه ليأخذ مباركته وحق البكورية من أخيه الأكبر عيسو, فانتقل الوعد بالخلاص اليه ولكنه هرب من وجه أخيه الى خاله لابان في أور حيث تزوج من أبنتيه راحيل ولينا ورزق بأثني عشر ولدا سيصبحون هم فيما بعد رؤساء عشائر الأسرائليين , وكان هذا الأسم قد لحق بهم كون الله قد غير أسم يعقوب الى أسرائيل بعد أن صارعه طول الليل ( تك 32: 28)</a:t>
            </a:r>
            <a:endParaRPr lang="en-GB" sz="2400" b="1" dirty="0">
              <a:solidFill>
                <a:srgbClr val="002060"/>
              </a:solidFill>
            </a:endParaRPr>
          </a:p>
        </p:txBody>
      </p:sp>
    </p:spTree>
  </p:cSld>
  <p:clrMapOvr>
    <a:masterClrMapping/>
  </p:clrMapOvr>
  <p:transition spd="slow">
    <p:wheel spokes="3"/>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3714</TotalTime>
  <Words>985</Words>
  <Application>Microsoft Office PowerPoint</Application>
  <PresentationFormat>On-screen Show (4:3)</PresentationFormat>
  <Paragraphs>16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4</cp:revision>
  <dcterms:created xsi:type="dcterms:W3CDTF">2013-03-01T05:44:22Z</dcterms:created>
  <dcterms:modified xsi:type="dcterms:W3CDTF">2013-05-04T05:13:27Z</dcterms:modified>
</cp:coreProperties>
</file>