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25555D-3DD1-41E8-817D-17469D619BE9}" type="datetimeFigureOut">
              <a:rPr lang="en-US" smtClean="0"/>
              <a:pPr/>
              <a:t>12/21/2012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111262-333B-4A1E-9C04-6217BAB65FD7}"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78111262-333B-4A1E-9C04-6217BAB65FD7}" type="slidenum">
              <a:rPr lang="en-GB" smtClean="0"/>
              <a:pPr/>
              <a:t>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E77854-13FF-4A33-B85A-CCBF4A8243DA}"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58976B-EDAB-4013-80E4-1656A7177732}"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77854-13FF-4A33-B85A-CCBF4A8243DA}" type="datetimeFigureOut">
              <a:rPr lang="en-US" smtClean="0"/>
              <a:pPr/>
              <a:t>12/21/2012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8976B-EDAB-4013-80E4-1656A717773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428728" y="642918"/>
            <a:ext cx="6143668" cy="5572164"/>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7200" b="1" dirty="0" smtClean="0">
                <a:solidFill>
                  <a:srgbClr val="FFFF00"/>
                </a:solidFill>
              </a:rPr>
              <a:t>سهرة الراعي</a:t>
            </a:r>
            <a:endParaRPr lang="en-GB" sz="7200" b="1" dirty="0">
              <a:solidFill>
                <a:srgbClr val="FFFF00"/>
              </a:solidFill>
            </a:endParaRP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9.jpg"/>
          <p:cNvPicPr>
            <a:picLocks noChangeAspect="1"/>
          </p:cNvPicPr>
          <p:nvPr/>
        </p:nvPicPr>
        <p:blipFill>
          <a:blip r:embed="rId2" cstate="print"/>
          <a:stretch>
            <a:fillRect/>
          </a:stretch>
        </p:blipFill>
        <p:spPr>
          <a:xfrm>
            <a:off x="-25622" y="0"/>
            <a:ext cx="9169622" cy="5786454"/>
          </a:xfrm>
          <a:prstGeom prst="rect">
            <a:avLst/>
          </a:prstGeom>
        </p:spPr>
      </p:pic>
      <p:sp>
        <p:nvSpPr>
          <p:cNvPr id="3" name="TextBox 2"/>
          <p:cNvSpPr txBox="1"/>
          <p:nvPr/>
        </p:nvSpPr>
        <p:spPr>
          <a:xfrm>
            <a:off x="0" y="5786454"/>
            <a:ext cx="9144000" cy="1077218"/>
          </a:xfrm>
          <a:prstGeom prst="rect">
            <a:avLst/>
          </a:prstGeom>
          <a:solidFill>
            <a:srgbClr val="002060"/>
          </a:solidFill>
        </p:spPr>
        <p:txBody>
          <a:bodyPr wrap="square" rtlCol="0">
            <a:spAutoFit/>
          </a:bodyPr>
          <a:lstStyle/>
          <a:p>
            <a:pPr algn="r" rtl="1"/>
            <a:r>
              <a:rPr lang="ar-SY" sz="3200" b="1" dirty="0" smtClean="0">
                <a:solidFill>
                  <a:srgbClr val="FFFF00"/>
                </a:solidFill>
              </a:rPr>
              <a:t>وبقدر ما كان النور يزداد قوة ووضحا ساطعا , بقدر ما كانت تظهر مكشوفة شيئا فشيئا الحقول المجاورة والمحيطة </a:t>
            </a:r>
            <a:r>
              <a:rPr lang="ar-SY" sz="3200" dirty="0" smtClean="0"/>
              <a:t>.</a:t>
            </a:r>
            <a:endParaRPr lang="en-GB" sz="3200" dirty="0"/>
          </a:p>
        </p:txBody>
      </p:sp>
    </p:spTree>
  </p:cSld>
  <p:clrMapOvr>
    <a:masterClrMapping/>
  </p:clrMapOvr>
  <p:transition spd="slow">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cstate="print"/>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rgbClr val="002060"/>
          </a:solidFill>
        </p:spPr>
        <p:txBody>
          <a:bodyPr wrap="square" rtlCol="0">
            <a:spAutoFit/>
          </a:bodyPr>
          <a:lstStyle/>
          <a:p>
            <a:pPr algn="r" rtl="1"/>
            <a:r>
              <a:rPr lang="ar-SY" sz="3200" b="1" dirty="0" smtClean="0">
                <a:solidFill>
                  <a:srgbClr val="FFFF00"/>
                </a:solidFill>
              </a:rPr>
              <a:t>عندئذ التحق الراعي بقطيعه مسرعا وصارخا :“ يا ميدال ويا مزال اسهرا وأنت يا كلبي داجون ساعدني ... لنذهب ونرى من أين يأتي هذا النور.</a:t>
            </a:r>
            <a:endParaRPr lang="en-GB" sz="3200" b="1" dirty="0">
              <a:solidFill>
                <a:srgbClr val="FFFF00"/>
              </a:solidFill>
            </a:endParaRPr>
          </a:p>
        </p:txBody>
      </p:sp>
    </p:spTree>
  </p:cSld>
  <p:clrMapOvr>
    <a:masterClrMapping/>
  </p:clrMapOvr>
  <p:transition spd="slow">
    <p:comb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cstate="print"/>
          <a:stretch>
            <a:fillRect/>
          </a:stretch>
        </p:blipFill>
        <p:spPr>
          <a:xfrm>
            <a:off x="0" y="0"/>
            <a:ext cx="9144000" cy="5786453"/>
          </a:xfrm>
          <a:prstGeom prst="rect">
            <a:avLst/>
          </a:prstGeom>
        </p:spPr>
      </p:pic>
      <p:sp>
        <p:nvSpPr>
          <p:cNvPr id="3" name="TextBox 2"/>
          <p:cNvSpPr txBox="1"/>
          <p:nvPr/>
        </p:nvSpPr>
        <p:spPr>
          <a:xfrm>
            <a:off x="0" y="5786454"/>
            <a:ext cx="9144000" cy="1077218"/>
          </a:xfrm>
          <a:prstGeom prst="rect">
            <a:avLst/>
          </a:prstGeom>
          <a:solidFill>
            <a:srgbClr val="002060"/>
          </a:solidFill>
        </p:spPr>
        <p:txBody>
          <a:bodyPr wrap="square" rtlCol="0">
            <a:spAutoFit/>
          </a:bodyPr>
          <a:lstStyle/>
          <a:p>
            <a:pPr algn="r" rtl="1"/>
            <a:r>
              <a:rPr lang="ar-SY" sz="3200" b="1" dirty="0" smtClean="0">
                <a:solidFill>
                  <a:schemeClr val="bg1"/>
                </a:solidFill>
              </a:rPr>
              <a:t>وعلى طول الطريق كان عاموس يلتقي برعاة آخرين غارقين بالنوم. ” يا للدهشة انهم لا يعلمون ؟ هل هذا معقول ؟</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cstate="print"/>
          <a:stretch>
            <a:fillRect/>
          </a:stretch>
        </p:blipFill>
        <p:spPr>
          <a:xfrm>
            <a:off x="-22356" y="0"/>
            <a:ext cx="9166356" cy="6858000"/>
          </a:xfrm>
          <a:prstGeom prst="rect">
            <a:avLst/>
          </a:prstGeom>
        </p:spPr>
      </p:pic>
    </p:spTree>
  </p:cSld>
  <p:clrMapOvr>
    <a:masterClrMapping/>
  </p:clrMapOvr>
  <p:transition spd="slow">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cstate="print"/>
          <a:stretch>
            <a:fillRect/>
          </a:stretch>
        </p:blipFill>
        <p:spPr>
          <a:xfrm>
            <a:off x="0" y="0"/>
            <a:ext cx="9144000" cy="5429264"/>
          </a:xfrm>
          <a:prstGeom prst="rect">
            <a:avLst/>
          </a:prstGeom>
        </p:spPr>
      </p:pic>
      <p:sp>
        <p:nvSpPr>
          <p:cNvPr id="3" name="TextBox 2"/>
          <p:cNvSpPr txBox="1"/>
          <p:nvPr/>
        </p:nvSpPr>
        <p:spPr>
          <a:xfrm>
            <a:off x="0" y="5357826"/>
            <a:ext cx="9144000" cy="1569660"/>
          </a:xfrm>
          <a:prstGeom prst="rect">
            <a:avLst/>
          </a:prstGeom>
          <a:solidFill>
            <a:srgbClr val="7030A0"/>
          </a:solidFill>
        </p:spPr>
        <p:txBody>
          <a:bodyPr wrap="square" rtlCol="0">
            <a:spAutoFit/>
          </a:bodyPr>
          <a:lstStyle/>
          <a:p>
            <a:pPr algn="r" rtl="1"/>
            <a:r>
              <a:rPr lang="ar-SY" sz="3200" b="1" dirty="0" smtClean="0">
                <a:solidFill>
                  <a:srgbClr val="FFFF00"/>
                </a:solidFill>
              </a:rPr>
              <a:t>ولكن ها هو ملاك الرب يلقاهم ومجد الرب يلفه بالنور ” لا تخافوا ها أنا أبشركم بفرح عظيم اليوم ولد لكم في مدينة داوود مخلص انه المسيح وها هي علامة لكم ستجدون طفلا مقمطا ومضجعا في مذود</a:t>
            </a:r>
            <a:endParaRPr lang="en-GB" sz="32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cstate="print"/>
          <a:stretch>
            <a:fillRect/>
          </a:stretch>
        </p:blipFill>
        <p:spPr>
          <a:xfrm>
            <a:off x="0" y="0"/>
            <a:ext cx="9185703" cy="6858000"/>
          </a:xfrm>
          <a:prstGeom prst="rect">
            <a:avLst/>
          </a:prstGeom>
        </p:spPr>
      </p:pic>
    </p:spTree>
  </p:cSld>
  <p:clrMapOvr>
    <a:masterClrMapping/>
  </p:clrMapOvr>
  <p:transition spd="slow">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cstate="print"/>
          <a:stretch>
            <a:fillRect/>
          </a:stretch>
        </p:blipFill>
        <p:spPr>
          <a:xfrm>
            <a:off x="0" y="0"/>
            <a:ext cx="9144000" cy="5929330"/>
          </a:xfrm>
          <a:prstGeom prst="rect">
            <a:avLst/>
          </a:prstGeom>
        </p:spPr>
      </p:pic>
      <p:sp>
        <p:nvSpPr>
          <p:cNvPr id="3" name="TextBox 2"/>
          <p:cNvSpPr txBox="1"/>
          <p:nvPr/>
        </p:nvSpPr>
        <p:spPr>
          <a:xfrm>
            <a:off x="0" y="5929330"/>
            <a:ext cx="9144000" cy="954107"/>
          </a:xfrm>
          <a:prstGeom prst="rect">
            <a:avLst/>
          </a:prstGeom>
          <a:solidFill>
            <a:srgbClr val="00B050"/>
          </a:solidFill>
        </p:spPr>
        <p:txBody>
          <a:bodyPr wrap="square" rtlCol="0">
            <a:spAutoFit/>
          </a:bodyPr>
          <a:lstStyle/>
          <a:p>
            <a:pPr algn="r" rtl="1"/>
            <a:r>
              <a:rPr lang="ar-SY" sz="2800" b="1" dirty="0" smtClean="0">
                <a:solidFill>
                  <a:schemeClr val="bg1"/>
                </a:solidFill>
              </a:rPr>
              <a:t>وكان عاموس متأثرا اخذ يفكر بأقوال الأنبياء :“ بينما كان سكون عميق يلف كل الأشياء وكان الليل قد انتصف والشعب السالك في الظلمة أبصر نورا عظيما</a:t>
            </a:r>
            <a:endParaRPr lang="en-GB" sz="2800" b="1" dirty="0">
              <a:solidFill>
                <a:schemeClr val="bg1"/>
              </a:solidFill>
            </a:endParaRPr>
          </a:p>
        </p:txBody>
      </p:sp>
    </p:spTree>
  </p:cSld>
  <p:clrMapOvr>
    <a:masterClrMapping/>
  </p:clrMapOvr>
  <p:transition spd="slow">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2" cstate="print"/>
          <a:stretch>
            <a:fillRect/>
          </a:stretch>
        </p:blipFill>
        <p:spPr>
          <a:xfrm>
            <a:off x="0" y="0"/>
            <a:ext cx="9144000" cy="5786454"/>
          </a:xfrm>
          <a:prstGeom prst="rect">
            <a:avLst/>
          </a:prstGeom>
        </p:spPr>
      </p:pic>
      <p:sp>
        <p:nvSpPr>
          <p:cNvPr id="3" name="Rectangle 2"/>
          <p:cNvSpPr/>
          <p:nvPr/>
        </p:nvSpPr>
        <p:spPr>
          <a:xfrm>
            <a:off x="0" y="5786453"/>
            <a:ext cx="9144000" cy="1077218"/>
          </a:xfrm>
          <a:prstGeom prst="rect">
            <a:avLst/>
          </a:prstGeom>
          <a:solidFill>
            <a:srgbClr val="00B050"/>
          </a:solidFill>
        </p:spPr>
        <p:txBody>
          <a:bodyPr wrap="square">
            <a:spAutoFit/>
          </a:bodyPr>
          <a:lstStyle/>
          <a:p>
            <a:pPr algn="r"/>
            <a:r>
              <a:rPr lang="ar-SY" sz="3200" b="1" dirty="0" smtClean="0">
                <a:solidFill>
                  <a:srgbClr val="FFFF00"/>
                </a:solidFill>
              </a:rPr>
              <a:t>”.فتوجه عاموس نحو الرعاة وقال لهم :“ هلموا بنا الى بيت لحم ونرى هذا الحدث الذي صنعه الرب ”</a:t>
            </a:r>
            <a:endParaRPr lang="en-GB" sz="3200"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cstate="print"/>
          <a:stretch>
            <a:fillRect/>
          </a:stretch>
        </p:blipFill>
        <p:spPr>
          <a:xfrm>
            <a:off x="0" y="0"/>
            <a:ext cx="9169622" cy="6215082"/>
          </a:xfrm>
          <a:prstGeom prst="rect">
            <a:avLst/>
          </a:prstGeom>
        </p:spPr>
      </p:pic>
      <p:sp>
        <p:nvSpPr>
          <p:cNvPr id="3" name="TextBox 2"/>
          <p:cNvSpPr txBox="1"/>
          <p:nvPr/>
        </p:nvSpPr>
        <p:spPr>
          <a:xfrm>
            <a:off x="0" y="6215082"/>
            <a:ext cx="9144000" cy="646331"/>
          </a:xfrm>
          <a:prstGeom prst="rect">
            <a:avLst/>
          </a:prstGeom>
          <a:solidFill>
            <a:srgbClr val="00B050"/>
          </a:solidFill>
        </p:spPr>
        <p:txBody>
          <a:bodyPr wrap="square" rtlCol="0">
            <a:spAutoFit/>
          </a:bodyPr>
          <a:lstStyle/>
          <a:p>
            <a:pPr algn="r" rtl="1"/>
            <a:r>
              <a:rPr lang="ar-SY" sz="3600" b="1" dirty="0" smtClean="0">
                <a:solidFill>
                  <a:srgbClr val="C00000"/>
                </a:solidFill>
              </a:rPr>
              <a:t>وبينما هم يقتربون أخذت الأنوار تزداد قوة وتنير وجوههم</a:t>
            </a:r>
            <a:endParaRPr lang="en-GB" sz="3600" b="1" dirty="0">
              <a:solidFill>
                <a:srgbClr val="C00000"/>
              </a:solidFill>
            </a:endParaRPr>
          </a:p>
        </p:txBody>
      </p:sp>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chemeClr val="accent6">
              <a:lumMod val="75000"/>
            </a:schemeClr>
          </a:solidFill>
        </p:spPr>
        <p:txBody>
          <a:bodyPr wrap="square" rtlCol="0">
            <a:spAutoFit/>
          </a:bodyPr>
          <a:lstStyle/>
          <a:p>
            <a:pPr algn="r" rtl="1"/>
            <a:r>
              <a:rPr lang="ar-SY" sz="3200" b="1" dirty="0" smtClean="0">
                <a:solidFill>
                  <a:schemeClr val="accent6">
                    <a:lumMod val="20000"/>
                    <a:lumOff val="80000"/>
                  </a:schemeClr>
                </a:solidFill>
              </a:rPr>
              <a:t>” ماذا نحمل لهذا الطفل ؟ أخذ الرعاة يتسألون ” يا سارة قومي خذي الخبز والفاكهة ... يا أمي اني أحمل زهرة جميلة“.</a:t>
            </a:r>
            <a:endParaRPr lang="en-GB" sz="3200" b="1" dirty="0">
              <a:solidFill>
                <a:schemeClr val="accent6">
                  <a:lumMod val="20000"/>
                  <a:lumOff val="80000"/>
                </a:schemeClr>
              </a:solidFill>
            </a:endParaRPr>
          </a:p>
        </p:txBody>
      </p:sp>
    </p:spTree>
  </p:cSld>
  <p:clrMapOvr>
    <a:masterClrMapping/>
  </p:clrMapOvr>
  <p:transition spd="slow">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a:blip r:embed="rId2"/>
          <a:stretch>
            <a:fillRect/>
          </a:stretch>
        </p:blipFill>
        <p:spPr>
          <a:xfrm>
            <a:off x="0" y="0"/>
            <a:ext cx="9144000" cy="6858000"/>
          </a:xfrm>
          <a:prstGeom prst="rect">
            <a:avLst/>
          </a:prstGeom>
        </p:spPr>
      </p:pic>
      <p:sp>
        <p:nvSpPr>
          <p:cNvPr id="4" name="Horizontal Scroll 3"/>
          <p:cNvSpPr/>
          <p:nvPr/>
        </p:nvSpPr>
        <p:spPr>
          <a:xfrm>
            <a:off x="214282" y="0"/>
            <a:ext cx="4929222" cy="2786058"/>
          </a:xfrm>
          <a:prstGeom prst="horizontalScroll">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7200" b="1" dirty="0" smtClean="0"/>
              <a:t>سهرة الراعي</a:t>
            </a:r>
            <a:endParaRPr lang="en-GB" sz="7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0"/>
                                        <p:tgtEl>
                                          <p:spTgt spid="4"/>
                                        </p:tgtEl>
                                      </p:cBhvr>
                                    </p:animEffect>
                                    <p:anim calcmode="lin" valueType="num">
                                      <p:cBhvr>
                                        <p:cTn id="15" dur="5000" fill="hold"/>
                                        <p:tgtEl>
                                          <p:spTgt spid="4"/>
                                        </p:tgtEl>
                                        <p:attrNameLst>
                                          <p:attrName>ppt_x</p:attrName>
                                        </p:attrNameLst>
                                      </p:cBhvr>
                                      <p:tavLst>
                                        <p:tav tm="0">
                                          <p:val>
                                            <p:strVal val="#ppt_x"/>
                                          </p:val>
                                        </p:tav>
                                        <p:tav tm="100000">
                                          <p:val>
                                            <p:strVal val="#ppt_x"/>
                                          </p:val>
                                        </p:tav>
                                      </p:tavLst>
                                    </p:anim>
                                    <p:anim calcmode="lin" valueType="num">
                                      <p:cBhvr>
                                        <p:cTn id="16" dur="5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cstate="print"/>
          <a:stretch>
            <a:fillRect/>
          </a:stretch>
        </p:blipFill>
        <p:spPr>
          <a:xfrm>
            <a:off x="-35751" y="0"/>
            <a:ext cx="9179751" cy="6858000"/>
          </a:xfrm>
          <a:prstGeom prst="rect">
            <a:avLst/>
          </a:prstGeom>
        </p:spPr>
      </p:pic>
    </p:spTree>
  </p:cSld>
  <p:clrMapOvr>
    <a:masterClrMapping/>
  </p:clrMapOvr>
  <p:transition spd="slow">
    <p:strip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cstate="print"/>
          <a:stretch>
            <a:fillRect/>
          </a:stretch>
        </p:blipFill>
        <p:spPr>
          <a:xfrm>
            <a:off x="0" y="0"/>
            <a:ext cx="9144000" cy="6215082"/>
          </a:xfrm>
          <a:prstGeom prst="rect">
            <a:avLst/>
          </a:prstGeom>
        </p:spPr>
      </p:pic>
      <p:sp>
        <p:nvSpPr>
          <p:cNvPr id="3" name="TextBox 2"/>
          <p:cNvSpPr txBox="1"/>
          <p:nvPr/>
        </p:nvSpPr>
        <p:spPr>
          <a:xfrm>
            <a:off x="0" y="6215082"/>
            <a:ext cx="9144000" cy="646331"/>
          </a:xfrm>
          <a:prstGeom prst="rect">
            <a:avLst/>
          </a:prstGeom>
          <a:solidFill>
            <a:srgbClr val="0070C0"/>
          </a:solidFill>
        </p:spPr>
        <p:txBody>
          <a:bodyPr wrap="square" rtlCol="0">
            <a:spAutoFit/>
          </a:bodyPr>
          <a:lstStyle/>
          <a:p>
            <a:pPr algn="r" rtl="1"/>
            <a:r>
              <a:rPr lang="ar-SY" sz="3600" b="1" dirty="0" smtClean="0">
                <a:solidFill>
                  <a:srgbClr val="FFFF00"/>
                </a:solidFill>
              </a:rPr>
              <a:t>مع تقادمهم وبسرعة بدأ الرعاة السير نحو النور العظيم</a:t>
            </a:r>
            <a:endParaRPr lang="en-GB" sz="36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cstate="print"/>
          <a:stretch>
            <a:fillRect/>
          </a:stretch>
        </p:blipFill>
        <p:spPr>
          <a:xfrm>
            <a:off x="-4234" y="0"/>
            <a:ext cx="9148234" cy="5715016"/>
          </a:xfrm>
          <a:prstGeom prst="rect">
            <a:avLst/>
          </a:prstGeom>
        </p:spPr>
      </p:pic>
      <p:sp>
        <p:nvSpPr>
          <p:cNvPr id="3" name="TextBox 2"/>
          <p:cNvSpPr txBox="1"/>
          <p:nvPr/>
        </p:nvSpPr>
        <p:spPr>
          <a:xfrm>
            <a:off x="0" y="5715016"/>
            <a:ext cx="9144000" cy="1200329"/>
          </a:xfrm>
          <a:prstGeom prst="rect">
            <a:avLst/>
          </a:prstGeom>
          <a:solidFill>
            <a:schemeClr val="accent6"/>
          </a:solidFill>
        </p:spPr>
        <p:txBody>
          <a:bodyPr wrap="square" rtlCol="0">
            <a:spAutoFit/>
          </a:bodyPr>
          <a:lstStyle/>
          <a:p>
            <a:pPr algn="r" rtl="1"/>
            <a:r>
              <a:rPr lang="ar-SY" sz="3600" b="1" dirty="0" smtClean="0">
                <a:solidFill>
                  <a:srgbClr val="002060"/>
                </a:solidFill>
              </a:rPr>
              <a:t>وحسب كلام الملاك يجدون مريم ويوسف والطفل مضجع في مذود.</a:t>
            </a:r>
            <a:endParaRPr lang="en-GB" sz="3600" b="1" dirty="0">
              <a:solidFill>
                <a:srgbClr val="002060"/>
              </a:solidFill>
            </a:endParaRPr>
          </a:p>
        </p:txBody>
      </p:sp>
    </p:spTree>
  </p:cSld>
  <p:clrMapOvr>
    <a:masterClrMapping/>
  </p:clrMapOvr>
  <p:transition spd="slow">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cstate="print"/>
          <a:stretch>
            <a:fillRect/>
          </a:stretch>
        </p:blipFill>
        <p:spPr>
          <a:xfrm>
            <a:off x="10792" y="0"/>
            <a:ext cx="9133208" cy="5572140"/>
          </a:xfrm>
          <a:prstGeom prst="rect">
            <a:avLst/>
          </a:prstGeom>
        </p:spPr>
      </p:pic>
      <p:sp>
        <p:nvSpPr>
          <p:cNvPr id="3" name="TextBox 2"/>
          <p:cNvSpPr txBox="1"/>
          <p:nvPr/>
        </p:nvSpPr>
        <p:spPr>
          <a:xfrm>
            <a:off x="0" y="5572140"/>
            <a:ext cx="9144000" cy="1323439"/>
          </a:xfrm>
          <a:prstGeom prst="rect">
            <a:avLst/>
          </a:prstGeom>
          <a:solidFill>
            <a:schemeClr val="accent6"/>
          </a:solidFill>
        </p:spPr>
        <p:txBody>
          <a:bodyPr wrap="square" rtlCol="0">
            <a:spAutoFit/>
          </a:bodyPr>
          <a:lstStyle/>
          <a:p>
            <a:pPr algn="r" rtl="1"/>
            <a:r>
              <a:rPr lang="ar-SY" sz="4000" b="1" dirty="0" smtClean="0">
                <a:solidFill>
                  <a:srgbClr val="002060"/>
                </a:solidFill>
              </a:rPr>
              <a:t>ممتلئين فرحا وأعجابا يقدم الرعاة تقادمهم واقفين مدة طويلة قرب الطفل .</a:t>
            </a:r>
            <a:endParaRPr lang="en-GB" sz="4000" b="1" dirty="0">
              <a:solidFill>
                <a:srgbClr val="002060"/>
              </a:solidFill>
            </a:endParaRPr>
          </a:p>
        </p:txBody>
      </p:sp>
    </p:spTree>
  </p:cSld>
  <p:clrMapOvr>
    <a:masterClrMapping/>
  </p:clrMapOvr>
  <p:transition spd="slow">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cstate="print"/>
          <a:stretch>
            <a:fillRect/>
          </a:stretch>
        </p:blipFill>
        <p:spPr>
          <a:xfrm>
            <a:off x="10792" y="0"/>
            <a:ext cx="9133208" cy="5286388"/>
          </a:xfrm>
          <a:prstGeom prst="rect">
            <a:avLst/>
          </a:prstGeom>
        </p:spPr>
      </p:pic>
      <p:sp>
        <p:nvSpPr>
          <p:cNvPr id="3" name="TextBox 2"/>
          <p:cNvSpPr txBox="1"/>
          <p:nvPr/>
        </p:nvSpPr>
        <p:spPr>
          <a:xfrm>
            <a:off x="0" y="5286388"/>
            <a:ext cx="9144000" cy="1569660"/>
          </a:xfrm>
          <a:prstGeom prst="rect">
            <a:avLst/>
          </a:prstGeom>
          <a:solidFill>
            <a:srgbClr val="00B0F0"/>
          </a:solidFill>
        </p:spPr>
        <p:txBody>
          <a:bodyPr wrap="square" rtlCol="0">
            <a:spAutoFit/>
          </a:bodyPr>
          <a:lstStyle/>
          <a:p>
            <a:pPr algn="r" rtl="1"/>
            <a:r>
              <a:rPr lang="ar-SY" sz="3200" b="1" dirty="0" smtClean="0">
                <a:solidFill>
                  <a:srgbClr val="002060"/>
                </a:solidFill>
              </a:rPr>
              <a:t>وعند الفجر أخذ عاموس والرعاة طريق العودة وطول الطريق كانوا يقابلون أناسا آخرين صارخين قائلين لهم :“ اذهبوا الى بيت لحم لقد ولد المخلص ونحن رأينا خلاصنا وسلامنا ” </a:t>
            </a:r>
            <a:endParaRPr lang="en-GB" sz="32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cstate="print"/>
          <a:stretch>
            <a:fillRect/>
          </a:stretch>
        </p:blipFill>
        <p:spPr>
          <a:xfrm>
            <a:off x="1" y="0"/>
            <a:ext cx="9144000" cy="6143644"/>
          </a:xfrm>
          <a:prstGeom prst="rect">
            <a:avLst/>
          </a:prstGeom>
        </p:spPr>
      </p:pic>
      <p:sp>
        <p:nvSpPr>
          <p:cNvPr id="3" name="TextBox 2"/>
          <p:cNvSpPr txBox="1"/>
          <p:nvPr/>
        </p:nvSpPr>
        <p:spPr>
          <a:xfrm>
            <a:off x="0" y="6143644"/>
            <a:ext cx="9144000" cy="707886"/>
          </a:xfrm>
          <a:prstGeom prst="rect">
            <a:avLst/>
          </a:prstGeom>
          <a:solidFill>
            <a:srgbClr val="00B050"/>
          </a:solidFill>
        </p:spPr>
        <p:txBody>
          <a:bodyPr wrap="square" rtlCol="0">
            <a:spAutoFit/>
          </a:bodyPr>
          <a:lstStyle/>
          <a:p>
            <a:pPr algn="r" rtl="1"/>
            <a:r>
              <a:rPr lang="ar-SY" sz="4000" b="1" dirty="0" smtClean="0">
                <a:solidFill>
                  <a:schemeClr val="bg1"/>
                </a:solidFill>
              </a:rPr>
              <a:t>وأخذ الجميع يسبحون الله والفرح العظيم يملأ قلوبهم.</a:t>
            </a:r>
            <a:endParaRPr lang="en-GB" sz="4000" b="1" dirty="0">
              <a:solidFill>
                <a:schemeClr val="bg1"/>
              </a:solidFill>
            </a:endParaRPr>
          </a:p>
        </p:txBody>
      </p:sp>
    </p:spTree>
  </p:cSld>
  <p:clrMapOvr>
    <a:masterClrMapping/>
  </p:clrMapOvr>
  <p:transition spd="slow">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cstate="print"/>
          <a:stretch>
            <a:fillRect/>
          </a:stretch>
        </p:blipFill>
        <p:spPr>
          <a:xfrm>
            <a:off x="0" y="0"/>
            <a:ext cx="9143999"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jpg"/>
          <p:cNvPicPr>
            <a:picLocks noChangeAspect="1"/>
          </p:cNvPicPr>
          <p:nvPr/>
        </p:nvPicPr>
        <p:blipFill>
          <a:blip r:embed="rId2" cstate="print"/>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rgbClr val="002060"/>
          </a:solidFill>
        </p:spPr>
        <p:txBody>
          <a:bodyPr wrap="square" rtlCol="0">
            <a:spAutoFit/>
          </a:bodyPr>
          <a:lstStyle/>
          <a:p>
            <a:pPr algn="r" rtl="1"/>
            <a:r>
              <a:rPr lang="ar-SY" sz="3200" b="1" dirty="0" smtClean="0">
                <a:solidFill>
                  <a:schemeClr val="accent6">
                    <a:lumMod val="75000"/>
                  </a:schemeClr>
                </a:solidFill>
              </a:rPr>
              <a:t>انه ليل . الراعي عاموس يسهر على قطيعه في المراعي المحيطة ببيت لحم قرب النار ملتفا بمعطفه يسهر مفكرا بانشغالاته اليومية</a:t>
            </a:r>
            <a:endParaRPr lang="en-GB" sz="3200" b="1" dirty="0">
              <a:solidFill>
                <a:schemeClr val="accent6">
                  <a:lumMod val="75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jpg"/>
          <p:cNvPicPr>
            <a:picLocks noChangeAspect="1"/>
          </p:cNvPicPr>
          <p:nvPr/>
        </p:nvPicPr>
        <p:blipFill>
          <a:blip r:embed="rId2" cstate="print"/>
          <a:stretch>
            <a:fillRect/>
          </a:stretch>
        </p:blipFill>
        <p:spPr>
          <a:xfrm>
            <a:off x="0" y="0"/>
            <a:ext cx="9144000" cy="5357826"/>
          </a:xfrm>
          <a:prstGeom prst="rect">
            <a:avLst/>
          </a:prstGeom>
        </p:spPr>
      </p:pic>
      <p:sp>
        <p:nvSpPr>
          <p:cNvPr id="3" name="TextBox 2"/>
          <p:cNvSpPr txBox="1"/>
          <p:nvPr/>
        </p:nvSpPr>
        <p:spPr>
          <a:xfrm>
            <a:off x="0" y="5357826"/>
            <a:ext cx="9144000" cy="1569660"/>
          </a:xfrm>
          <a:prstGeom prst="rect">
            <a:avLst/>
          </a:prstGeom>
          <a:solidFill>
            <a:srgbClr val="002060"/>
          </a:solidFill>
        </p:spPr>
        <p:txBody>
          <a:bodyPr wrap="square" rtlCol="0">
            <a:spAutoFit/>
          </a:bodyPr>
          <a:lstStyle/>
          <a:p>
            <a:pPr algn="r" rtl="1"/>
            <a:r>
              <a:rPr lang="ar-SY" sz="3200" b="1" dirty="0" smtClean="0">
                <a:solidFill>
                  <a:srgbClr val="FFFF00"/>
                </a:solidFill>
              </a:rPr>
              <a:t>من أين سيأتيني الخبز وكيف سأحصل على معطف جديد , وأين سأجد طعام النعاج ؟ كيف سأدافع عن نفسي ضد الذئاب المستعدة دائما لذبح الخراف؟</a:t>
            </a:r>
            <a:endParaRPr lang="en-GB" sz="32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jpg"/>
          <p:cNvPicPr>
            <a:picLocks noChangeAspect="1"/>
          </p:cNvPicPr>
          <p:nvPr/>
        </p:nvPicPr>
        <p:blipFill>
          <a:blip r:embed="rId2" cstate="print"/>
          <a:stretch>
            <a:fillRect/>
          </a:stretch>
        </p:blipFill>
        <p:spPr>
          <a:xfrm>
            <a:off x="0" y="0"/>
            <a:ext cx="9144000" cy="5357826"/>
          </a:xfrm>
          <a:prstGeom prst="rect">
            <a:avLst/>
          </a:prstGeom>
        </p:spPr>
      </p:pic>
      <p:sp>
        <p:nvSpPr>
          <p:cNvPr id="3" name="TextBox 2"/>
          <p:cNvSpPr txBox="1"/>
          <p:nvPr/>
        </p:nvSpPr>
        <p:spPr>
          <a:xfrm>
            <a:off x="0" y="5357826"/>
            <a:ext cx="9144000" cy="1569660"/>
          </a:xfrm>
          <a:prstGeom prst="rect">
            <a:avLst/>
          </a:prstGeom>
          <a:solidFill>
            <a:srgbClr val="002060"/>
          </a:solidFill>
        </p:spPr>
        <p:txBody>
          <a:bodyPr wrap="square" rtlCol="0">
            <a:spAutoFit/>
          </a:bodyPr>
          <a:lstStyle/>
          <a:p>
            <a:pPr algn="r" rtl="1"/>
            <a:r>
              <a:rPr lang="ar-SY" sz="3200" b="1" dirty="0" smtClean="0">
                <a:solidFill>
                  <a:schemeClr val="accent6">
                    <a:lumMod val="75000"/>
                  </a:schemeClr>
                </a:solidFill>
              </a:rPr>
              <a:t>كباقي الليالي يتمنى عاموس لو يستطيع النوم تاركا لكلبه داجون واجب حراسة المرعى ولكنه في هذه الليلة قلبه مضطربا بأفكار غريبة</a:t>
            </a:r>
            <a:endParaRPr lang="en-GB" sz="3200" b="1" dirty="0">
              <a:solidFill>
                <a:schemeClr val="accent6">
                  <a:lumMod val="75000"/>
                </a:schemeClr>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jpg"/>
          <p:cNvPicPr>
            <a:picLocks noChangeAspect="1"/>
          </p:cNvPicPr>
          <p:nvPr/>
        </p:nvPicPr>
        <p:blipFill>
          <a:blip r:embed="rId3" cstate="print"/>
          <a:stretch>
            <a:fillRect/>
          </a:stretch>
        </p:blipFill>
        <p:spPr>
          <a:xfrm>
            <a:off x="-4234" y="0"/>
            <a:ext cx="9148234" cy="5929330"/>
          </a:xfrm>
          <a:prstGeom prst="rect">
            <a:avLst/>
          </a:prstGeom>
        </p:spPr>
      </p:pic>
      <p:sp>
        <p:nvSpPr>
          <p:cNvPr id="3" name="TextBox 2"/>
          <p:cNvSpPr txBox="1"/>
          <p:nvPr/>
        </p:nvSpPr>
        <p:spPr>
          <a:xfrm>
            <a:off x="0" y="5929330"/>
            <a:ext cx="9144000" cy="954107"/>
          </a:xfrm>
          <a:prstGeom prst="rect">
            <a:avLst/>
          </a:prstGeom>
          <a:solidFill>
            <a:srgbClr val="002060"/>
          </a:solidFill>
        </p:spPr>
        <p:txBody>
          <a:bodyPr wrap="square" rtlCol="0">
            <a:spAutoFit/>
          </a:bodyPr>
          <a:lstStyle/>
          <a:p>
            <a:pPr algn="r" rtl="1"/>
            <a:r>
              <a:rPr lang="ar-SY" sz="2800" b="1" dirty="0" smtClean="0">
                <a:solidFill>
                  <a:srgbClr val="FFFF00"/>
                </a:solidFill>
              </a:rPr>
              <a:t>يبدو أن هذه الليلة مختلفة عن باقي الليالي ” كان عاموس يفكر في نفسه“ وكأنه في هذه الليلة سيحدث شيء ما ... ربما هذه هي ليلة النجم</a:t>
            </a:r>
            <a:endParaRPr lang="en-GB" sz="28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cstate="print"/>
          <a:stretch>
            <a:fillRect/>
          </a:stretch>
        </p:blipFill>
        <p:spPr>
          <a:xfrm>
            <a:off x="0" y="0"/>
            <a:ext cx="9143999" cy="5500702"/>
          </a:xfrm>
          <a:prstGeom prst="rect">
            <a:avLst/>
          </a:prstGeom>
        </p:spPr>
      </p:pic>
      <p:sp>
        <p:nvSpPr>
          <p:cNvPr id="3" name="TextBox 2"/>
          <p:cNvSpPr txBox="1"/>
          <p:nvPr/>
        </p:nvSpPr>
        <p:spPr>
          <a:xfrm>
            <a:off x="0" y="5500702"/>
            <a:ext cx="9144000" cy="1384995"/>
          </a:xfrm>
          <a:prstGeom prst="rect">
            <a:avLst/>
          </a:prstGeom>
          <a:solidFill>
            <a:schemeClr val="accent6">
              <a:lumMod val="50000"/>
            </a:schemeClr>
          </a:solidFill>
        </p:spPr>
        <p:txBody>
          <a:bodyPr wrap="square" rtlCol="0">
            <a:spAutoFit/>
          </a:bodyPr>
          <a:lstStyle/>
          <a:p>
            <a:pPr algn="r" rtl="1"/>
            <a:r>
              <a:rPr lang="ar-SY" sz="2800" b="1" dirty="0" smtClean="0">
                <a:solidFill>
                  <a:schemeClr val="bg1"/>
                </a:solidFill>
              </a:rPr>
              <a:t>وفجأة تذكر عاموس ما شاع بين الرعاة عن نجم خاص ومضيء للغاية كان يجب ان يظهر عن قريب وكان الجميع يقول انه ابتدأ من ذلك الوقت سيتم السلام على الأرض وفي قلب الجميع</a:t>
            </a:r>
            <a:endParaRPr lang="en-GB" sz="2800" b="1"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jpg"/>
          <p:cNvPicPr>
            <a:picLocks noChangeAspect="1"/>
          </p:cNvPicPr>
          <p:nvPr/>
        </p:nvPicPr>
        <p:blipFill>
          <a:blip r:embed="rId2" cstate="print"/>
          <a:stretch>
            <a:fillRect/>
          </a:stretch>
        </p:blipFill>
        <p:spPr>
          <a:xfrm>
            <a:off x="3063" y="0"/>
            <a:ext cx="9140937" cy="5786454"/>
          </a:xfrm>
          <a:prstGeom prst="rect">
            <a:avLst/>
          </a:prstGeom>
        </p:spPr>
      </p:pic>
      <p:sp>
        <p:nvSpPr>
          <p:cNvPr id="3" name="TextBox 2"/>
          <p:cNvSpPr txBox="1"/>
          <p:nvPr/>
        </p:nvSpPr>
        <p:spPr>
          <a:xfrm>
            <a:off x="0" y="5786454"/>
            <a:ext cx="9144000" cy="1077218"/>
          </a:xfrm>
          <a:prstGeom prst="rect">
            <a:avLst/>
          </a:prstGeom>
          <a:solidFill>
            <a:srgbClr val="002060"/>
          </a:solidFill>
        </p:spPr>
        <p:txBody>
          <a:bodyPr wrap="square" rtlCol="0">
            <a:spAutoFit/>
          </a:bodyPr>
          <a:lstStyle/>
          <a:p>
            <a:pPr algn="r" rtl="1"/>
            <a:r>
              <a:rPr lang="ar-SY" sz="3200" b="1" dirty="0" smtClean="0">
                <a:solidFill>
                  <a:srgbClr val="FFFF00"/>
                </a:solidFill>
              </a:rPr>
              <a:t>غائصا في هذه الأفكار صعد الراعي على تلة باحثا في السماء وعلى القريب منها </a:t>
            </a:r>
            <a:endParaRPr lang="en-GB" sz="3200" b="1" dirty="0">
              <a:solidFill>
                <a:srgbClr val="FFFF00"/>
              </a:solidFill>
            </a:endParaRPr>
          </a:p>
        </p:txBody>
      </p:sp>
    </p:spTree>
  </p:cSld>
  <p:clrMapOvr>
    <a:masterClrMapping/>
  </p:clrMapOvr>
  <p:transition spd="slow">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jpg"/>
          <p:cNvPicPr>
            <a:picLocks noChangeAspect="1"/>
          </p:cNvPicPr>
          <p:nvPr/>
        </p:nvPicPr>
        <p:blipFill>
          <a:blip r:embed="rId2" cstate="print"/>
          <a:stretch>
            <a:fillRect/>
          </a:stretch>
        </p:blipFill>
        <p:spPr>
          <a:xfrm>
            <a:off x="1" y="0"/>
            <a:ext cx="9144000" cy="5715016"/>
          </a:xfrm>
          <a:prstGeom prst="rect">
            <a:avLst/>
          </a:prstGeom>
        </p:spPr>
      </p:pic>
      <p:sp>
        <p:nvSpPr>
          <p:cNvPr id="3" name="TextBox 2"/>
          <p:cNvSpPr txBox="1"/>
          <p:nvPr/>
        </p:nvSpPr>
        <p:spPr>
          <a:xfrm>
            <a:off x="0" y="5715016"/>
            <a:ext cx="9144000" cy="1200329"/>
          </a:xfrm>
          <a:prstGeom prst="rect">
            <a:avLst/>
          </a:prstGeom>
          <a:solidFill>
            <a:srgbClr val="92D050"/>
          </a:solidFill>
        </p:spPr>
        <p:txBody>
          <a:bodyPr wrap="square" rtlCol="0">
            <a:spAutoFit/>
          </a:bodyPr>
          <a:lstStyle/>
          <a:p>
            <a:pPr algn="r" rtl="1"/>
            <a:r>
              <a:rPr lang="ar-SY" sz="3600" b="1" dirty="0" smtClean="0">
                <a:solidFill>
                  <a:srgbClr val="002060"/>
                </a:solidFill>
              </a:rPr>
              <a:t>” هوذا النجم ... انه قريب للغاية وكأنه منخفض لدرجة ملامسة الأرض“.</a:t>
            </a:r>
            <a:endParaRPr lang="en-GB" sz="3600" b="1" dirty="0">
              <a:solidFill>
                <a:srgbClr val="002060"/>
              </a:solidFill>
            </a:endParaRPr>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415</Words>
  <Application>Microsoft Office PowerPoint</Application>
  <PresentationFormat>On-screen Show (4:3)</PresentationFormat>
  <Paragraphs>23</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5</cp:revision>
  <dcterms:created xsi:type="dcterms:W3CDTF">2012-10-20T20:19:21Z</dcterms:created>
  <dcterms:modified xsi:type="dcterms:W3CDTF">2012-12-22T00:21:31Z</dcterms:modified>
</cp:coreProperties>
</file>