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8" r:id="rId14"/>
    <p:sldId id="269" r:id="rId15"/>
    <p:sldId id="280" r:id="rId16"/>
    <p:sldId id="271" r:id="rId17"/>
    <p:sldId id="272" r:id="rId18"/>
    <p:sldId id="273" r:id="rId19"/>
    <p:sldId id="274" r:id="rId20"/>
    <p:sldId id="276"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990099"/>
    <a:srgbClr val="CC6600"/>
    <a:srgbClr val="666699"/>
    <a:srgbClr val="C43266"/>
    <a:srgbClr val="FF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60" d="100"/>
          <a:sy n="60" d="100"/>
        </p:scale>
        <p:origin x="-786" y="-27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C38684-555D-40EB-A1A4-8EE4FBC73778}" type="datetimeFigureOut">
              <a:rPr lang="en-US" smtClean="0"/>
              <a:pPr/>
              <a:t>12/21/2012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B6F83D-05D0-4A51-82E6-2FE0FA3BEE42}"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1B6F83D-05D0-4A51-82E6-2FE0FA3BEE42}" type="slidenum">
              <a:rPr lang="en-GB" smtClean="0"/>
              <a:pPr/>
              <a:t>12</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12/21/2012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12/21/2012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a:p>
        </p:txBody>
      </p:sp>
      <p:sp>
        <p:nvSpPr>
          <p:cNvPr id="3" name="Subtitle 2"/>
          <p:cNvSpPr>
            <a:spLocks noGrp="1"/>
          </p:cNvSpPr>
          <p:nvPr>
            <p:ph type="subTitle" idx="1"/>
          </p:nvPr>
        </p:nvSpPr>
        <p:spPr>
          <a:xfrm>
            <a:off x="0" y="0"/>
            <a:ext cx="9144000" cy="3929066"/>
          </a:xfrm>
          <a:solidFill>
            <a:schemeClr val="accent6">
              <a:lumMod val="75000"/>
            </a:schemeClr>
          </a:solidFill>
        </p:spPr>
        <p:txBody>
          <a:bodyPr>
            <a:normAutofit/>
          </a:bodyPr>
          <a:lstStyle/>
          <a:p>
            <a:endParaRPr lang="en-GB" sz="4000" b="1" dirty="0">
              <a:solidFill>
                <a:srgbClr val="FFFF00"/>
              </a:solidFill>
            </a:endParaRPr>
          </a:p>
        </p:txBody>
      </p:sp>
      <p:pic>
        <p:nvPicPr>
          <p:cNvPr id="4" name="Picture 3" descr="1.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10.jpg"/>
          <p:cNvPicPr>
            <a:picLocks noGrp="1" noChangeAspect="1"/>
          </p:cNvPicPr>
          <p:nvPr>
            <p:ph idx="1"/>
          </p:nvPr>
        </p:nvPicPr>
        <p:blipFill>
          <a:blip r:embed="rId2" cstate="print"/>
          <a:stretch>
            <a:fillRect/>
          </a:stretch>
        </p:blipFill>
        <p:spPr>
          <a:xfrm>
            <a:off x="2357422" y="0"/>
            <a:ext cx="6786578" cy="6858000"/>
          </a:xfrm>
        </p:spPr>
      </p:pic>
      <p:sp>
        <p:nvSpPr>
          <p:cNvPr id="5" name="TextBox 4"/>
          <p:cNvSpPr txBox="1"/>
          <p:nvPr/>
        </p:nvSpPr>
        <p:spPr>
          <a:xfrm>
            <a:off x="0" y="0"/>
            <a:ext cx="2357422" cy="6986528"/>
          </a:xfrm>
          <a:prstGeom prst="rect">
            <a:avLst/>
          </a:prstGeom>
          <a:solidFill>
            <a:srgbClr val="FFC000"/>
          </a:solidFill>
        </p:spPr>
        <p:txBody>
          <a:bodyPr wrap="square" rtlCol="0">
            <a:spAutoFit/>
          </a:bodyPr>
          <a:lstStyle/>
          <a:p>
            <a:pPr algn="r" rtl="1"/>
            <a:r>
              <a:rPr lang="ar-SY" sz="2800" b="1" dirty="0" smtClean="0">
                <a:solidFill>
                  <a:srgbClr val="002060"/>
                </a:solidFill>
              </a:rPr>
              <a:t>رفع الحمار أذنيه، فهو لم يكن غبياً كما نقول عنه، فقد قال لنفسه :</a:t>
            </a:r>
          </a:p>
          <a:p>
            <a:pPr algn="r" rtl="1"/>
            <a:r>
              <a:rPr lang="ar-SY" sz="2800" b="1" dirty="0" smtClean="0">
                <a:solidFill>
                  <a:srgbClr val="002060"/>
                </a:solidFill>
              </a:rPr>
              <a:t>لاتنسوا أنه أنا من حمل مريم على ظهري إلى هنا.</a:t>
            </a:r>
          </a:p>
          <a:p>
            <a:pPr algn="r" rtl="1"/>
            <a:r>
              <a:rPr lang="ar-SY" sz="2800" b="1" dirty="0" smtClean="0">
                <a:solidFill>
                  <a:srgbClr val="002060"/>
                </a:solidFill>
              </a:rPr>
              <a:t>لقد كان سعيداً جداً لتواجده هنا وحضوره مولد المسيح فغنى هو الآخر قائلاً:</a:t>
            </a:r>
          </a:p>
          <a:p>
            <a:pPr algn="r" rtl="1"/>
            <a:r>
              <a:rPr lang="ar-SY" sz="2800" b="1" dirty="0" smtClean="0">
                <a:solidFill>
                  <a:srgbClr val="002060"/>
                </a:solidFill>
              </a:rPr>
              <a:t>أنا حمار محتقر من البشر </a:t>
            </a:r>
          </a:p>
          <a:p>
            <a:pPr algn="r" rtl="1"/>
            <a:r>
              <a:rPr lang="ar-SY" sz="2800" b="1" dirty="0" smtClean="0">
                <a:solidFill>
                  <a:srgbClr val="002060"/>
                </a:solidFill>
              </a:rPr>
              <a:t>و لكن عند ولادة يسوع كنت حاضر</a:t>
            </a:r>
            <a:r>
              <a:rPr lang="ar-SY" sz="2800" b="1" dirty="0" smtClean="0">
                <a:solidFill>
                  <a:srgbClr val="002060"/>
                </a:solidFill>
              </a:rPr>
              <a:t>.</a:t>
            </a:r>
            <a:endParaRPr lang="ar-SY" sz="2800" b="1" dirty="0" smtClean="0">
              <a:solidFill>
                <a:srgbClr val="002060"/>
              </a:solidFill>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400" decel="100000"/>
                                        <p:tgtEl>
                                          <p:spTgt spid="5"/>
                                        </p:tgtEl>
                                      </p:cBhvr>
                                    </p:animEffect>
                                    <p:anim calcmode="lin" valueType="num">
                                      <p:cBhvr>
                                        <p:cTn id="8" dur="2400" decel="100000" fill="hold"/>
                                        <p:tgtEl>
                                          <p:spTgt spid="5"/>
                                        </p:tgtEl>
                                        <p:attrNameLst>
                                          <p:attrName>style.rotation</p:attrName>
                                        </p:attrNameLst>
                                      </p:cBhvr>
                                      <p:tavLst>
                                        <p:tav tm="0">
                                          <p:val>
                                            <p:fltVal val="-90"/>
                                          </p:val>
                                        </p:tav>
                                        <p:tav tm="100000">
                                          <p:val>
                                            <p:fltVal val="0"/>
                                          </p:val>
                                        </p:tav>
                                      </p:tavLst>
                                    </p:anim>
                                    <p:anim calcmode="lin" valueType="num">
                                      <p:cBhvr>
                                        <p:cTn id="9" dur="2400" decel="100000" fill="hold"/>
                                        <p:tgtEl>
                                          <p:spTgt spid="5"/>
                                        </p:tgtEl>
                                        <p:attrNameLst>
                                          <p:attrName>ppt_x</p:attrName>
                                        </p:attrNameLst>
                                      </p:cBhvr>
                                      <p:tavLst>
                                        <p:tav tm="0">
                                          <p:val>
                                            <p:strVal val="#ppt_x+0.4"/>
                                          </p:val>
                                        </p:tav>
                                        <p:tav tm="100000">
                                          <p:val>
                                            <p:strVal val="#ppt_x-0.05"/>
                                          </p:val>
                                        </p:tav>
                                      </p:tavLst>
                                    </p:anim>
                                    <p:anim calcmode="lin" valueType="num">
                                      <p:cBhvr>
                                        <p:cTn id="10" dur="2400" decel="100000" fill="hold"/>
                                        <p:tgtEl>
                                          <p:spTgt spid="5"/>
                                        </p:tgtEl>
                                        <p:attrNameLst>
                                          <p:attrName>ppt_y</p:attrName>
                                        </p:attrNameLst>
                                      </p:cBhvr>
                                      <p:tavLst>
                                        <p:tav tm="0">
                                          <p:val>
                                            <p:strVal val="#ppt_y-0.4"/>
                                          </p:val>
                                        </p:tav>
                                        <p:tav tm="100000">
                                          <p:val>
                                            <p:strVal val="#ppt_y+0.1"/>
                                          </p:val>
                                        </p:tav>
                                      </p:tavLst>
                                    </p:anim>
                                    <p:anim calcmode="lin" valueType="num">
                                      <p:cBhvr>
                                        <p:cTn id="11" dur="600" accel="100000" fill="hold">
                                          <p:stCondLst>
                                            <p:cond delay="2400"/>
                                          </p:stCondLst>
                                        </p:cTn>
                                        <p:tgtEl>
                                          <p:spTgt spid="5"/>
                                        </p:tgtEl>
                                        <p:attrNameLst>
                                          <p:attrName>ppt_x</p:attrName>
                                        </p:attrNameLst>
                                      </p:cBhvr>
                                      <p:tavLst>
                                        <p:tav tm="0">
                                          <p:val>
                                            <p:strVal val="#ppt_x-0.05"/>
                                          </p:val>
                                        </p:tav>
                                        <p:tav tm="100000">
                                          <p:val>
                                            <p:strVal val="#ppt_x"/>
                                          </p:val>
                                        </p:tav>
                                      </p:tavLst>
                                    </p:anim>
                                    <p:anim calcmode="lin" valueType="num">
                                      <p:cBhvr>
                                        <p:cTn id="12" dur="600" accel="100000" fill="hold">
                                          <p:stCondLst>
                                            <p:cond delay="24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0800000" flipV="1">
            <a:off x="5929322" y="0"/>
            <a:ext cx="3214678" cy="6858000"/>
          </a:xfrm>
          <a:solidFill>
            <a:schemeClr val="accent6">
              <a:lumMod val="60000"/>
              <a:lumOff val="40000"/>
            </a:schemeClr>
          </a:solidFill>
        </p:spPr>
        <p:txBody>
          <a:bodyPr>
            <a:noAutofit/>
          </a:bodyPr>
          <a:lstStyle/>
          <a:p>
            <a:pPr algn="r"/>
            <a:r>
              <a:rPr lang="ar-SY" sz="2800" b="1" dirty="0" smtClean="0">
                <a:solidFill>
                  <a:schemeClr val="accent6">
                    <a:lumMod val="50000"/>
                  </a:schemeClr>
                </a:solidFill>
              </a:rPr>
              <a:t>الفأرة اعتقدت إنه عليها الحذر ويجب أن تغني بصوت منخفض لأنها رأت قط يدخل الإسطبل، ومن الأفضل أن لا يراها، ولكن من المدهش أنّ لا أحد يرغب في مهاجمة الآخر هذه الليلة فهناك سلامٌ كبير يسود، على كل حال عليّ أن أبقى حذرة ولا أخاطر وغنت بصوت منخفض: </a:t>
            </a:r>
            <a:br>
              <a:rPr lang="ar-SY" sz="2800" b="1" dirty="0" smtClean="0">
                <a:solidFill>
                  <a:schemeClr val="accent6">
                    <a:lumMod val="50000"/>
                  </a:schemeClr>
                </a:solidFill>
              </a:rPr>
            </a:br>
            <a:r>
              <a:rPr lang="ar-SY" sz="2800" b="1" dirty="0" smtClean="0">
                <a:solidFill>
                  <a:schemeClr val="accent6">
                    <a:lumMod val="50000"/>
                  </a:schemeClr>
                </a:solidFill>
              </a:rPr>
              <a:t>أنا فأرة رمادية وصغيرة،</a:t>
            </a:r>
            <a:br>
              <a:rPr lang="ar-SY" sz="2800" b="1" dirty="0" smtClean="0">
                <a:solidFill>
                  <a:schemeClr val="accent6">
                    <a:lumMod val="50000"/>
                  </a:schemeClr>
                </a:solidFill>
              </a:rPr>
            </a:br>
            <a:r>
              <a:rPr lang="ar-SY" sz="2800" b="1" dirty="0" smtClean="0">
                <a:solidFill>
                  <a:schemeClr val="accent6">
                    <a:lumMod val="50000"/>
                  </a:schemeClr>
                </a:solidFill>
              </a:rPr>
              <a:t>ولأنه ولد اليوم لنا طفل فأني أهنئ نفسي. </a:t>
            </a:r>
            <a:endParaRPr lang="en-GB" sz="2800" b="1" dirty="0">
              <a:solidFill>
                <a:schemeClr val="accent6">
                  <a:lumMod val="50000"/>
                </a:schemeClr>
              </a:solidFill>
            </a:endParaRPr>
          </a:p>
        </p:txBody>
      </p:sp>
      <p:pic>
        <p:nvPicPr>
          <p:cNvPr id="4" name="Content Placeholder 3" descr="11.jpg"/>
          <p:cNvPicPr>
            <a:picLocks noGrp="1" noChangeAspect="1"/>
          </p:cNvPicPr>
          <p:nvPr>
            <p:ph idx="1"/>
          </p:nvPr>
        </p:nvPicPr>
        <p:blipFill>
          <a:blip r:embed="rId2" cstate="print"/>
          <a:stretch>
            <a:fillRect/>
          </a:stretch>
        </p:blipFill>
        <p:spPr>
          <a:xfrm>
            <a:off x="0" y="0"/>
            <a:ext cx="5929322" cy="6858000"/>
          </a:xfrm>
        </p:spPr>
      </p:pic>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1"/>
                                          </p:val>
                                        </p:tav>
                                        <p:tav tm="100000">
                                          <p:val>
                                            <p:strVal val="#ppt_x"/>
                                          </p:val>
                                        </p:tav>
                                      </p:tavLst>
                                    </p:anim>
                                    <p:anim calcmode="lin" valueType="num">
                                      <p:cBhvr>
                                        <p:cTn id="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0800000" flipV="1">
            <a:off x="5715008" y="0"/>
            <a:ext cx="3428992" cy="6858000"/>
          </a:xfrm>
          <a:solidFill>
            <a:srgbClr val="FFC000"/>
          </a:solidFill>
        </p:spPr>
        <p:txBody>
          <a:bodyPr>
            <a:noAutofit/>
          </a:bodyPr>
          <a:lstStyle/>
          <a:p>
            <a:pPr algn="r" rtl="1"/>
            <a:r>
              <a:rPr lang="ar-SY" sz="3200" b="1" dirty="0" smtClean="0">
                <a:solidFill>
                  <a:schemeClr val="accent6">
                    <a:lumMod val="50000"/>
                  </a:schemeClr>
                </a:solidFill>
              </a:rPr>
              <a:t>في هذه اللحظة وصل الرعاة و خرافهم نازلين من الجبال، فقد أخبرهم ملاك عن ولادة الطفل يسوع، الملك الذي أتى إلى أرضنا، فتوجهوا راكضين نحو بيت لحم.  وما أن رأت الخراف الطفل المولود حتى بدأت الغناء:</a:t>
            </a:r>
            <a:br>
              <a:rPr lang="ar-SY" sz="3200" b="1" dirty="0" smtClean="0">
                <a:solidFill>
                  <a:schemeClr val="accent6">
                    <a:lumMod val="50000"/>
                  </a:schemeClr>
                </a:solidFill>
              </a:rPr>
            </a:br>
            <a:r>
              <a:rPr lang="ar-SY" sz="3200" b="1" dirty="0" smtClean="0">
                <a:solidFill>
                  <a:schemeClr val="accent6">
                    <a:lumMod val="50000"/>
                  </a:schemeClr>
                </a:solidFill>
              </a:rPr>
              <a:t>نحن الخرفان نحب الرعيّان</a:t>
            </a:r>
            <a:br>
              <a:rPr lang="ar-SY" sz="3200" b="1" dirty="0" smtClean="0">
                <a:solidFill>
                  <a:schemeClr val="accent6">
                    <a:lumMod val="50000"/>
                  </a:schemeClr>
                </a:solidFill>
              </a:rPr>
            </a:br>
            <a:r>
              <a:rPr lang="ar-SY" sz="3200" b="1" dirty="0" smtClean="0">
                <a:solidFill>
                  <a:schemeClr val="accent6">
                    <a:lumMod val="50000"/>
                  </a:schemeClr>
                </a:solidFill>
              </a:rPr>
              <a:t>نغني للملك الذي أتى إلى أرضنا.</a:t>
            </a:r>
            <a:r>
              <a:rPr lang="ar-SY" sz="3200" b="1" dirty="0" smtClean="0">
                <a:solidFill>
                  <a:srgbClr val="666699"/>
                </a:solidFill>
              </a:rPr>
              <a:t> </a:t>
            </a:r>
            <a:endParaRPr lang="en-GB" sz="3200" b="1" dirty="0">
              <a:solidFill>
                <a:srgbClr val="666699"/>
              </a:solidFill>
            </a:endParaRPr>
          </a:p>
        </p:txBody>
      </p:sp>
      <p:pic>
        <p:nvPicPr>
          <p:cNvPr id="4" name="Content Placeholder 3" descr="12.jpg"/>
          <p:cNvPicPr>
            <a:picLocks noGrp="1" noChangeAspect="1"/>
          </p:cNvPicPr>
          <p:nvPr>
            <p:ph idx="1"/>
          </p:nvPr>
        </p:nvPicPr>
        <p:blipFill>
          <a:blip r:embed="rId3" cstate="print"/>
          <a:stretch>
            <a:fillRect/>
          </a:stretch>
        </p:blipFill>
        <p:spPr>
          <a:xfrm>
            <a:off x="0" y="0"/>
            <a:ext cx="5715008" cy="6858000"/>
          </a:xfrm>
        </p:spPr>
      </p:pic>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ppt_w</p:attrName>
                                        </p:attrNameLst>
                                      </p:cBhvr>
                                      <p:tavLst>
                                        <p:tav tm="0">
                                          <p:val>
                                            <p:fltVal val="0"/>
                                          </p:val>
                                        </p:tav>
                                        <p:tav tm="100000">
                                          <p:val>
                                            <p:strVal val="#ppt_w"/>
                                          </p:val>
                                        </p:tav>
                                      </p:tavLst>
                                    </p:anim>
                                    <p:anim calcmode="lin" valueType="num">
                                      <p:cBhvr>
                                        <p:cTn id="8" dur="30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descr="13.jpg"/>
          <p:cNvPicPr>
            <a:picLocks noChangeAspect="1"/>
          </p:cNvPicPr>
          <p:nvPr/>
        </p:nvPicPr>
        <p:blipFill>
          <a:blip r:embed="rId2" cstate="print"/>
          <a:stretch>
            <a:fillRect/>
          </a:stretch>
        </p:blipFill>
        <p:spPr>
          <a:xfrm>
            <a:off x="0" y="0"/>
            <a:ext cx="9144000" cy="6858000"/>
          </a:xfrm>
          <a:prstGeom prst="rect">
            <a:avLst/>
          </a:prstGeom>
        </p:spPr>
      </p:pic>
      <p:sp>
        <p:nvSpPr>
          <p:cNvPr id="3" name="Rectangle 2"/>
          <p:cNvSpPr/>
          <p:nvPr/>
        </p:nvSpPr>
        <p:spPr>
          <a:xfrm>
            <a:off x="0" y="500042"/>
            <a:ext cx="4572000" cy="3046988"/>
          </a:xfrm>
          <a:prstGeom prst="rect">
            <a:avLst/>
          </a:prstGeom>
        </p:spPr>
        <p:txBody>
          <a:bodyPr wrap="square">
            <a:spAutoFit/>
          </a:bodyPr>
          <a:lstStyle/>
          <a:p>
            <a:pPr algn="r" rtl="1"/>
            <a:r>
              <a:rPr lang="ar-SY" sz="3200" dirty="0" smtClean="0">
                <a:solidFill>
                  <a:srgbClr val="A50021"/>
                </a:solidFill>
              </a:rPr>
              <a:t>سكتت الخراف وصار دور الدجاج الذي يريد ان يغني ليسوع حطت الدجاجة على غصن وحنت رأسها أخذت تقاقي ببطئ : أنا دجاجة لي عقلية خاصة , وأنا أحب الطفل , نعم ولي طريقتي الخاصة بذلك</a:t>
            </a:r>
            <a:endParaRPr lang="en-GB" sz="3200" dirty="0">
              <a:solidFill>
                <a:srgbClr val="A50021"/>
              </a:solidFill>
            </a:endParaRPr>
          </a:p>
        </p:txBody>
      </p:sp>
    </p:spTree>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0"/>
                                        <p:tgtEl>
                                          <p:spTgt spid="3"/>
                                        </p:tgtEl>
                                      </p:cBhvr>
                                    </p:animEffect>
                                    <p:anim calcmode="lin" valueType="num">
                                      <p:cBhvr>
                                        <p:cTn id="8" dur="5000" fill="hold"/>
                                        <p:tgtEl>
                                          <p:spTgt spid="3"/>
                                        </p:tgtEl>
                                        <p:attrNameLst>
                                          <p:attrName>ppt_x</p:attrName>
                                        </p:attrNameLst>
                                      </p:cBhvr>
                                      <p:tavLst>
                                        <p:tav tm="0">
                                          <p:val>
                                            <p:strVal val="#ppt_x"/>
                                          </p:val>
                                        </p:tav>
                                        <p:tav tm="100000">
                                          <p:val>
                                            <p:strVal val="#ppt_x"/>
                                          </p:val>
                                        </p:tav>
                                      </p:tavLst>
                                    </p:anim>
                                    <p:anim calcmode="lin" valueType="num">
                                      <p:cBhvr>
                                        <p:cTn id="9" dur="5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14.jpg"/>
          <p:cNvPicPr>
            <a:picLocks noGrp="1" noChangeAspect="1"/>
          </p:cNvPicPr>
          <p:nvPr>
            <p:ph idx="1"/>
          </p:nvPr>
        </p:nvPicPr>
        <p:blipFill>
          <a:blip r:embed="rId2" cstate="print"/>
          <a:stretch>
            <a:fillRect/>
          </a:stretch>
        </p:blipFill>
        <p:spPr>
          <a:xfrm>
            <a:off x="0" y="0"/>
            <a:ext cx="6500826" cy="6858000"/>
          </a:xfrm>
        </p:spPr>
      </p:pic>
      <p:sp>
        <p:nvSpPr>
          <p:cNvPr id="6" name="TextBox 5"/>
          <p:cNvSpPr txBox="1"/>
          <p:nvPr/>
        </p:nvSpPr>
        <p:spPr>
          <a:xfrm>
            <a:off x="6500826" y="0"/>
            <a:ext cx="2643174" cy="6858000"/>
          </a:xfrm>
          <a:prstGeom prst="rect">
            <a:avLst/>
          </a:prstGeom>
          <a:solidFill>
            <a:srgbClr val="FFFF00"/>
          </a:solidFill>
        </p:spPr>
        <p:txBody>
          <a:bodyPr wrap="square" rtlCol="0">
            <a:spAutoFit/>
          </a:bodyPr>
          <a:lstStyle/>
          <a:p>
            <a:pPr algn="r"/>
            <a:r>
              <a:rPr lang="ar-SY" sz="3200" b="1" dirty="0" smtClean="0">
                <a:solidFill>
                  <a:srgbClr val="0070C0"/>
                </a:solidFill>
              </a:rPr>
              <a:t>القط، أيضاً، كان مستلقياً على كومة من القش الرطب تحت المزود الذي ينام فيه يسوع. لقد أحس بأن هذا الطفل هو شيءٌ مهم جداً وخاص. لم يكن يفكر أبداً بالتقاط الفأرة وأكلها في هذه اللحظة، بل أخذ يغني هو أيضاً:</a:t>
            </a:r>
            <a:r>
              <a:rPr lang="ar-SY" sz="4000" b="1" dirty="0" smtClean="0">
                <a:solidFill>
                  <a:srgbClr val="0070C0"/>
                </a:solidFill>
              </a:rPr>
              <a:t> </a:t>
            </a:r>
            <a:endParaRPr lang="en-GB" sz="4000" b="1" dirty="0">
              <a:solidFill>
                <a:srgbClr val="0070C0"/>
              </a:solidFill>
            </a:endParaRP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descr="15.jpg"/>
          <p:cNvPicPr>
            <a:picLocks noChangeAspect="1"/>
          </p:cNvPicPr>
          <p:nvPr/>
        </p:nvPicPr>
        <p:blipFill>
          <a:blip r:embed="rId2" cstate="print"/>
          <a:stretch>
            <a:fillRect/>
          </a:stretch>
        </p:blipFill>
        <p:spPr>
          <a:xfrm>
            <a:off x="0" y="0"/>
            <a:ext cx="9144000" cy="6858000"/>
          </a:xfrm>
          <a:prstGeom prst="rect">
            <a:avLst/>
          </a:prstGeom>
        </p:spPr>
      </p:pic>
      <p:sp>
        <p:nvSpPr>
          <p:cNvPr id="4" name="Rectangle 3"/>
          <p:cNvSpPr/>
          <p:nvPr/>
        </p:nvSpPr>
        <p:spPr>
          <a:xfrm>
            <a:off x="3929058" y="0"/>
            <a:ext cx="5214942" cy="1077218"/>
          </a:xfrm>
          <a:prstGeom prst="rect">
            <a:avLst/>
          </a:prstGeom>
        </p:spPr>
        <p:txBody>
          <a:bodyPr wrap="square">
            <a:spAutoFit/>
          </a:bodyPr>
          <a:lstStyle/>
          <a:p>
            <a:pPr algn="r" rtl="1"/>
            <a:r>
              <a:rPr lang="ar-SY" sz="3200" b="1" dirty="0" smtClean="0"/>
              <a:t>أنا قطٌ شاطر، وبري أدفئ من يريدني</a:t>
            </a:r>
            <a:br>
              <a:rPr lang="ar-SY" sz="3200" b="1" dirty="0" smtClean="0"/>
            </a:br>
            <a:r>
              <a:rPr lang="ar-SY" sz="3200" b="1" dirty="0" smtClean="0"/>
              <a:t>أنا سعيدٌ لكوني تحت سرير الطفل</a:t>
            </a:r>
            <a:endParaRPr lang="en-GB" sz="3200" dirty="0"/>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0"/>
                                        <p:tgtEl>
                                          <p:spTgt spid="4"/>
                                        </p:tgtEl>
                                      </p:cBhvr>
                                    </p:animEffect>
                                    <p:anim calcmode="lin" valueType="num">
                                      <p:cBhvr>
                                        <p:cTn id="8" dur="5000" fill="hold"/>
                                        <p:tgtEl>
                                          <p:spTgt spid="4"/>
                                        </p:tgtEl>
                                        <p:attrNameLst>
                                          <p:attrName>ppt_x</p:attrName>
                                        </p:attrNameLst>
                                      </p:cBhvr>
                                      <p:tavLst>
                                        <p:tav tm="0">
                                          <p:val>
                                            <p:strVal val="#ppt_x"/>
                                          </p:val>
                                        </p:tav>
                                        <p:tav tm="100000">
                                          <p:val>
                                            <p:strVal val="#ppt_x"/>
                                          </p:val>
                                        </p:tav>
                                      </p:tavLst>
                                    </p:anim>
                                    <p:anim calcmode="lin" valueType="num">
                                      <p:cBhvr>
                                        <p:cTn id="9" dur="5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16.jpg"/>
          <p:cNvPicPr>
            <a:picLocks noGrp="1" noChangeAspect="1"/>
          </p:cNvPicPr>
          <p:nvPr>
            <p:ph idx="1"/>
          </p:nvPr>
        </p:nvPicPr>
        <p:blipFill>
          <a:blip r:embed="rId2" cstate="print"/>
          <a:stretch>
            <a:fillRect/>
          </a:stretch>
        </p:blipFill>
        <p:spPr>
          <a:xfrm>
            <a:off x="0" y="1"/>
            <a:ext cx="6357950" cy="6857999"/>
          </a:xfrm>
        </p:spPr>
      </p:pic>
      <p:sp>
        <p:nvSpPr>
          <p:cNvPr id="6" name="TextBox 5"/>
          <p:cNvSpPr txBox="1"/>
          <p:nvPr/>
        </p:nvSpPr>
        <p:spPr>
          <a:xfrm>
            <a:off x="6357950" y="0"/>
            <a:ext cx="2786050" cy="6986528"/>
          </a:xfrm>
          <a:prstGeom prst="rect">
            <a:avLst/>
          </a:prstGeom>
          <a:solidFill>
            <a:schemeClr val="accent6">
              <a:lumMod val="60000"/>
              <a:lumOff val="40000"/>
            </a:schemeClr>
          </a:solidFill>
        </p:spPr>
        <p:txBody>
          <a:bodyPr wrap="square" rtlCol="0">
            <a:spAutoFit/>
          </a:bodyPr>
          <a:lstStyle/>
          <a:p>
            <a:pPr algn="r"/>
            <a:r>
              <a:rPr lang="ar-SY" sz="2800" b="1" dirty="0" smtClean="0">
                <a:solidFill>
                  <a:srgbClr val="A50021"/>
                </a:solidFill>
              </a:rPr>
              <a:t>وإذن، هل تعرفون من أتى متأخراً كعادته؟ إنه الأرنب! المسكين من شدة فرحته أخطأ بالطريق، فأنه وصل ولكن من الطريق الأخر للقرية، وها هو الآن وقد اندمج مع بقية المجموعة يغني قائلاً:</a:t>
            </a:r>
          </a:p>
          <a:p>
            <a:pPr algn="r"/>
            <a:r>
              <a:rPr lang="ar-SY" sz="2800" b="1" dirty="0" smtClean="0">
                <a:solidFill>
                  <a:srgbClr val="A50021"/>
                </a:solidFill>
              </a:rPr>
              <a:t>أنا الأرنب الصغير الذي يصل دائماً متأخراً</a:t>
            </a:r>
          </a:p>
          <a:p>
            <a:pPr algn="r"/>
            <a:r>
              <a:rPr lang="ar-SY" sz="2800" b="1" dirty="0" smtClean="0">
                <a:solidFill>
                  <a:srgbClr val="A50021"/>
                </a:solidFill>
              </a:rPr>
              <a:t>و لكني قمت بمجهودٍ </a:t>
            </a:r>
          </a:p>
          <a:p>
            <a:pPr algn="r" rtl="1"/>
            <a:r>
              <a:rPr lang="ar-SY" sz="2800" b="1" dirty="0" smtClean="0">
                <a:solidFill>
                  <a:srgbClr val="A50021"/>
                </a:solidFill>
              </a:rPr>
              <a:t>جبار لكي آتي وأراه.</a:t>
            </a:r>
          </a:p>
          <a:p>
            <a:pPr algn="r" rtl="1"/>
            <a:endParaRPr lang="en-GB" sz="2800" b="1" dirty="0">
              <a:solidFill>
                <a:srgbClr val="A50021"/>
              </a:solidFill>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64" y="0"/>
            <a:ext cx="2571736" cy="6858000"/>
          </a:xfrm>
          <a:solidFill>
            <a:srgbClr val="FFC000"/>
          </a:solidFill>
        </p:spPr>
        <p:txBody>
          <a:bodyPr>
            <a:normAutofit/>
          </a:bodyPr>
          <a:lstStyle/>
          <a:p>
            <a:pPr algn="r"/>
            <a:r>
              <a:rPr lang="ar-SY" sz="2400" b="1" dirty="0" smtClean="0">
                <a:solidFill>
                  <a:srgbClr val="A50021"/>
                </a:solidFill>
              </a:rPr>
              <a:t>أخيراً جاء دور الكلب الذي كان قد وعد بتقديم عرضٍ لاستقبال يسوع، وأخذ يغني:</a:t>
            </a:r>
            <a:br>
              <a:rPr lang="ar-SY" sz="2400" b="1" dirty="0" smtClean="0">
                <a:solidFill>
                  <a:srgbClr val="A50021"/>
                </a:solidFill>
              </a:rPr>
            </a:br>
            <a:r>
              <a:rPr lang="ar-SY" sz="2400" b="1" dirty="0" smtClean="0">
                <a:solidFill>
                  <a:srgbClr val="A50021"/>
                </a:solidFill>
              </a:rPr>
              <a:t>وأنا كلبٌ سعيدٌ جداً </a:t>
            </a:r>
            <a:br>
              <a:rPr lang="ar-SY" sz="2400" b="1" dirty="0" smtClean="0">
                <a:solidFill>
                  <a:srgbClr val="A50021"/>
                </a:solidFill>
              </a:rPr>
            </a:br>
            <a:r>
              <a:rPr lang="ar-SY" sz="2400" b="1" dirty="0" smtClean="0">
                <a:solidFill>
                  <a:srgbClr val="A50021"/>
                </a:solidFill>
              </a:rPr>
              <a:t> و لكي أُضحك الطفل المولود سأقفز إلى السماء.</a:t>
            </a:r>
            <a:br>
              <a:rPr lang="ar-SY" sz="2400" b="1" dirty="0" smtClean="0">
                <a:solidFill>
                  <a:srgbClr val="A50021"/>
                </a:solidFill>
              </a:rPr>
            </a:br>
            <a:r>
              <a:rPr lang="ar-SY" sz="2400" b="1" dirty="0" smtClean="0">
                <a:solidFill>
                  <a:srgbClr val="A50021"/>
                </a:solidFill>
              </a:rPr>
              <a:t>وبدأ بالقفز إلى ارتفاعٍ عالٍ. مما جعل الدجاجة تفقد توازنها على الغصن، فسقطت وهي تصرخ وتضرب بأجنحتها،</a:t>
            </a:r>
            <a:br>
              <a:rPr lang="ar-SY" sz="2400" b="1" dirty="0" smtClean="0">
                <a:solidFill>
                  <a:srgbClr val="A50021"/>
                </a:solidFill>
              </a:rPr>
            </a:br>
            <a:r>
              <a:rPr lang="ar-SY" sz="2400" b="1" dirty="0" smtClean="0">
                <a:solidFill>
                  <a:srgbClr val="A50021"/>
                </a:solidFill>
              </a:rPr>
              <a:t>واسرع الكل لمساعدتها وانشغلوا كثيراً بالتقاطها... </a:t>
            </a:r>
            <a:endParaRPr lang="en-GB" sz="2400" b="1" dirty="0">
              <a:solidFill>
                <a:srgbClr val="A50021"/>
              </a:solidFill>
            </a:endParaRPr>
          </a:p>
        </p:txBody>
      </p:sp>
      <p:pic>
        <p:nvPicPr>
          <p:cNvPr id="4" name="Content Placeholder 3" descr="17.jpg"/>
          <p:cNvPicPr>
            <a:picLocks noGrp="1" noChangeAspect="1"/>
          </p:cNvPicPr>
          <p:nvPr>
            <p:ph idx="1"/>
          </p:nvPr>
        </p:nvPicPr>
        <p:blipFill>
          <a:blip r:embed="rId2" cstate="print"/>
          <a:stretch>
            <a:fillRect/>
          </a:stretch>
        </p:blipFill>
        <p:spPr>
          <a:xfrm>
            <a:off x="0" y="0"/>
            <a:ext cx="6643702" cy="6857999"/>
          </a:xfrm>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18.jpg"/>
          <p:cNvPicPr>
            <a:picLocks noGrp="1" noChangeAspect="1"/>
          </p:cNvPicPr>
          <p:nvPr>
            <p:ph idx="1"/>
          </p:nvPr>
        </p:nvPicPr>
        <p:blipFill>
          <a:blip r:embed="rId2" cstate="print"/>
          <a:stretch>
            <a:fillRect/>
          </a:stretch>
        </p:blipFill>
        <p:spPr>
          <a:xfrm>
            <a:off x="0" y="0"/>
            <a:ext cx="6215074" cy="6858000"/>
          </a:xfrm>
        </p:spPr>
      </p:pic>
      <p:sp>
        <p:nvSpPr>
          <p:cNvPr id="6" name="TextBox 5"/>
          <p:cNvSpPr txBox="1"/>
          <p:nvPr/>
        </p:nvSpPr>
        <p:spPr>
          <a:xfrm>
            <a:off x="6215074" y="0"/>
            <a:ext cx="2928926" cy="6986528"/>
          </a:xfrm>
          <a:prstGeom prst="rect">
            <a:avLst/>
          </a:prstGeom>
          <a:solidFill>
            <a:srgbClr val="7030A0"/>
          </a:solidFill>
        </p:spPr>
        <p:txBody>
          <a:bodyPr wrap="square" rtlCol="0">
            <a:spAutoFit/>
          </a:bodyPr>
          <a:lstStyle/>
          <a:p>
            <a:pPr algn="r"/>
            <a:r>
              <a:rPr lang="ar-SY" sz="3200" b="1" dirty="0" smtClean="0">
                <a:solidFill>
                  <a:srgbClr val="FFFF00"/>
                </a:solidFill>
              </a:rPr>
              <a:t>لدرجة أنهم لم يلحظوا القادمين الجدد، الجمال التي تحمل المجوس مع هداياهم للطفل المولود. أسرعت الجمال هي أيضاً لتضم صوتها إلى صوت الجموع مغنيةً:</a:t>
            </a:r>
          </a:p>
          <a:p>
            <a:pPr algn="r"/>
            <a:r>
              <a:rPr lang="ar-SY" sz="3200" b="1" dirty="0" smtClean="0">
                <a:solidFill>
                  <a:srgbClr val="FFFF00"/>
                </a:solidFill>
              </a:rPr>
              <a:t>نحن الجمال هاهنا، نحن أقوياء</a:t>
            </a:r>
          </a:p>
          <a:p>
            <a:pPr algn="r"/>
            <a:r>
              <a:rPr lang="ar-SY" sz="3200" b="1" dirty="0" smtClean="0">
                <a:solidFill>
                  <a:srgbClr val="FFFF00"/>
                </a:solidFill>
              </a:rPr>
              <a:t>نحمل للطفل المجوس و الهدايا.</a:t>
            </a:r>
          </a:p>
        </p:txBody>
      </p:sp>
    </p:spTree>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Horizontal)">
                                      <p:cBhvr>
                                        <p:cTn id="7"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0" y="0"/>
            <a:ext cx="2286000" cy="6858000"/>
          </a:xfrm>
          <a:solidFill>
            <a:srgbClr val="0070C0"/>
          </a:solidFill>
        </p:spPr>
        <p:txBody>
          <a:bodyPr>
            <a:noAutofit/>
          </a:bodyPr>
          <a:lstStyle/>
          <a:p>
            <a:pPr algn="r"/>
            <a:r>
              <a:rPr lang="ar-SY" sz="3600" b="1" dirty="0" smtClean="0">
                <a:solidFill>
                  <a:srgbClr val="FFFF00"/>
                </a:solidFill>
              </a:rPr>
              <a:t>و عندما انتهى الكل من الغناء، هدؤوا جميعهم بصمتٍ وذهول جلست الحيوانات تراقب يسوع المنقذ الذي أرسله الآب كما وعدنا.</a:t>
            </a:r>
            <a:endParaRPr lang="en-GB" sz="3600" b="1" dirty="0">
              <a:solidFill>
                <a:srgbClr val="FFFF00"/>
              </a:solidFill>
            </a:endParaRPr>
          </a:p>
        </p:txBody>
      </p:sp>
      <p:pic>
        <p:nvPicPr>
          <p:cNvPr id="4" name="Content Placeholder 3" descr="19.jpg"/>
          <p:cNvPicPr>
            <a:picLocks noGrp="1" noChangeAspect="1"/>
          </p:cNvPicPr>
          <p:nvPr>
            <p:ph idx="1"/>
          </p:nvPr>
        </p:nvPicPr>
        <p:blipFill>
          <a:blip r:embed="rId2" cstate="print"/>
          <a:stretch>
            <a:fillRect/>
          </a:stretch>
        </p:blipFill>
        <p:spPr>
          <a:xfrm>
            <a:off x="0" y="0"/>
            <a:ext cx="6857999" cy="6858000"/>
          </a:xfrm>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94557" y="228600"/>
            <a:ext cx="1597044" cy="6096000"/>
          </a:xfrm>
        </p:spPr>
        <p:txBody>
          <a:bodyPr>
            <a:noAutofit/>
          </a:bodyPr>
          <a:lstStyle/>
          <a:p>
            <a:pPr algn="r"/>
            <a:endParaRPr lang="en-GB" sz="5400" dirty="0">
              <a:solidFill>
                <a:srgbClr val="FF0000"/>
              </a:solidFill>
            </a:endParaRPr>
          </a:p>
        </p:txBody>
      </p:sp>
      <p:pic>
        <p:nvPicPr>
          <p:cNvPr id="4" name="Content Placeholder 3" descr="2.jpg"/>
          <p:cNvPicPr>
            <a:picLocks noGrp="1" noChangeAspect="1"/>
          </p:cNvPicPr>
          <p:nvPr>
            <p:ph idx="1"/>
          </p:nvPr>
        </p:nvPicPr>
        <p:blipFill>
          <a:blip r:embed="rId2" cstate="print"/>
          <a:stretch>
            <a:fillRect/>
          </a:stretch>
        </p:blipFill>
        <p:spPr>
          <a:xfrm>
            <a:off x="0" y="0"/>
            <a:ext cx="9144000" cy="6858000"/>
          </a:xfrm>
        </p:spPr>
      </p:pic>
      <p:sp>
        <p:nvSpPr>
          <p:cNvPr id="7" name="Cloud Callout 6"/>
          <p:cNvSpPr/>
          <p:nvPr/>
        </p:nvSpPr>
        <p:spPr>
          <a:xfrm>
            <a:off x="5286380" y="0"/>
            <a:ext cx="3857620" cy="3071810"/>
          </a:xfrm>
          <a:prstGeom prst="cloudCallou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3600" b="1" dirty="0" smtClean="0">
                <a:solidFill>
                  <a:srgbClr val="002060"/>
                </a:solidFill>
              </a:rPr>
              <a:t>أهلا وسهلا بالعيد في بيت لحم</a:t>
            </a:r>
            <a:endParaRPr lang="en-GB" sz="3600" b="1" dirty="0">
              <a:solidFill>
                <a:srgbClr val="002060"/>
              </a:solidFill>
            </a:endParaRPr>
          </a:p>
        </p:txBody>
      </p:sp>
    </p:spTree>
  </p:cSld>
  <p:clrMapOvr>
    <a:masterClrMapping/>
  </p:clrMapOvr>
  <p:transition spd="slow">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6" name="Rectangle 5"/>
          <p:cNvSpPr/>
          <p:nvPr/>
        </p:nvSpPr>
        <p:spPr>
          <a:xfrm>
            <a:off x="0" y="5786454"/>
            <a:ext cx="9144000" cy="1077218"/>
          </a:xfrm>
          <a:prstGeom prst="rect">
            <a:avLst/>
          </a:prstGeom>
          <a:solidFill>
            <a:srgbClr val="FFC000"/>
          </a:solidFill>
        </p:spPr>
        <p:txBody>
          <a:bodyPr wrap="square">
            <a:spAutoFit/>
          </a:bodyPr>
          <a:lstStyle/>
          <a:p>
            <a:pPr algn="r"/>
            <a:r>
              <a:rPr lang="ar-SY" sz="3200" b="1" dirty="0" smtClean="0">
                <a:solidFill>
                  <a:srgbClr val="002060"/>
                </a:solidFill>
              </a:rPr>
              <a:t>في الصمت و دون أي ضجة، أتى الرب إلى الأرض كما سبق و قال، ليباركنا كلنا في قلبه، و ليعطينا </a:t>
            </a:r>
            <a:r>
              <a:rPr lang="ar-SY" sz="3200" b="1" smtClean="0">
                <a:solidFill>
                  <a:srgbClr val="002060"/>
                </a:solidFill>
              </a:rPr>
              <a:t>الحياة والسعادة</a:t>
            </a:r>
            <a:endParaRPr lang="en-GB" sz="3200" dirty="0">
              <a:solidFill>
                <a:srgbClr val="002060"/>
              </a:solidFill>
            </a:endParaRPr>
          </a:p>
        </p:txBody>
      </p:sp>
      <p:pic>
        <p:nvPicPr>
          <p:cNvPr id="8" name="Content Placeholder 7" descr="23.jpg"/>
          <p:cNvPicPr>
            <a:picLocks noGrp="1" noChangeAspect="1"/>
          </p:cNvPicPr>
          <p:nvPr>
            <p:ph idx="1"/>
          </p:nvPr>
        </p:nvPicPr>
        <p:blipFill>
          <a:blip r:embed="rId2"/>
          <a:stretch>
            <a:fillRect/>
          </a:stretch>
        </p:blipFill>
        <p:spPr>
          <a:xfrm>
            <a:off x="0" y="0"/>
            <a:ext cx="9144000" cy="5786454"/>
          </a:xfrm>
        </p:spPr>
      </p:pic>
    </p:spTree>
  </p:cSld>
  <p:clrMapOvr>
    <a:masterClrMapping/>
  </p:clrMapOvr>
  <p:transition spd="slow">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pic>
        <p:nvPicPr>
          <p:cNvPr id="4" name="Content Placeholder 3" descr="3.jpg"/>
          <p:cNvPicPr>
            <a:picLocks noGrp="1" noChangeAspect="1"/>
          </p:cNvPicPr>
          <p:nvPr>
            <p:ph idx="1"/>
          </p:nvPr>
        </p:nvPicPr>
        <p:blipFill>
          <a:blip r:embed="rId2" cstate="print"/>
          <a:stretch>
            <a:fillRect/>
          </a:stretch>
        </p:blipFill>
        <p:spPr>
          <a:xfrm>
            <a:off x="0" y="1"/>
            <a:ext cx="6858016" cy="6857999"/>
          </a:xfrm>
        </p:spPr>
      </p:pic>
      <p:sp>
        <p:nvSpPr>
          <p:cNvPr id="5" name="TextBox 4"/>
          <p:cNvSpPr txBox="1"/>
          <p:nvPr/>
        </p:nvSpPr>
        <p:spPr>
          <a:xfrm>
            <a:off x="6858016" y="0"/>
            <a:ext cx="2285984" cy="6858000"/>
          </a:xfrm>
          <a:prstGeom prst="rect">
            <a:avLst/>
          </a:prstGeom>
          <a:solidFill>
            <a:schemeClr val="accent6">
              <a:lumMod val="60000"/>
              <a:lumOff val="40000"/>
            </a:schemeClr>
          </a:solidFill>
        </p:spPr>
        <p:txBody>
          <a:bodyPr wrap="square" rtlCol="0">
            <a:spAutoFit/>
          </a:bodyPr>
          <a:lstStyle/>
          <a:p>
            <a:pPr algn="r"/>
            <a:r>
              <a:rPr lang="ar-SY" sz="2800" b="1" dirty="0" smtClean="0">
                <a:solidFill>
                  <a:schemeClr val="accent6">
                    <a:lumMod val="50000"/>
                  </a:schemeClr>
                </a:solidFill>
              </a:rPr>
              <a:t> كان الكلب لاكي كلبٌ مهم جداً ومنظم جداً. عندما علم بمولد طفل في بيت لحم،أراد تنظيم حفلٍ لاستقباله. بحيث يكون هذا العيد خصوصي جداً لأنه يخص عائلة  فقيرة تسكن في إسطبل. فذهب وهو يهز ذيله ويعوي حاملاً النبأ للآخرين</a:t>
            </a:r>
            <a:r>
              <a:rPr lang="ar-SY" sz="3200" b="1" dirty="0" smtClean="0">
                <a:solidFill>
                  <a:schemeClr val="accent6">
                    <a:lumMod val="50000"/>
                  </a:schemeClr>
                </a:solidFill>
              </a:rPr>
              <a:t>.</a:t>
            </a:r>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0" fill="hold"/>
                                        <p:tgtEl>
                                          <p:spTgt spid="5"/>
                                        </p:tgtEl>
                                        <p:attrNameLst>
                                          <p:attrName>ppt_w</p:attrName>
                                        </p:attrNameLst>
                                      </p:cBhvr>
                                      <p:tavLst>
                                        <p:tav tm="0">
                                          <p:val>
                                            <p:fltVal val="0"/>
                                          </p:val>
                                        </p:tav>
                                        <p:tav tm="100000">
                                          <p:val>
                                            <p:strVal val="#ppt_w"/>
                                          </p:val>
                                        </p:tav>
                                      </p:tavLst>
                                    </p:anim>
                                    <p:anim calcmode="lin" valueType="num">
                                      <p:cBhvr>
                                        <p:cTn id="8" dur="5000" fill="hold"/>
                                        <p:tgtEl>
                                          <p:spTgt spid="5"/>
                                        </p:tgtEl>
                                        <p:attrNameLst>
                                          <p:attrName>ppt_h</p:attrName>
                                        </p:attrNameLst>
                                      </p:cBhvr>
                                      <p:tavLst>
                                        <p:tav tm="0">
                                          <p:val>
                                            <p:fltVal val="0"/>
                                          </p:val>
                                        </p:tav>
                                        <p:tav tm="100000">
                                          <p:val>
                                            <p:strVal val="#ppt_h"/>
                                          </p:val>
                                        </p:tav>
                                      </p:tavLst>
                                    </p:anim>
                                    <p:anim calcmode="lin" valueType="num">
                                      <p:cBhvr>
                                        <p:cTn id="9" dur="5000" fill="hold"/>
                                        <p:tgtEl>
                                          <p:spTgt spid="5"/>
                                        </p:tgtEl>
                                        <p:attrNameLst>
                                          <p:attrName>style.rotation</p:attrName>
                                        </p:attrNameLst>
                                      </p:cBhvr>
                                      <p:tavLst>
                                        <p:tav tm="0">
                                          <p:val>
                                            <p:fltVal val="360"/>
                                          </p:val>
                                        </p:tav>
                                        <p:tav tm="100000">
                                          <p:val>
                                            <p:fltVal val="0"/>
                                          </p:val>
                                        </p:tav>
                                      </p:tavLst>
                                    </p:anim>
                                    <p:animEffect transition="in" filter="fade">
                                      <p:cBhvr>
                                        <p:cTn id="10" dur="5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4.jpg"/>
          <p:cNvPicPr>
            <a:picLocks noGrp="1" noChangeAspect="1"/>
          </p:cNvPicPr>
          <p:nvPr>
            <p:ph idx="1"/>
          </p:nvPr>
        </p:nvPicPr>
        <p:blipFill>
          <a:blip r:embed="rId2" cstate="print"/>
          <a:stretch>
            <a:fillRect/>
          </a:stretch>
        </p:blipFill>
        <p:spPr>
          <a:xfrm>
            <a:off x="0" y="0"/>
            <a:ext cx="6286512" cy="6858000"/>
          </a:xfrm>
        </p:spPr>
      </p:pic>
      <p:sp>
        <p:nvSpPr>
          <p:cNvPr id="6" name="TextBox 5"/>
          <p:cNvSpPr txBox="1"/>
          <p:nvPr/>
        </p:nvSpPr>
        <p:spPr>
          <a:xfrm>
            <a:off x="6286512" y="0"/>
            <a:ext cx="2857488" cy="6858000"/>
          </a:xfrm>
          <a:prstGeom prst="rect">
            <a:avLst/>
          </a:prstGeom>
          <a:solidFill>
            <a:schemeClr val="accent6">
              <a:lumMod val="50000"/>
            </a:schemeClr>
          </a:solidFill>
        </p:spPr>
        <p:txBody>
          <a:bodyPr wrap="square" rtlCol="0">
            <a:spAutoFit/>
          </a:bodyPr>
          <a:lstStyle/>
          <a:p>
            <a:pPr algn="r"/>
            <a:r>
              <a:rPr lang="ar-SY" sz="2800" b="1" dirty="0" smtClean="0">
                <a:solidFill>
                  <a:srgbClr val="FFFF00"/>
                </a:solidFill>
              </a:rPr>
              <a:t>كان العصفور يقف على غصن شجرةٍ، فصرخ لاكي: هيا سنقيم حفل إستقبالٍ للمولود الجديد.</a:t>
            </a:r>
          </a:p>
          <a:p>
            <a:pPr algn="r"/>
            <a:r>
              <a:rPr lang="ar-SY" sz="2800" b="1" dirty="0" smtClean="0">
                <a:solidFill>
                  <a:srgbClr val="FFFF00"/>
                </a:solidFill>
              </a:rPr>
              <a:t>ثم وضع رأسه في وكر الأرنب في الأرض قائلاً: لديك دقيقة واحدة لتصل إلى الإسطبل لأنه معروف بأن الأرانب تأتي متأخرة دوماً.</a:t>
            </a:r>
          </a:p>
          <a:p>
            <a:pPr algn="r"/>
            <a:r>
              <a:rPr lang="ar-SY" sz="2800" b="1" dirty="0" smtClean="0">
                <a:solidFill>
                  <a:srgbClr val="FFFF00"/>
                </a:solidFill>
              </a:rPr>
              <a:t>ثم ركض في المنطقة كلها بالطول والعرض ليوصل النبأ للجميع</a:t>
            </a:r>
            <a:endParaRPr lang="en-US" sz="2800" b="1" dirty="0" smtClean="0">
              <a:solidFill>
                <a:srgbClr val="FFFF00"/>
              </a:solidFill>
            </a:endParaRPr>
          </a:p>
          <a:p>
            <a:pPr algn="r"/>
            <a:r>
              <a:rPr lang="ar-SY" sz="3600" b="1" dirty="0" smtClean="0">
                <a:solidFill>
                  <a:schemeClr val="accent6">
                    <a:lumMod val="50000"/>
                  </a:schemeClr>
                </a:solidFill>
              </a:rPr>
              <a:t>. </a:t>
            </a:r>
            <a:endParaRPr lang="en-GB" sz="3600" b="1" dirty="0">
              <a:solidFill>
                <a:schemeClr val="accent6">
                  <a:lumMod val="50000"/>
                </a:schemeClr>
              </a:solidFill>
            </a:endParaRPr>
          </a:p>
        </p:txBody>
      </p:sp>
    </p:spTree>
  </p:cSld>
  <p:clrMapOvr>
    <a:masterClrMapping/>
  </p:clrMapOvr>
  <p:transition>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3768" y="0"/>
            <a:ext cx="2000232" cy="6858000"/>
          </a:xfrm>
          <a:solidFill>
            <a:srgbClr val="0070C0"/>
          </a:solidFill>
        </p:spPr>
        <p:txBody>
          <a:bodyPr>
            <a:normAutofit/>
          </a:bodyPr>
          <a:lstStyle/>
          <a:p>
            <a:pPr algn="r"/>
            <a:r>
              <a:rPr lang="ar-SY" sz="4000" b="1" dirty="0" smtClean="0">
                <a:solidFill>
                  <a:srgbClr val="FFC000"/>
                </a:solidFill>
              </a:rPr>
              <a:t>و في هدوء الليل توجه الجميع الى الإسطبل. منهم من يمشي، ومنهم من يطير وآخرون يقفزون.</a:t>
            </a:r>
            <a:endParaRPr lang="en-GB" sz="4000" b="1" dirty="0">
              <a:solidFill>
                <a:srgbClr val="FFC000"/>
              </a:solidFill>
            </a:endParaRPr>
          </a:p>
        </p:txBody>
      </p:sp>
      <p:pic>
        <p:nvPicPr>
          <p:cNvPr id="4" name="Content Placeholder 3" descr="5.jpg"/>
          <p:cNvPicPr>
            <a:picLocks noGrp="1" noChangeAspect="1"/>
          </p:cNvPicPr>
          <p:nvPr>
            <p:ph idx="1"/>
          </p:nvPr>
        </p:nvPicPr>
        <p:blipFill>
          <a:blip r:embed="rId2" cstate="print"/>
          <a:stretch>
            <a:fillRect/>
          </a:stretch>
        </p:blipFill>
        <p:spPr>
          <a:xfrm>
            <a:off x="0" y="0"/>
            <a:ext cx="7143768" cy="6858000"/>
          </a:xfrm>
        </p:spPr>
      </p:pic>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pic>
        <p:nvPicPr>
          <p:cNvPr id="4" name="Content Placeholder 3" descr="6.jpg"/>
          <p:cNvPicPr>
            <a:picLocks noGrp="1" noChangeAspect="1"/>
          </p:cNvPicPr>
          <p:nvPr>
            <p:ph idx="1"/>
          </p:nvPr>
        </p:nvPicPr>
        <p:blipFill>
          <a:blip r:embed="rId2" cstate="print"/>
          <a:stretch>
            <a:fillRect/>
          </a:stretch>
        </p:blipFill>
        <p:spPr>
          <a:xfrm>
            <a:off x="0" y="0"/>
            <a:ext cx="6934200" cy="6858000"/>
          </a:xfrm>
        </p:spPr>
      </p:pic>
      <p:sp>
        <p:nvSpPr>
          <p:cNvPr id="5" name="TextBox 4"/>
          <p:cNvSpPr txBox="1"/>
          <p:nvPr/>
        </p:nvSpPr>
        <p:spPr>
          <a:xfrm rot="10800000" flipV="1">
            <a:off x="6934200" y="-39656"/>
            <a:ext cx="2209800" cy="6897656"/>
          </a:xfrm>
          <a:prstGeom prst="rect">
            <a:avLst/>
          </a:prstGeom>
          <a:solidFill>
            <a:schemeClr val="accent6">
              <a:lumMod val="75000"/>
            </a:schemeClr>
          </a:solidFill>
        </p:spPr>
        <p:txBody>
          <a:bodyPr wrap="square" rtlCol="0">
            <a:spAutoFit/>
          </a:bodyPr>
          <a:lstStyle/>
          <a:p>
            <a:pPr algn="r"/>
            <a:r>
              <a:rPr lang="ar-SY" sz="4800" b="1" dirty="0" smtClean="0">
                <a:solidFill>
                  <a:schemeClr val="accent2">
                    <a:lumMod val="50000"/>
                  </a:schemeClr>
                </a:solidFill>
              </a:rPr>
              <a:t>ما كاد الكلب يقول أنّ الطفل يسوع هنا مع أمه مريم وأبوه يوسف.</a:t>
            </a:r>
            <a:endParaRPr lang="en-GB" sz="4800" b="1" dirty="0">
              <a:solidFill>
                <a:schemeClr val="accent2">
                  <a:lumMod val="50000"/>
                </a:schemeClr>
              </a:solidFill>
            </a:endParaRPr>
          </a:p>
        </p:txBody>
      </p:sp>
    </p:spTree>
  </p:cSld>
  <p:clrMapOvr>
    <a:masterClrMapping/>
  </p:clrMapOvr>
  <p:transition spd="slow">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0" fill="hold"/>
                                        <p:tgtEl>
                                          <p:spTgt spid="5"/>
                                        </p:tgtEl>
                                        <p:attrNameLst>
                                          <p:attrName>ppt_w</p:attrName>
                                        </p:attrNameLst>
                                      </p:cBhvr>
                                      <p:tavLst>
                                        <p:tav tm="0">
                                          <p:val>
                                            <p:fltVal val="0"/>
                                          </p:val>
                                        </p:tav>
                                        <p:tav tm="100000">
                                          <p:val>
                                            <p:strVal val="#ppt_w"/>
                                          </p:val>
                                        </p:tav>
                                      </p:tavLst>
                                    </p:anim>
                                    <p:anim calcmode="lin" valueType="num">
                                      <p:cBhvr>
                                        <p:cTn id="8" dur="3000" fill="hold"/>
                                        <p:tgtEl>
                                          <p:spTgt spid="5"/>
                                        </p:tgtEl>
                                        <p:attrNameLst>
                                          <p:attrName>ppt_h</p:attrName>
                                        </p:attrNameLst>
                                      </p:cBhvr>
                                      <p:tavLst>
                                        <p:tav tm="0">
                                          <p:val>
                                            <p:fltVal val="0"/>
                                          </p:val>
                                        </p:tav>
                                        <p:tav tm="100000">
                                          <p:val>
                                            <p:strVal val="#ppt_h"/>
                                          </p:val>
                                        </p:tav>
                                      </p:tavLst>
                                    </p:anim>
                                    <p:animEffect transition="in" filter="fade">
                                      <p:cBhvr>
                                        <p:cTn id="9"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15074" y="0"/>
            <a:ext cx="2928926" cy="6858000"/>
          </a:xfrm>
          <a:solidFill>
            <a:srgbClr val="FFC000"/>
          </a:solidFill>
        </p:spPr>
        <p:txBody>
          <a:bodyPr>
            <a:noAutofit/>
          </a:bodyPr>
          <a:lstStyle/>
          <a:p>
            <a:pPr algn="r"/>
            <a:r>
              <a:rPr lang="ar-SY" sz="3200" b="1" dirty="0" smtClean="0">
                <a:solidFill>
                  <a:schemeClr val="accent2">
                    <a:lumMod val="75000"/>
                  </a:schemeClr>
                </a:solidFill>
              </a:rPr>
              <a:t> </a:t>
            </a:r>
            <a:r>
              <a:rPr lang="ar-SY" sz="2800" b="1" dirty="0" smtClean="0">
                <a:solidFill>
                  <a:srgbClr val="002060"/>
                </a:solidFill>
              </a:rPr>
              <a:t>حتى بدأت الحيوانات جميعها بالغناء دفعةً واحدة كاسرةً سكون الليل فاتحة أفواهها أكثر ما فيها منشدةّ: </a:t>
            </a:r>
            <a:br>
              <a:rPr lang="ar-SY" sz="2800" b="1" dirty="0" smtClean="0">
                <a:solidFill>
                  <a:srgbClr val="002060"/>
                </a:solidFill>
              </a:rPr>
            </a:br>
            <a:r>
              <a:rPr lang="ar-SY" sz="2800" b="1" dirty="0" smtClean="0">
                <a:solidFill>
                  <a:srgbClr val="002060"/>
                </a:solidFill>
              </a:rPr>
              <a:t>تعالوا وغنوا </a:t>
            </a:r>
            <a:br>
              <a:rPr lang="ar-SY" sz="2800" b="1" dirty="0" smtClean="0">
                <a:solidFill>
                  <a:srgbClr val="002060"/>
                </a:solidFill>
              </a:rPr>
            </a:br>
            <a:r>
              <a:rPr lang="ar-SY" sz="2800" b="1" dirty="0" smtClean="0">
                <a:solidFill>
                  <a:srgbClr val="002060"/>
                </a:solidFill>
              </a:rPr>
              <a:t>ومجّدوا الطفل الملك</a:t>
            </a:r>
            <a:br>
              <a:rPr lang="ar-SY" sz="2800" b="1" dirty="0" smtClean="0">
                <a:solidFill>
                  <a:srgbClr val="002060"/>
                </a:solidFill>
              </a:rPr>
            </a:br>
            <a:r>
              <a:rPr lang="ar-SY" sz="2800" b="1" dirty="0" smtClean="0">
                <a:solidFill>
                  <a:srgbClr val="002060"/>
                </a:solidFill>
              </a:rPr>
              <a:t>عصافير السماء غني للرب</a:t>
            </a:r>
            <a:br>
              <a:rPr lang="ar-SY" sz="2800" b="1" dirty="0" smtClean="0">
                <a:solidFill>
                  <a:srgbClr val="002060"/>
                </a:solidFill>
              </a:rPr>
            </a:br>
            <a:r>
              <a:rPr lang="ar-SY" sz="2800" b="1" dirty="0" smtClean="0">
                <a:solidFill>
                  <a:srgbClr val="002060"/>
                </a:solidFill>
              </a:rPr>
              <a:t>والثعلب في وكره  غني للرب</a:t>
            </a:r>
            <a:br>
              <a:rPr lang="ar-SY" sz="2800" b="1" dirty="0" smtClean="0">
                <a:solidFill>
                  <a:srgbClr val="002060"/>
                </a:solidFill>
              </a:rPr>
            </a:br>
            <a:r>
              <a:rPr lang="ar-SY" sz="2800" b="1" dirty="0" smtClean="0">
                <a:solidFill>
                  <a:srgbClr val="002060"/>
                </a:solidFill>
              </a:rPr>
              <a:t>الزواحف على الأرض غني للرب </a:t>
            </a:r>
            <a:br>
              <a:rPr lang="ar-SY" sz="2800" b="1" dirty="0" smtClean="0">
                <a:solidFill>
                  <a:srgbClr val="002060"/>
                </a:solidFill>
              </a:rPr>
            </a:br>
            <a:r>
              <a:rPr lang="ar-SY" sz="2800" b="1" dirty="0" smtClean="0">
                <a:solidFill>
                  <a:srgbClr val="002060"/>
                </a:solidFill>
              </a:rPr>
              <a:t>اسماك الماء غني للرب</a:t>
            </a:r>
            <a:br>
              <a:rPr lang="ar-SY" sz="2800" b="1" dirty="0" smtClean="0">
                <a:solidFill>
                  <a:srgbClr val="002060"/>
                </a:solidFill>
              </a:rPr>
            </a:br>
            <a:r>
              <a:rPr lang="ar-SY" sz="2800" b="1" dirty="0" smtClean="0">
                <a:solidFill>
                  <a:srgbClr val="002060"/>
                </a:solidFill>
              </a:rPr>
              <a:t>كل المخلوقات غني للرب</a:t>
            </a:r>
            <a:r>
              <a:rPr lang="ar-SY" sz="2800" b="1" dirty="0" smtClean="0">
                <a:solidFill>
                  <a:schemeClr val="accent2">
                    <a:lumMod val="75000"/>
                  </a:schemeClr>
                </a:solidFill>
              </a:rPr>
              <a:t>.</a:t>
            </a:r>
            <a:endParaRPr lang="en-GB" sz="2800" b="1" dirty="0">
              <a:solidFill>
                <a:schemeClr val="accent2">
                  <a:lumMod val="75000"/>
                </a:schemeClr>
              </a:solidFill>
            </a:endParaRPr>
          </a:p>
        </p:txBody>
      </p:sp>
      <p:pic>
        <p:nvPicPr>
          <p:cNvPr id="4" name="Content Placeholder 3" descr="7.jpg"/>
          <p:cNvPicPr>
            <a:picLocks noGrp="1" noChangeAspect="1"/>
          </p:cNvPicPr>
          <p:nvPr>
            <p:ph idx="1"/>
          </p:nvPr>
        </p:nvPicPr>
        <p:blipFill>
          <a:blip r:embed="rId2" cstate="print"/>
          <a:stretch>
            <a:fillRect/>
          </a:stretch>
        </p:blipFill>
        <p:spPr>
          <a:xfrm>
            <a:off x="0" y="0"/>
            <a:ext cx="6215074" cy="6858000"/>
          </a:xfrm>
        </p:spPr>
      </p:pic>
    </p:spTree>
  </p:cSld>
  <p:clrMapOvr>
    <a:masterClrMapping/>
  </p:clrMapOvr>
  <p:transition spd="slow">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p:val>
                                            <p:fltVal val="0"/>
                                          </p:val>
                                        </p:tav>
                                        <p:tav tm="100000">
                                          <p:val>
                                            <p:strVal val="#ppt_w"/>
                                          </p:val>
                                        </p:tav>
                                      </p:tavLst>
                                    </p:anim>
                                    <p:anim calcmode="lin" valueType="num">
                                      <p:cBhvr>
                                        <p:cTn id="8" dur="5000" fill="hold"/>
                                        <p:tgtEl>
                                          <p:spTgt spid="2"/>
                                        </p:tgtEl>
                                        <p:attrNameLst>
                                          <p:attrName>ppt_h</p:attrName>
                                        </p:attrNameLst>
                                      </p:cBhvr>
                                      <p:tavLst>
                                        <p:tav tm="0">
                                          <p:val>
                                            <p:fltVal val="0"/>
                                          </p:val>
                                        </p:tav>
                                        <p:tav tm="100000">
                                          <p:val>
                                            <p:strVal val="#ppt_h"/>
                                          </p:val>
                                        </p:tav>
                                      </p:tavLst>
                                    </p:anim>
                                    <p:anim calcmode="lin" valueType="num">
                                      <p:cBhvr>
                                        <p:cTn id="9" dur="5000" fill="hold"/>
                                        <p:tgtEl>
                                          <p:spTgt spid="2"/>
                                        </p:tgtEl>
                                        <p:attrNameLst>
                                          <p:attrName>style.rotation</p:attrName>
                                        </p:attrNameLst>
                                      </p:cBhvr>
                                      <p:tavLst>
                                        <p:tav tm="0">
                                          <p:val>
                                            <p:fltVal val="360"/>
                                          </p:val>
                                        </p:tav>
                                        <p:tav tm="100000">
                                          <p:val>
                                            <p:fltVal val="0"/>
                                          </p:val>
                                        </p:tav>
                                      </p:tavLst>
                                    </p:anim>
                                    <p:animEffect transition="in" filter="fade">
                                      <p:cBhvr>
                                        <p:cTn id="10"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8.jpg"/>
          <p:cNvPicPr>
            <a:picLocks noGrp="1" noChangeAspect="1"/>
          </p:cNvPicPr>
          <p:nvPr>
            <p:ph idx="1"/>
          </p:nvPr>
        </p:nvPicPr>
        <p:blipFill>
          <a:blip r:embed="rId2" cstate="print"/>
          <a:stretch>
            <a:fillRect/>
          </a:stretch>
        </p:blipFill>
        <p:spPr>
          <a:xfrm>
            <a:off x="0" y="0"/>
            <a:ext cx="9144000" cy="6858000"/>
          </a:xfrm>
        </p:spPr>
      </p:pic>
      <p:sp>
        <p:nvSpPr>
          <p:cNvPr id="5" name="TextBox 4"/>
          <p:cNvSpPr txBox="1"/>
          <p:nvPr/>
        </p:nvSpPr>
        <p:spPr>
          <a:xfrm>
            <a:off x="0" y="214290"/>
            <a:ext cx="9144000" cy="584775"/>
          </a:xfrm>
          <a:prstGeom prst="rect">
            <a:avLst/>
          </a:prstGeom>
          <a:noFill/>
        </p:spPr>
        <p:txBody>
          <a:bodyPr wrap="square" rtlCol="0">
            <a:spAutoFit/>
          </a:bodyPr>
          <a:lstStyle/>
          <a:p>
            <a:pPr algn="r"/>
            <a:r>
              <a:rPr lang="ar-SY" sz="3200" b="1" dirty="0" smtClean="0">
                <a:solidFill>
                  <a:schemeClr val="accent2">
                    <a:lumMod val="75000"/>
                  </a:schemeClr>
                </a:solidFill>
              </a:rPr>
              <a:t>وبعدما غنوا سوية، بدأ كل منهم بالغناء لوحده ليستقبل الطفل يسوع.</a:t>
            </a:r>
            <a:endParaRPr lang="en-GB" sz="3200" b="1" dirty="0">
              <a:solidFill>
                <a:schemeClr val="accent2">
                  <a:lumMod val="75000"/>
                </a:schemeClr>
              </a:solidFill>
            </a:endParaRPr>
          </a:p>
        </p:txBody>
      </p:sp>
    </p:spTree>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 fill="hold"/>
                                        <p:tgtEl>
                                          <p:spTgt spid="5"/>
                                        </p:tgtEl>
                                        <p:attrNameLst>
                                          <p:attrName>ppt_x</p:attrName>
                                        </p:attrNameLst>
                                      </p:cBhvr>
                                      <p:tavLst>
                                        <p:tav tm="0">
                                          <p:val>
                                            <p:strVal val="#ppt_x"/>
                                          </p:val>
                                        </p:tav>
                                        <p:tav tm="100000">
                                          <p:val>
                                            <p:strVal val="#ppt_x"/>
                                          </p:val>
                                        </p:tav>
                                      </p:tavLst>
                                    </p:anim>
                                    <p:anim calcmode="lin" valueType="num">
                                      <p:cBhvr additive="base">
                                        <p:cTn id="8"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9.jpg"/>
          <p:cNvPicPr>
            <a:picLocks noGrp="1" noChangeAspect="1"/>
          </p:cNvPicPr>
          <p:nvPr>
            <p:ph idx="1"/>
          </p:nvPr>
        </p:nvPicPr>
        <p:blipFill>
          <a:blip r:embed="rId2" cstate="print"/>
          <a:stretch>
            <a:fillRect/>
          </a:stretch>
        </p:blipFill>
        <p:spPr>
          <a:xfrm>
            <a:off x="0" y="0"/>
            <a:ext cx="7215206" cy="6858000"/>
          </a:xfrm>
        </p:spPr>
      </p:pic>
      <p:sp>
        <p:nvSpPr>
          <p:cNvPr id="6" name="Title 5"/>
          <p:cNvSpPr txBox="1">
            <a:spLocks noGrp="1"/>
          </p:cNvSpPr>
          <p:nvPr>
            <p:ph type="title"/>
          </p:nvPr>
        </p:nvSpPr>
        <p:spPr>
          <a:xfrm>
            <a:off x="7215206" y="0"/>
            <a:ext cx="1928794" cy="6986528"/>
          </a:xfrm>
          <a:prstGeom prst="rect">
            <a:avLst/>
          </a:prstGeom>
          <a:solidFill>
            <a:srgbClr val="FFC000"/>
          </a:solidFill>
        </p:spPr>
        <p:txBody>
          <a:bodyPr wrap="square" rtlCol="0">
            <a:spAutoFit/>
          </a:bodyPr>
          <a:lstStyle/>
          <a:p>
            <a:pPr algn="r" rtl="1"/>
            <a:r>
              <a:rPr lang="ar-SY" sz="3200" b="1" dirty="0" smtClean="0"/>
              <a:t>و كانت البقرة  سعيدة فهي الأولى التي غنت لأن الجميع عندها في ضيافتها </a:t>
            </a:r>
            <a:br>
              <a:rPr lang="ar-SY" sz="3200" b="1" dirty="0" smtClean="0"/>
            </a:br>
            <a:r>
              <a:rPr lang="ar-SY" sz="3200" b="1" dirty="0" smtClean="0"/>
              <a:t>قائلة:</a:t>
            </a:r>
            <a:br>
              <a:rPr lang="ar-SY" sz="3200" b="1" dirty="0" smtClean="0"/>
            </a:br>
            <a:r>
              <a:rPr lang="ar-SY" sz="3200" b="1" dirty="0" smtClean="0"/>
              <a:t>أنا البقرة أنا سعيدة جداً بالقرب من المزود </a:t>
            </a:r>
            <a:br>
              <a:rPr lang="ar-SY" sz="3200" b="1" dirty="0" smtClean="0"/>
            </a:br>
            <a:r>
              <a:rPr lang="ar-SY" sz="3200" b="1" dirty="0" smtClean="0"/>
              <a:t>حيث يوجد ملكنا</a:t>
            </a:r>
            <a:r>
              <a:rPr lang="ar-SY" sz="3200" b="1" dirty="0" smtClean="0"/>
              <a:t>.</a:t>
            </a:r>
            <a:endParaRPr lang="en-GB" sz="3200" b="1" dirty="0"/>
          </a:p>
        </p:txBody>
      </p:sp>
    </p:spTree>
  </p:cSld>
  <p:clrMapOvr>
    <a:masterClrMapping/>
  </p:clrMapOvr>
  <p:transition spd="slow">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486</TotalTime>
  <Words>572</Words>
  <Application>Microsoft Office PowerPoint</Application>
  <PresentationFormat>On-screen Show (4:3)</PresentationFormat>
  <Paragraphs>32</Paragraphs>
  <Slides>20</Slides>
  <Notes>1</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Slide 1</vt:lpstr>
      <vt:lpstr>Slide 2</vt:lpstr>
      <vt:lpstr>Slide 3</vt:lpstr>
      <vt:lpstr>Slide 4</vt:lpstr>
      <vt:lpstr>و في هدوء الليل توجه الجميع الى الإسطبل. منهم من يمشي، ومنهم من يطير وآخرون يقفزون.</vt:lpstr>
      <vt:lpstr>Slide 6</vt:lpstr>
      <vt:lpstr> حتى بدأت الحيوانات جميعها بالغناء دفعةً واحدة كاسرةً سكون الليل فاتحة أفواهها أكثر ما فيها منشدةّ:  تعالوا وغنوا  ومجّدوا الطفل الملك عصافير السماء غني للرب والثعلب في وكره  غني للرب الزواحف على الأرض غني للرب  اسماك الماء غني للرب كل المخلوقات غني للرب.</vt:lpstr>
      <vt:lpstr>Slide 8</vt:lpstr>
      <vt:lpstr>و كانت البقرة  سعيدة فهي الأولى التي غنت لأن الجميع عندها في ضيافتها  قائلة: أنا البقرة أنا سعيدة جداً بالقرب من المزود  حيث يوجد ملكنا.</vt:lpstr>
      <vt:lpstr>Slide 10</vt:lpstr>
      <vt:lpstr>الفأرة اعتقدت إنه عليها الحذر ويجب أن تغني بصوت منخفض لأنها رأت قط يدخل الإسطبل، ومن الأفضل أن لا يراها، ولكن من المدهش أنّ لا أحد يرغب في مهاجمة الآخر هذه الليلة فهناك سلامٌ كبير يسود، على كل حال عليّ أن أبقى حذرة ولا أخاطر وغنت بصوت منخفض:  أنا فأرة رمادية وصغيرة، ولأنه ولد اليوم لنا طفل فأني أهنئ نفسي. </vt:lpstr>
      <vt:lpstr>في هذه اللحظة وصل الرعاة و خرافهم نازلين من الجبال، فقد أخبرهم ملاك عن ولادة الطفل يسوع، الملك الذي أتى إلى أرضنا، فتوجهوا راكضين نحو بيت لحم.  وما أن رأت الخراف الطفل المولود حتى بدأت الغناء: نحن الخرفان نحب الرعيّان نغني للملك الذي أتى إلى أرضنا. </vt:lpstr>
      <vt:lpstr>Slide 13</vt:lpstr>
      <vt:lpstr>Slide 14</vt:lpstr>
      <vt:lpstr>Slide 15</vt:lpstr>
      <vt:lpstr>Slide 16</vt:lpstr>
      <vt:lpstr>أخيراً جاء دور الكلب الذي كان قد وعد بتقديم عرضٍ لاستقبال يسوع، وأخذ يغني: وأنا كلبٌ سعيدٌ جداً   و لكي أُضحك الطفل المولود سأقفز إلى السماء. وبدأ بالقفز إلى ارتفاعٍ عالٍ. مما جعل الدجاجة تفقد توازنها على الغصن، فسقطت وهي تصرخ وتضرب بأجنحتها، واسرع الكل لمساعدتها وانشغلوا كثيراً بالتقاطها... </vt:lpstr>
      <vt:lpstr>Slide 18</vt:lpstr>
      <vt:lpstr>و عندما انتهى الكل من الغناء، هدؤوا جميعهم بصمتٍ وذهول جلست الحيوانات تراقب يسوع المنقذ الذي أرسله الآب كما وعدنا.</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HANANIA FMM</dc:creator>
  <cp:lastModifiedBy>Computer</cp:lastModifiedBy>
  <cp:revision>18</cp:revision>
  <dcterms:created xsi:type="dcterms:W3CDTF">2006-08-16T00:00:00Z</dcterms:created>
  <dcterms:modified xsi:type="dcterms:W3CDTF">2012-12-22T00:19:13Z</dcterms:modified>
</cp:coreProperties>
</file>