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786" y="-2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D9C8B0-E596-484F-AD14-DF395C10477B}" type="datetimeFigureOut">
              <a:rPr lang="en-US" smtClean="0"/>
              <a:pPr/>
              <a:t>10/26/2012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4D926F-2412-4796-8116-410454F5F7E2}"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ED4D926F-2412-4796-8116-410454F5F7E2}"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FCCBC39-F8C8-4339-A1BE-FEB957BA1217}" type="datetimeFigureOut">
              <a:rPr lang="en-US" smtClean="0"/>
              <a:pPr/>
              <a:t>10/26/2012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FCCBC39-F8C8-4339-A1BE-FEB957BA1217}" type="datetimeFigureOut">
              <a:rPr lang="en-US" smtClean="0"/>
              <a:pPr/>
              <a:t>10/26/2012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FCCBC39-F8C8-4339-A1BE-FEB957BA1217}" type="datetimeFigureOut">
              <a:rPr lang="en-US" smtClean="0"/>
              <a:pPr/>
              <a:t>10/26/2012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FCCBC39-F8C8-4339-A1BE-FEB957BA1217}" type="datetimeFigureOut">
              <a:rPr lang="en-US" smtClean="0"/>
              <a:pPr/>
              <a:t>10/26/2012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CCBC39-F8C8-4339-A1BE-FEB957BA1217}" type="datetimeFigureOut">
              <a:rPr lang="en-US" smtClean="0"/>
              <a:pPr/>
              <a:t>10/26/2012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FCCBC39-F8C8-4339-A1BE-FEB957BA1217}" type="datetimeFigureOut">
              <a:rPr lang="en-US" smtClean="0"/>
              <a:pPr/>
              <a:t>10/26/2012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FCCBC39-F8C8-4339-A1BE-FEB957BA1217}" type="datetimeFigureOut">
              <a:rPr lang="en-US" smtClean="0"/>
              <a:pPr/>
              <a:t>10/26/2012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FCCBC39-F8C8-4339-A1BE-FEB957BA1217}" type="datetimeFigureOut">
              <a:rPr lang="en-US" smtClean="0"/>
              <a:pPr/>
              <a:t>10/26/2012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CCBC39-F8C8-4339-A1BE-FEB957BA1217}" type="datetimeFigureOut">
              <a:rPr lang="en-US" smtClean="0"/>
              <a:pPr/>
              <a:t>10/26/2012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CCBC39-F8C8-4339-A1BE-FEB957BA1217}" type="datetimeFigureOut">
              <a:rPr lang="en-US" smtClean="0"/>
              <a:pPr/>
              <a:t>10/26/2012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CCBC39-F8C8-4339-A1BE-FEB957BA1217}" type="datetimeFigureOut">
              <a:rPr lang="en-US" smtClean="0"/>
              <a:pPr/>
              <a:t>10/26/2012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B8F8CFA-910A-4229-A210-431AEBD4C90C}"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CCBC39-F8C8-4339-A1BE-FEB957BA1217}" type="datetimeFigureOut">
              <a:rPr lang="en-US" smtClean="0"/>
              <a:pPr/>
              <a:t>10/26/2012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8F8CFA-910A-4229-A210-431AEBD4C90C}"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jpg"/>
          <p:cNvPicPr>
            <a:picLocks noChangeAspect="1"/>
          </p:cNvPicPr>
          <p:nvPr/>
        </p:nvPicPr>
        <p:blipFill>
          <a:blip r:embed="rId2"/>
          <a:stretch>
            <a:fillRect/>
          </a:stretch>
        </p:blipFill>
        <p:spPr>
          <a:xfrm>
            <a:off x="0" y="0"/>
            <a:ext cx="9143999" cy="6858000"/>
          </a:xfrm>
          <a:prstGeom prst="rect">
            <a:avLst/>
          </a:prstGeom>
        </p:spPr>
      </p:pic>
      <p:sp>
        <p:nvSpPr>
          <p:cNvPr id="8" name="TextBox 7"/>
          <p:cNvSpPr txBox="1"/>
          <p:nvPr/>
        </p:nvSpPr>
        <p:spPr>
          <a:xfrm>
            <a:off x="1071538" y="0"/>
            <a:ext cx="6786610" cy="1323439"/>
          </a:xfrm>
          <a:prstGeom prst="rect">
            <a:avLst/>
          </a:prstGeom>
          <a:noFill/>
        </p:spPr>
        <p:txBody>
          <a:bodyPr wrap="square" rtlCol="0">
            <a:spAutoFit/>
          </a:bodyPr>
          <a:lstStyle/>
          <a:p>
            <a:pPr algn="ctr" rtl="1"/>
            <a:r>
              <a:rPr lang="ar-SY" sz="8000" dirty="0" smtClean="0">
                <a:solidFill>
                  <a:srgbClr val="7030A0"/>
                </a:solidFill>
              </a:rPr>
              <a:t>صلواتي</a:t>
            </a:r>
            <a:r>
              <a:rPr lang="ar-SY" sz="8000" dirty="0" smtClean="0">
                <a:solidFill>
                  <a:srgbClr val="FF0000"/>
                </a:solidFill>
              </a:rPr>
              <a:t> </a:t>
            </a:r>
            <a:r>
              <a:rPr lang="ar-SY" sz="8000" dirty="0" smtClean="0">
                <a:solidFill>
                  <a:srgbClr val="7030A0"/>
                </a:solidFill>
              </a:rPr>
              <a:t>الأولى</a:t>
            </a:r>
            <a:endParaRPr lang="en-GB" sz="8000" dirty="0">
              <a:solidFill>
                <a:srgbClr val="7030A0"/>
              </a:solidFill>
            </a:endParaRPr>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3" nodeType="clickEffect">
                                  <p:stCondLst>
                                    <p:cond delay="0"/>
                                  </p:stCondLst>
                                  <p:iterate type="lt">
                                    <p:tmPct val="0"/>
                                  </p:iterate>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anim calcmode="lin" valueType="num">
                                      <p:cBhvr>
                                        <p:cTn id="9" dur="5000" fill="hold"/>
                                        <p:tgtEl>
                                          <p:spTgt spid="8"/>
                                        </p:tgtEl>
                                        <p:attrNameLst>
                                          <p:attrName>style.rotation</p:attrName>
                                        </p:attrNameLst>
                                      </p:cBhvr>
                                      <p:tavLst>
                                        <p:tav tm="0">
                                          <p:val>
                                            <p:fltVal val="360"/>
                                          </p:val>
                                        </p:tav>
                                        <p:tav tm="100000">
                                          <p:val>
                                            <p:fltVal val="0"/>
                                          </p:val>
                                        </p:tav>
                                      </p:tavLst>
                                    </p:anim>
                                    <p:animEffect transition="in" filter="fade">
                                      <p:cBhvr>
                                        <p:cTn id="10"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3"/>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0" y="0"/>
            <a:ext cx="6500826" cy="6858000"/>
          </a:xfrm>
          <a:prstGeom prst="rect">
            <a:avLst/>
          </a:prstGeom>
        </p:spPr>
      </p:pic>
      <p:sp>
        <p:nvSpPr>
          <p:cNvPr id="4" name="TextBox 3"/>
          <p:cNvSpPr txBox="1"/>
          <p:nvPr/>
        </p:nvSpPr>
        <p:spPr>
          <a:xfrm>
            <a:off x="6500826" y="0"/>
            <a:ext cx="2643174" cy="6858000"/>
          </a:xfrm>
          <a:prstGeom prst="rect">
            <a:avLst/>
          </a:prstGeom>
          <a:solidFill>
            <a:schemeClr val="accent3">
              <a:lumMod val="50000"/>
            </a:schemeClr>
          </a:solidFill>
        </p:spPr>
        <p:txBody>
          <a:bodyPr wrap="square" rtlCol="0">
            <a:spAutoFit/>
          </a:bodyPr>
          <a:lstStyle/>
          <a:p>
            <a:pPr algn="r" rtl="1"/>
            <a:r>
              <a:rPr lang="ar-SY" sz="2400" dirty="0" smtClean="0">
                <a:solidFill>
                  <a:schemeClr val="bg1"/>
                </a:solidFill>
              </a:rPr>
              <a:t>ربي اني متضايق جدا ولدي رغبة في البكاء! آه يا رب لماذا نكون تعيسين هكذا. أحيانا أرغب كثيرا في من يعزيني وأنت تبدو أحيانا كأنك غير موجود ولكنني أعرف بأنك لا ترغب بأن أبقى حزين اذا ساعدني لأستعيد ضحكتي وفرحي ...“أمل يا رب أذنك واستجب لي فأني بائس مسكين“ مز  85</a:t>
            </a:r>
          </a:p>
          <a:p>
            <a:pPr algn="r" rtl="1"/>
            <a:r>
              <a:rPr lang="ar-SY" sz="2400" dirty="0" smtClean="0">
                <a:solidFill>
                  <a:schemeClr val="bg1"/>
                </a:solidFill>
              </a:rPr>
              <a:t>عندما كان يسوع على الأرض فقد عانى الكثير من الأوقات في الحزن وبكى وفي أوقات حزنه صلى للآب </a:t>
            </a:r>
            <a:endParaRPr lang="en-US" sz="2400" dirty="0" smtClean="0">
              <a:solidFill>
                <a:schemeClr val="bg1"/>
              </a:solidFill>
            </a:endParaRPr>
          </a:p>
          <a:p>
            <a:pPr algn="r" rtl="1"/>
            <a:endParaRPr lang="en-GB" sz="2400" dirty="0">
              <a:solidFill>
                <a:schemeClr val="bg1"/>
              </a:solidFill>
            </a:endParaRPr>
          </a:p>
        </p:txBody>
      </p:sp>
    </p:spTree>
  </p:cSld>
  <p:clrMapOvr>
    <a:masterClrMapping/>
  </p:clrMapOvr>
  <p:transition spd="slow">
    <p:spli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2"/>
          <a:stretch>
            <a:fillRect/>
          </a:stretch>
        </p:blipFill>
        <p:spPr>
          <a:xfrm>
            <a:off x="0" y="0"/>
            <a:ext cx="6072198" cy="6858000"/>
          </a:xfrm>
          <a:prstGeom prst="rect">
            <a:avLst/>
          </a:prstGeom>
        </p:spPr>
      </p:pic>
      <p:sp>
        <p:nvSpPr>
          <p:cNvPr id="4" name="TextBox 3"/>
          <p:cNvSpPr txBox="1"/>
          <p:nvPr/>
        </p:nvSpPr>
        <p:spPr>
          <a:xfrm>
            <a:off x="6072198" y="0"/>
            <a:ext cx="3071802" cy="6858000"/>
          </a:xfrm>
          <a:prstGeom prst="rect">
            <a:avLst/>
          </a:prstGeom>
          <a:solidFill>
            <a:schemeClr val="accent2"/>
          </a:solidFill>
        </p:spPr>
        <p:txBody>
          <a:bodyPr wrap="square" rtlCol="0">
            <a:spAutoFit/>
          </a:bodyPr>
          <a:lstStyle/>
          <a:p>
            <a:pPr algn="r" rtl="1"/>
            <a:r>
              <a:rPr lang="ar-SY" sz="2400" b="1" dirty="0" smtClean="0">
                <a:solidFill>
                  <a:schemeClr val="bg1"/>
                </a:solidFill>
              </a:rPr>
              <a:t>يا رب هناك الكثير من الأشياء لأتعلمها وهذا ما يخيفني أحيانا يا رب من حولي هناك الكثير من الأطفال اللذين لا أعرفهم وهذا يخيفني ! أحيانا يا رب الليل مظلم وتحدث فيه الكثير من الأمور الغامضة وهذا أيضا ما يخيفني أحيانا ولكن يا رب اذا كان من الممكن أن تأخذ بيدي فمعك يا رب لن أخاف ...</a:t>
            </a:r>
          </a:p>
          <a:p>
            <a:pPr algn="r" rtl="1"/>
            <a:r>
              <a:rPr lang="ar-SY" sz="2400" b="1" dirty="0" smtClean="0">
                <a:solidFill>
                  <a:schemeClr val="bg1"/>
                </a:solidFill>
              </a:rPr>
              <a:t>الرب نوري وخلاصي فمما أخاف مز26</a:t>
            </a:r>
          </a:p>
          <a:p>
            <a:pPr algn="r" rtl="1"/>
            <a:r>
              <a:rPr lang="ar-SY" sz="2400" b="1" dirty="0" smtClean="0">
                <a:solidFill>
                  <a:schemeClr val="bg1"/>
                </a:solidFill>
              </a:rPr>
              <a:t>عندما يمسك الطفل يد أبيه أو أمه فلا يعود يخاف من شيء هكذا الصلاة فهي الوسيلة التي من خلالها نضع يدنا بيد الرب </a:t>
            </a:r>
          </a:p>
        </p:txBody>
      </p:sp>
    </p:spTree>
  </p:cSld>
  <p:clrMapOvr>
    <a:masterClrMapping/>
  </p:clrMapOvr>
  <p:transition spd="slow">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a:stretch>
            <a:fillRect/>
          </a:stretch>
        </p:blipFill>
        <p:spPr>
          <a:xfrm>
            <a:off x="0" y="0"/>
            <a:ext cx="6286512" cy="6858000"/>
          </a:xfrm>
          <a:prstGeom prst="rect">
            <a:avLst/>
          </a:prstGeom>
        </p:spPr>
      </p:pic>
      <p:sp>
        <p:nvSpPr>
          <p:cNvPr id="3" name="Rectangle 2"/>
          <p:cNvSpPr/>
          <p:nvPr/>
        </p:nvSpPr>
        <p:spPr>
          <a:xfrm>
            <a:off x="6286512" y="0"/>
            <a:ext cx="2857488" cy="6986528"/>
          </a:xfrm>
          <a:prstGeom prst="rect">
            <a:avLst/>
          </a:prstGeom>
          <a:solidFill>
            <a:schemeClr val="accent2">
              <a:lumMod val="40000"/>
              <a:lumOff val="60000"/>
            </a:schemeClr>
          </a:solidFill>
        </p:spPr>
        <p:txBody>
          <a:bodyPr wrap="square">
            <a:spAutoFit/>
          </a:bodyPr>
          <a:lstStyle/>
          <a:p>
            <a:pPr algn="r" rtl="1"/>
            <a:r>
              <a:rPr lang="ar-SY" sz="2800" b="1" dirty="0" smtClean="0">
                <a:solidFill>
                  <a:srgbClr val="0070C0"/>
                </a:solidFill>
              </a:rPr>
              <a:t>يا رب أريد ... أريد ... هناك الكثير من الأشياء التي أرغب بها أنت يا من يعرف ما هو الأفضل لي من فضلك أعطني اياه</a:t>
            </a:r>
          </a:p>
          <a:p>
            <a:pPr algn="r" rtl="1"/>
            <a:r>
              <a:rPr lang="ar-SY" sz="2800" b="1" dirty="0" smtClean="0">
                <a:solidFill>
                  <a:srgbClr val="0070C0"/>
                </a:solidFill>
              </a:rPr>
              <a:t>واحدة سألت الرب واياها ألتمس أن أقيم في بيت الرب جميع أيام حياتي </a:t>
            </a:r>
          </a:p>
          <a:p>
            <a:pPr algn="r" rtl="1"/>
            <a:r>
              <a:rPr lang="ar-SY" sz="2800" b="1" dirty="0" smtClean="0">
                <a:solidFill>
                  <a:srgbClr val="0070C0"/>
                </a:solidFill>
              </a:rPr>
              <a:t>قال يسوع أطلبوا تعطوا اذن من الممكن أن نصلي لنطلب شيئا ما ... ولكن ما سوف نتلقاه يكون دوما مفاجأة...</a:t>
            </a:r>
            <a:endParaRPr lang="en-GB" sz="2800" b="1" dirty="0">
              <a:solidFill>
                <a:srgbClr val="0070C0"/>
              </a:solidFill>
            </a:endParaRPr>
          </a:p>
        </p:txBody>
      </p:sp>
    </p:spTree>
  </p:cSld>
  <p:clrMapOvr>
    <a:masterClrMapping/>
  </p:clrMapOvr>
  <p:transition spd="slow">
    <p:circl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jpg"/>
          <p:cNvPicPr>
            <a:picLocks noChangeAspect="1"/>
          </p:cNvPicPr>
          <p:nvPr/>
        </p:nvPicPr>
        <p:blipFill>
          <a:blip r:embed="rId2"/>
          <a:stretch>
            <a:fillRect/>
          </a:stretch>
        </p:blipFill>
        <p:spPr>
          <a:xfrm>
            <a:off x="0" y="0"/>
            <a:ext cx="6072198" cy="6858000"/>
          </a:xfrm>
          <a:prstGeom prst="rect">
            <a:avLst/>
          </a:prstGeom>
        </p:spPr>
      </p:pic>
      <p:sp>
        <p:nvSpPr>
          <p:cNvPr id="4" name="TextBox 3"/>
          <p:cNvSpPr txBox="1"/>
          <p:nvPr/>
        </p:nvSpPr>
        <p:spPr>
          <a:xfrm>
            <a:off x="6000760" y="0"/>
            <a:ext cx="3143240" cy="6858000"/>
          </a:xfrm>
          <a:prstGeom prst="rect">
            <a:avLst/>
          </a:prstGeom>
          <a:solidFill>
            <a:schemeClr val="accent2">
              <a:lumMod val="60000"/>
              <a:lumOff val="40000"/>
            </a:schemeClr>
          </a:solidFill>
        </p:spPr>
        <p:txBody>
          <a:bodyPr wrap="square" rtlCol="0">
            <a:spAutoFit/>
          </a:bodyPr>
          <a:lstStyle/>
          <a:p>
            <a:pPr algn="r" rtl="1"/>
            <a:r>
              <a:rPr lang="ar-SY" sz="2400" b="1" dirty="0" smtClean="0">
                <a:solidFill>
                  <a:srgbClr val="002060"/>
                </a:solidFill>
              </a:rPr>
              <a:t>ربي من أجل جسدي الكامل أقول لك شكرا ! ربي من أجل رأسي الممتلئ بالأفكار أقول لك شكرا ربي من أجل قلبي الذي يريد أن يحب أقول لك شكرا ربي من أجل لحظات سعادتي القصيرة أقول لك شكرا ربي من أجل الحياة التي أعيشها والتي تدهشني أقول لك شكرا ! </a:t>
            </a:r>
          </a:p>
          <a:p>
            <a:pPr algn="r" rtl="1"/>
            <a:r>
              <a:rPr lang="ar-SY" sz="2400" b="1" dirty="0" smtClean="0">
                <a:solidFill>
                  <a:srgbClr val="002060"/>
                </a:solidFill>
              </a:rPr>
              <a:t>باركي يا نفسي الرب ولا تنسي جميع احساناته مز103</a:t>
            </a:r>
          </a:p>
          <a:p>
            <a:pPr algn="r" rtl="1"/>
            <a:r>
              <a:rPr lang="ar-SY" sz="2400" b="1" dirty="0" smtClean="0">
                <a:solidFill>
                  <a:srgbClr val="002060"/>
                </a:solidFill>
              </a:rPr>
              <a:t>عندما نتلقى هدية من شخص ما نقول له شكرا فعلينا أن نقول لله شكرا في كل لحظة من حياتنا للنعم التي يعطينا اياها...</a:t>
            </a:r>
          </a:p>
          <a:p>
            <a:pPr algn="r" rtl="1"/>
            <a:endParaRPr lang="en-GB" sz="2400" b="1" dirty="0">
              <a:solidFill>
                <a:srgbClr val="002060"/>
              </a:solidFill>
            </a:endParaRPr>
          </a:p>
        </p:txBody>
      </p:sp>
    </p:spTree>
  </p:cSld>
  <p:clrMapOvr>
    <a:masterClrMapping/>
  </p:clrMapOvr>
  <p:transition spd="slow">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a:stretch>
            <a:fillRect/>
          </a:stretch>
        </p:blipFill>
        <p:spPr>
          <a:xfrm>
            <a:off x="0" y="0"/>
            <a:ext cx="6000760" cy="6858000"/>
          </a:xfrm>
          <a:prstGeom prst="rect">
            <a:avLst/>
          </a:prstGeom>
        </p:spPr>
      </p:pic>
      <p:sp>
        <p:nvSpPr>
          <p:cNvPr id="5" name="Rectangle 4"/>
          <p:cNvSpPr/>
          <p:nvPr/>
        </p:nvSpPr>
        <p:spPr>
          <a:xfrm>
            <a:off x="6000760" y="1"/>
            <a:ext cx="3143240" cy="6986528"/>
          </a:xfrm>
          <a:prstGeom prst="rect">
            <a:avLst/>
          </a:prstGeom>
          <a:solidFill>
            <a:schemeClr val="accent4">
              <a:lumMod val="75000"/>
            </a:schemeClr>
          </a:solidFill>
        </p:spPr>
        <p:txBody>
          <a:bodyPr wrap="square">
            <a:spAutoFit/>
          </a:bodyPr>
          <a:lstStyle/>
          <a:p>
            <a:pPr algn="r" rtl="1"/>
            <a:r>
              <a:rPr lang="ar-SY" sz="2800" b="1" dirty="0" smtClean="0">
                <a:solidFill>
                  <a:srgbClr val="FFFF00"/>
                </a:solidFill>
              </a:rPr>
              <a:t>ربي أنا لست فخورا بما عملته فهو لم يكن جيدا ولا جميلا ولكنني أعرف بأنك ستغفر لي وأنك ستعلمني كيف أغفر  للآخر</a:t>
            </a:r>
          </a:p>
          <a:p>
            <a:pPr algn="r" rtl="1"/>
            <a:r>
              <a:rPr lang="ar-SY" sz="2800" b="1" dirty="0" smtClean="0">
                <a:solidFill>
                  <a:srgbClr val="FFFF00"/>
                </a:solidFill>
              </a:rPr>
              <a:t>لأنك أيها السيد صالح وغفور أصغ الى تضرعاتي مز85 </a:t>
            </a:r>
          </a:p>
          <a:p>
            <a:pPr algn="r" rtl="1"/>
            <a:r>
              <a:rPr lang="ar-SY" sz="2800" b="1" dirty="0" smtClean="0">
                <a:solidFill>
                  <a:srgbClr val="FFFF00"/>
                </a:solidFill>
              </a:rPr>
              <a:t>نحن لسنا أشرارا في طبيعتنا ولكن ما يحصل في بعض الأحيان أن نكون كذلك لكن الله يغفر لنا عندما نطلب منه ذلك ...</a:t>
            </a:r>
          </a:p>
          <a:p>
            <a:pPr algn="r" rtl="1"/>
            <a:endParaRPr lang="en-GB" sz="2800" dirty="0"/>
          </a:p>
        </p:txBody>
      </p:sp>
    </p:spTree>
  </p:cSld>
  <p:clrMapOvr>
    <a:masterClrMapping/>
  </p:clrMapOvr>
  <p:transition spd="slow">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jpg"/>
          <p:cNvPicPr>
            <a:picLocks noChangeAspect="1"/>
          </p:cNvPicPr>
          <p:nvPr/>
        </p:nvPicPr>
        <p:blipFill>
          <a:blip r:embed="rId2"/>
          <a:stretch>
            <a:fillRect/>
          </a:stretch>
        </p:blipFill>
        <p:spPr>
          <a:xfrm>
            <a:off x="0" y="0"/>
            <a:ext cx="5929322" cy="6857999"/>
          </a:xfrm>
          <a:prstGeom prst="rect">
            <a:avLst/>
          </a:prstGeom>
        </p:spPr>
      </p:pic>
      <p:sp>
        <p:nvSpPr>
          <p:cNvPr id="4" name="TextBox 3"/>
          <p:cNvSpPr txBox="1"/>
          <p:nvPr/>
        </p:nvSpPr>
        <p:spPr>
          <a:xfrm>
            <a:off x="5929322" y="0"/>
            <a:ext cx="3214678" cy="6986528"/>
          </a:xfrm>
          <a:prstGeom prst="rect">
            <a:avLst/>
          </a:prstGeom>
          <a:solidFill>
            <a:srgbClr val="00B0F0"/>
          </a:solidFill>
        </p:spPr>
        <p:txBody>
          <a:bodyPr wrap="square" rtlCol="0">
            <a:spAutoFit/>
          </a:bodyPr>
          <a:lstStyle/>
          <a:p>
            <a:pPr algn="r" rtl="1"/>
            <a:r>
              <a:rPr lang="ar-SY" sz="2800" b="1" dirty="0" smtClean="0">
                <a:solidFill>
                  <a:srgbClr val="FFFF00"/>
                </a:solidFill>
              </a:rPr>
              <a:t>ربي انني أحمل في قلبي كل من أحب أبي ,أمي , كل عائلتي ,أصدقائي وصديقاتي فالحياة جميلة بوجودهم أعطهم يا رب ما هو الأفضل واحفظهم في حبك الآن والى الأبد...</a:t>
            </a:r>
          </a:p>
          <a:p>
            <a:pPr algn="r" rtl="1"/>
            <a:r>
              <a:rPr lang="ar-SY" sz="2800" b="1" dirty="0" smtClean="0">
                <a:solidFill>
                  <a:srgbClr val="FFFF00"/>
                </a:solidFill>
              </a:rPr>
              <a:t>كرأفة الآب ببنيه يرأف الرب باللذين يتقونه مز 102 </a:t>
            </a:r>
          </a:p>
          <a:p>
            <a:pPr algn="r" rtl="1"/>
            <a:r>
              <a:rPr lang="ar-SY" sz="2800" b="1" dirty="0" smtClean="0">
                <a:solidFill>
                  <a:srgbClr val="FFFF00"/>
                </a:solidFill>
              </a:rPr>
              <a:t>بفضل أولئك الذين نحبهم نتعرف قليلا على حب الرب  وبصلاتنا من أجلهم ندخل أكثر في حب </a:t>
            </a:r>
            <a:r>
              <a:rPr lang="ar-SY" sz="2800" b="1" dirty="0" smtClean="0">
                <a:solidFill>
                  <a:srgbClr val="FFFF00"/>
                </a:solidFill>
              </a:rPr>
              <a:t>الرب</a:t>
            </a:r>
            <a:endParaRPr lang="en-US" sz="2800" b="1" dirty="0" smtClean="0">
              <a:solidFill>
                <a:srgbClr val="FFFF00"/>
              </a:solidFill>
            </a:endParaRPr>
          </a:p>
          <a:p>
            <a:pPr algn="r" rtl="1"/>
            <a:endParaRPr lang="ar-SY" sz="2800" b="1" dirty="0" smtClean="0">
              <a:solidFill>
                <a:srgbClr val="FFFF00"/>
              </a:solidFill>
            </a:endParaRPr>
          </a:p>
          <a:p>
            <a:pPr algn="r" rtl="1"/>
            <a:r>
              <a:rPr lang="ar-SY" sz="2800" b="1" dirty="0" smtClean="0">
                <a:solidFill>
                  <a:srgbClr val="FFFF00"/>
                </a:solidFill>
              </a:rPr>
              <a:t> </a:t>
            </a:r>
            <a:endParaRPr lang="en-GB" sz="2800" b="1" dirty="0">
              <a:solidFill>
                <a:srgbClr val="FFFF00"/>
              </a:solidFill>
            </a:endParaRPr>
          </a:p>
        </p:txBody>
      </p:sp>
    </p:spTree>
  </p:cSld>
  <p:clrMapOvr>
    <a:masterClrMapping/>
  </p:clrMapOvr>
  <p:transition spd="slow">
    <p:spli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jpg"/>
          <p:cNvPicPr>
            <a:picLocks noChangeAspect="1"/>
          </p:cNvPicPr>
          <p:nvPr/>
        </p:nvPicPr>
        <p:blipFill>
          <a:blip r:embed="rId2"/>
          <a:stretch>
            <a:fillRect/>
          </a:stretch>
        </p:blipFill>
        <p:spPr>
          <a:xfrm>
            <a:off x="0" y="0"/>
            <a:ext cx="5500694" cy="6858000"/>
          </a:xfrm>
          <a:prstGeom prst="rect">
            <a:avLst/>
          </a:prstGeom>
        </p:spPr>
      </p:pic>
      <p:sp>
        <p:nvSpPr>
          <p:cNvPr id="4" name="TextBox 3"/>
          <p:cNvSpPr txBox="1"/>
          <p:nvPr/>
        </p:nvSpPr>
        <p:spPr>
          <a:xfrm>
            <a:off x="5500694" y="0"/>
            <a:ext cx="3643306" cy="6986528"/>
          </a:xfrm>
          <a:prstGeom prst="rect">
            <a:avLst/>
          </a:prstGeom>
          <a:solidFill>
            <a:schemeClr val="tx2">
              <a:lumMod val="40000"/>
              <a:lumOff val="60000"/>
            </a:schemeClr>
          </a:solidFill>
        </p:spPr>
        <p:txBody>
          <a:bodyPr wrap="square" rtlCol="0">
            <a:spAutoFit/>
          </a:bodyPr>
          <a:lstStyle/>
          <a:p>
            <a:pPr algn="r" rtl="1"/>
            <a:r>
              <a:rPr lang="ar-SY" sz="2800" b="1" dirty="0" smtClean="0">
                <a:solidFill>
                  <a:srgbClr val="C00000"/>
                </a:solidFill>
              </a:rPr>
              <a:t>هل صحيح يا رب بأنك تحب الأشرار فبالنسبة لي هناك البعض من الناس اللذين لا أحبهم يا رب اننا لا نحب بقلبنا وأحاسيسنا فقط فربما موقف أو كلمة لطيفة يكونان طريقة للحب أيضا يا رب علمني الحركات والكلمات التي تجعل من قلبي أكبر</a:t>
            </a:r>
          </a:p>
          <a:p>
            <a:pPr algn="r" rtl="1"/>
            <a:r>
              <a:rPr lang="ar-SY" sz="2800" b="1" dirty="0" smtClean="0">
                <a:solidFill>
                  <a:srgbClr val="C00000"/>
                </a:solidFill>
              </a:rPr>
              <a:t>  الرب يرأف بالجميع ومراحمه على كل أعماله مز144 </a:t>
            </a:r>
          </a:p>
          <a:p>
            <a:pPr algn="r" rtl="1"/>
            <a:r>
              <a:rPr lang="ar-SY" sz="2800" b="1" dirty="0" smtClean="0">
                <a:solidFill>
                  <a:srgbClr val="C00000"/>
                </a:solidFill>
              </a:rPr>
              <a:t>أن نحب كما يحبنا الله يبدو هذا مستحيل وغالبا ما كان يسوع يطلب منا أن نحب اذن تلزمنا صلاة لتعلمنا كيف نحب </a:t>
            </a:r>
            <a:endParaRPr lang="en-GB" sz="2800" b="1" dirty="0">
              <a:solidFill>
                <a:srgbClr val="C00000"/>
              </a:solidFill>
            </a:endParaRPr>
          </a:p>
        </p:txBody>
      </p:sp>
    </p:spTree>
  </p:cSld>
  <p:clrMapOvr>
    <a:masterClrMapping/>
  </p:clrMapOvr>
  <p:transition spd="slow">
    <p:checke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7.jpg"/>
          <p:cNvPicPr>
            <a:picLocks noChangeAspect="1"/>
          </p:cNvPicPr>
          <p:nvPr/>
        </p:nvPicPr>
        <p:blipFill>
          <a:blip r:embed="rId2"/>
          <a:stretch>
            <a:fillRect/>
          </a:stretch>
        </p:blipFill>
        <p:spPr>
          <a:xfrm>
            <a:off x="0" y="0"/>
            <a:ext cx="5857884" cy="6858000"/>
          </a:xfrm>
          <a:prstGeom prst="rect">
            <a:avLst/>
          </a:prstGeom>
        </p:spPr>
      </p:pic>
      <p:sp>
        <p:nvSpPr>
          <p:cNvPr id="4" name="TextBox 3"/>
          <p:cNvSpPr txBox="1"/>
          <p:nvPr/>
        </p:nvSpPr>
        <p:spPr>
          <a:xfrm>
            <a:off x="5786446" y="0"/>
            <a:ext cx="3357554" cy="6986528"/>
          </a:xfrm>
          <a:prstGeom prst="rect">
            <a:avLst/>
          </a:prstGeom>
          <a:solidFill>
            <a:schemeClr val="tx2">
              <a:lumMod val="40000"/>
              <a:lumOff val="60000"/>
            </a:schemeClr>
          </a:solidFill>
        </p:spPr>
        <p:txBody>
          <a:bodyPr wrap="square" rtlCol="0">
            <a:spAutoFit/>
          </a:bodyPr>
          <a:lstStyle/>
          <a:p>
            <a:pPr algn="r" rtl="1"/>
            <a:r>
              <a:rPr lang="ar-SY" sz="3200" dirty="0" smtClean="0">
                <a:solidFill>
                  <a:srgbClr val="002060"/>
                </a:solidFill>
              </a:rPr>
              <a:t>ليتقدس اسمك ليأتي ملكوتك لتكن مشيئتك كما في السماء كذلك على الأرض أعطنا خبزنا كفاف يومنا واغفر لنا خطايانا كما نغفر نحن لمن أساء الينا لا تدخلنا في التجربة لكن نجنا من الشرير ...</a:t>
            </a:r>
          </a:p>
          <a:p>
            <a:pPr algn="r" rtl="1"/>
            <a:r>
              <a:rPr lang="ar-SY" sz="3200" dirty="0" smtClean="0">
                <a:solidFill>
                  <a:srgbClr val="002060"/>
                </a:solidFill>
              </a:rPr>
              <a:t>ان يسوع هو من علم هذه الصلاة فتلاميذه وأحبائه ونحن أيضا نقولها لأنها صلاة كل أبناء الله </a:t>
            </a:r>
            <a:endParaRPr lang="en-GB" sz="3200" dirty="0">
              <a:solidFill>
                <a:srgbClr val="002060"/>
              </a:solidFill>
            </a:endParaRPr>
          </a:p>
        </p:txBody>
      </p:sp>
    </p:spTree>
  </p:cSld>
  <p:clrMapOvr>
    <a:masterClrMapping/>
  </p:clrMapOvr>
  <p:transition spd="slow">
    <p:check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jpg"/>
          <p:cNvPicPr>
            <a:picLocks noChangeAspect="1"/>
          </p:cNvPicPr>
          <p:nvPr/>
        </p:nvPicPr>
        <p:blipFill>
          <a:blip r:embed="rId2"/>
          <a:stretch>
            <a:fillRect/>
          </a:stretch>
        </p:blipFill>
        <p:spPr>
          <a:xfrm>
            <a:off x="0" y="1"/>
            <a:ext cx="5786446" cy="6858000"/>
          </a:xfrm>
          <a:prstGeom prst="rect">
            <a:avLst/>
          </a:prstGeom>
        </p:spPr>
      </p:pic>
      <p:sp>
        <p:nvSpPr>
          <p:cNvPr id="4" name="TextBox 3"/>
          <p:cNvSpPr txBox="1"/>
          <p:nvPr/>
        </p:nvSpPr>
        <p:spPr>
          <a:xfrm>
            <a:off x="5643570" y="0"/>
            <a:ext cx="3500430" cy="6858000"/>
          </a:xfrm>
          <a:prstGeom prst="rect">
            <a:avLst/>
          </a:prstGeom>
          <a:solidFill>
            <a:schemeClr val="accent4">
              <a:lumMod val="60000"/>
              <a:lumOff val="40000"/>
            </a:schemeClr>
          </a:solidFill>
        </p:spPr>
        <p:txBody>
          <a:bodyPr wrap="square" rtlCol="0">
            <a:spAutoFit/>
          </a:bodyPr>
          <a:lstStyle/>
          <a:p>
            <a:pPr algn="r" rtl="1"/>
            <a:r>
              <a:rPr lang="ar-SY" sz="3600" dirty="0" smtClean="0">
                <a:solidFill>
                  <a:srgbClr val="002060"/>
                </a:solidFill>
              </a:rPr>
              <a:t>يا ممتلئة نعمة الرب معك مباركة أنت في النساء مباركة ثمرة بطنك يسوع يا قديسة مريم يا والدة الله صلي لأجلنا نحن الخطأة الآن وفي ساعة موتنا آمين </a:t>
            </a:r>
          </a:p>
          <a:p>
            <a:pPr algn="r" rtl="1"/>
            <a:r>
              <a:rPr lang="ar-SY" sz="3600" dirty="0" smtClean="0">
                <a:solidFill>
                  <a:srgbClr val="002060"/>
                </a:solidFill>
              </a:rPr>
              <a:t>بما أن يسوع صار أخونا فمن الطبيعي أن تكون مريم أمه والدتنا أيضا بذلك نستطيع أن نودعها كل صلواتنا</a:t>
            </a:r>
            <a:endParaRPr lang="en-GB" sz="3600" dirty="0">
              <a:solidFill>
                <a:srgbClr val="002060"/>
              </a:solidFill>
            </a:endParaRPr>
          </a:p>
        </p:txBody>
      </p:sp>
    </p:spTree>
  </p:cSld>
  <p:clrMapOvr>
    <a:masterClrMapping/>
  </p:clrMapOvr>
  <p:transition spd="slow">
    <p:blinds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9.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5715016"/>
            <a:ext cx="9144000" cy="1200329"/>
          </a:xfrm>
          <a:prstGeom prst="rect">
            <a:avLst/>
          </a:prstGeom>
          <a:solidFill>
            <a:srgbClr val="FFFF00"/>
          </a:solidFill>
        </p:spPr>
        <p:txBody>
          <a:bodyPr wrap="square" rtlCol="0">
            <a:spAutoFit/>
          </a:bodyPr>
          <a:lstStyle/>
          <a:p>
            <a:pPr algn="r" rtl="1"/>
            <a:r>
              <a:rPr lang="ar-SY" sz="3600" dirty="0" smtClean="0"/>
              <a:t>اننا نتلفظ بهذه الترتيلة الجميلة في نهاية الكثير من الصلوات  لأن حب الله لنا رائع... </a:t>
            </a:r>
            <a:endParaRPr lang="en-GB" sz="3600" dirty="0"/>
          </a:p>
        </p:txBody>
      </p:sp>
    </p:spTree>
  </p:cSld>
  <p:clrMapOvr>
    <a:masterClrMapping/>
  </p:clrMapOvr>
  <p:transition spd="slow">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a:stretch>
            <a:fillRect/>
          </a:stretch>
        </p:blipFill>
        <p:spPr>
          <a:xfrm>
            <a:off x="0" y="0"/>
            <a:ext cx="7215206" cy="6858000"/>
          </a:xfrm>
          <a:prstGeom prst="rect">
            <a:avLst/>
          </a:prstGeom>
        </p:spPr>
      </p:pic>
      <p:sp>
        <p:nvSpPr>
          <p:cNvPr id="4" name="TextBox 3"/>
          <p:cNvSpPr txBox="1"/>
          <p:nvPr/>
        </p:nvSpPr>
        <p:spPr>
          <a:xfrm>
            <a:off x="7143768" y="0"/>
            <a:ext cx="2000232" cy="6858000"/>
          </a:xfrm>
          <a:prstGeom prst="rect">
            <a:avLst/>
          </a:prstGeom>
          <a:solidFill>
            <a:schemeClr val="accent4">
              <a:lumMod val="75000"/>
            </a:schemeClr>
          </a:solidFill>
        </p:spPr>
        <p:txBody>
          <a:bodyPr wrap="square" rtlCol="0">
            <a:spAutoFit/>
          </a:bodyPr>
          <a:lstStyle/>
          <a:p>
            <a:pPr algn="r" rtl="1"/>
            <a:r>
              <a:rPr lang="ar-SY" sz="3600" dirty="0" smtClean="0">
                <a:solidFill>
                  <a:srgbClr val="FFFF00"/>
                </a:solidFill>
              </a:rPr>
              <a:t>برسمنا اشارة الصليب نكون قد صلينا الى يسوع الذي مات وقام وقال لنا : ” ان الله أبونا وحبه يبقى معنا طوال أيام حياتنا“</a:t>
            </a:r>
            <a:endParaRPr lang="en-GB" sz="3600" dirty="0">
              <a:solidFill>
                <a:srgbClr val="FFFF00"/>
              </a:solidFill>
            </a:endParaRPr>
          </a:p>
        </p:txBody>
      </p:sp>
    </p:spTree>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a:stretch>
            <a:fillRect/>
          </a:stretch>
        </p:blipFill>
        <p:spPr>
          <a:xfrm>
            <a:off x="0" y="0"/>
            <a:ext cx="6357950" cy="6858000"/>
          </a:xfrm>
          <a:prstGeom prst="rect">
            <a:avLst/>
          </a:prstGeom>
        </p:spPr>
      </p:pic>
      <p:sp>
        <p:nvSpPr>
          <p:cNvPr id="6" name="TextBox 5"/>
          <p:cNvSpPr txBox="1"/>
          <p:nvPr/>
        </p:nvSpPr>
        <p:spPr>
          <a:xfrm>
            <a:off x="6357950" y="0"/>
            <a:ext cx="2786050" cy="6986528"/>
          </a:xfrm>
          <a:prstGeom prst="rect">
            <a:avLst/>
          </a:prstGeom>
          <a:solidFill>
            <a:srgbClr val="0070C0"/>
          </a:solidFill>
        </p:spPr>
        <p:txBody>
          <a:bodyPr wrap="square" rtlCol="0">
            <a:spAutoFit/>
          </a:bodyPr>
          <a:lstStyle/>
          <a:p>
            <a:pPr algn="r" rtl="1"/>
            <a:r>
              <a:rPr lang="ar-SY" sz="3200" b="1" dirty="0" smtClean="0">
                <a:solidFill>
                  <a:srgbClr val="FFFF00"/>
                </a:solidFill>
              </a:rPr>
              <a:t>استيقظت هذا الصباح ...صباح الخير يا رب أنت الذي يعطينا النور ... كن معي في كل لحظات نهاري هذا ... من أجل أن تنيرني ...  اللهم أنت الهي اليك بكرت</a:t>
            </a:r>
          </a:p>
          <a:p>
            <a:pPr algn="r" rtl="1"/>
            <a:r>
              <a:rPr lang="ar-SY" sz="3200" b="1" dirty="0" smtClean="0">
                <a:solidFill>
                  <a:srgbClr val="FFFF00"/>
                </a:solidFill>
              </a:rPr>
              <a:t>قال يسوع:“ أنا نور العالم فعندما يكون النور معنا نرى بوضوح أكثر</a:t>
            </a:r>
            <a:endParaRPr lang="en-GB" sz="3200" b="1" dirty="0">
              <a:solidFill>
                <a:srgbClr val="FFFF00"/>
              </a:solidFill>
            </a:endParaRPr>
          </a:p>
        </p:txBody>
      </p:sp>
    </p:spTree>
  </p:cSld>
  <p:clrMapOvr>
    <a:masterClrMapping/>
  </p:clrMapOvr>
  <p:transition spd="slow">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a:stretch>
            <a:fillRect/>
          </a:stretch>
        </p:blipFill>
        <p:spPr>
          <a:xfrm>
            <a:off x="0" y="0"/>
            <a:ext cx="5500694" cy="6857999"/>
          </a:xfrm>
          <a:prstGeom prst="rect">
            <a:avLst/>
          </a:prstGeom>
        </p:spPr>
      </p:pic>
      <p:sp>
        <p:nvSpPr>
          <p:cNvPr id="4" name="TextBox 3"/>
          <p:cNvSpPr txBox="1"/>
          <p:nvPr/>
        </p:nvSpPr>
        <p:spPr>
          <a:xfrm>
            <a:off x="5500694" y="0"/>
            <a:ext cx="3643306" cy="4524315"/>
          </a:xfrm>
          <a:prstGeom prst="rect">
            <a:avLst/>
          </a:prstGeom>
          <a:solidFill>
            <a:schemeClr val="tx2">
              <a:lumMod val="60000"/>
              <a:lumOff val="40000"/>
            </a:schemeClr>
          </a:solidFill>
        </p:spPr>
        <p:txBody>
          <a:bodyPr wrap="square" rtlCol="0">
            <a:spAutoFit/>
          </a:bodyPr>
          <a:lstStyle/>
          <a:p>
            <a:pPr algn="r"/>
            <a:r>
              <a:rPr lang="ar-SY" sz="3200" b="1" dirty="0" smtClean="0">
                <a:solidFill>
                  <a:schemeClr val="bg1"/>
                </a:solidFill>
              </a:rPr>
              <a:t>ربي أني أفكر بك  ربي أعرف أنك هنا ربي لن أنساك أبدا ففي قلبي وفي عقلي هناك اغنية صغيرة لك  </a:t>
            </a:r>
          </a:p>
          <a:p>
            <a:pPr algn="r"/>
            <a:r>
              <a:rPr lang="ar-SY" sz="3200" b="1" dirty="0" smtClean="0">
                <a:solidFill>
                  <a:schemeClr val="bg1"/>
                </a:solidFill>
              </a:rPr>
              <a:t>أنشد للرب كل حياتي </a:t>
            </a:r>
          </a:p>
          <a:p>
            <a:pPr algn="r"/>
            <a:endParaRPr lang="ar-SY" sz="3200" b="1" dirty="0" smtClean="0">
              <a:solidFill>
                <a:schemeClr val="bg1"/>
              </a:solidFill>
            </a:endParaRPr>
          </a:p>
          <a:p>
            <a:pPr algn="r"/>
            <a:r>
              <a:rPr lang="ar-SY" sz="3200" b="1" dirty="0" smtClean="0">
                <a:solidFill>
                  <a:schemeClr val="bg1"/>
                </a:solidFill>
              </a:rPr>
              <a:t>ألصلاة من وقت لأخر حتى </a:t>
            </a:r>
            <a:endParaRPr lang="en-US" sz="3200" b="1" dirty="0" smtClean="0">
              <a:solidFill>
                <a:schemeClr val="bg1"/>
              </a:solidFill>
            </a:endParaRPr>
          </a:p>
          <a:p>
            <a:pPr algn="r"/>
            <a:r>
              <a:rPr lang="ar-SY" sz="3200" b="1" dirty="0" smtClean="0">
                <a:solidFill>
                  <a:schemeClr val="bg1"/>
                </a:solidFill>
              </a:rPr>
              <a:t>ولو </a:t>
            </a:r>
            <a:r>
              <a:rPr lang="ar-SY" sz="3200" b="1" dirty="0" smtClean="0">
                <a:solidFill>
                  <a:schemeClr val="bg1"/>
                </a:solidFill>
              </a:rPr>
              <a:t>للحظات فهذه اشارة</a:t>
            </a:r>
          </a:p>
        </p:txBody>
      </p:sp>
      <p:sp>
        <p:nvSpPr>
          <p:cNvPr id="6" name="Rectangle 5"/>
          <p:cNvSpPr/>
          <p:nvPr/>
        </p:nvSpPr>
        <p:spPr>
          <a:xfrm>
            <a:off x="5500694" y="4500570"/>
            <a:ext cx="3643306" cy="2357430"/>
          </a:xfrm>
          <a:prstGeom prst="rect">
            <a:avLst/>
          </a:prstGeom>
          <a:solidFill>
            <a:schemeClr val="tx2">
              <a:lumMod val="60000"/>
              <a:lumOff val="40000"/>
            </a:schemeClr>
          </a:solidFill>
        </p:spPr>
        <p:txBody>
          <a:bodyPr wrap="square">
            <a:spAutoFit/>
          </a:bodyPr>
          <a:lstStyle/>
          <a:p>
            <a:pPr algn="r"/>
            <a:endParaRPr lang="ar-SY" sz="3600" dirty="0" smtClean="0"/>
          </a:p>
          <a:p>
            <a:pPr algn="r"/>
            <a:r>
              <a:rPr lang="ar-SY" sz="3600" b="1" dirty="0" smtClean="0">
                <a:solidFill>
                  <a:schemeClr val="bg1"/>
                </a:solidFill>
              </a:rPr>
              <a:t>أن نقول فيها ليسوع أنت </a:t>
            </a:r>
          </a:p>
          <a:p>
            <a:pPr algn="r"/>
            <a:r>
              <a:rPr lang="ar-SY" sz="3600" b="1" dirty="0" smtClean="0">
                <a:solidFill>
                  <a:schemeClr val="bg1"/>
                </a:solidFill>
              </a:rPr>
              <a:t>هنا </a:t>
            </a:r>
            <a:r>
              <a:rPr lang="ar-SY" sz="3600" b="1" dirty="0" smtClean="0">
                <a:solidFill>
                  <a:schemeClr val="bg1"/>
                </a:solidFill>
              </a:rPr>
              <a:t>أنا بانتظارك</a:t>
            </a:r>
            <a:endParaRPr lang="en-GB" sz="3600" b="1" dirty="0" smtClean="0">
              <a:solidFill>
                <a:schemeClr val="bg1"/>
              </a:solidFill>
            </a:endParaRPr>
          </a:p>
        </p:txBody>
      </p:sp>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a:stretch>
            <a:fillRect/>
          </a:stretch>
        </p:blipFill>
        <p:spPr>
          <a:xfrm>
            <a:off x="0" y="0"/>
            <a:ext cx="6715140" cy="6858000"/>
          </a:xfrm>
          <a:prstGeom prst="rect">
            <a:avLst/>
          </a:prstGeom>
        </p:spPr>
      </p:pic>
      <p:sp>
        <p:nvSpPr>
          <p:cNvPr id="4" name="TextBox 3"/>
          <p:cNvSpPr txBox="1"/>
          <p:nvPr/>
        </p:nvSpPr>
        <p:spPr>
          <a:xfrm>
            <a:off x="6715140" y="0"/>
            <a:ext cx="2428860" cy="6986528"/>
          </a:xfrm>
          <a:prstGeom prst="rect">
            <a:avLst/>
          </a:prstGeom>
          <a:solidFill>
            <a:srgbClr val="FFFF00"/>
          </a:solidFill>
        </p:spPr>
        <p:txBody>
          <a:bodyPr wrap="square" rtlCol="0">
            <a:spAutoFit/>
          </a:bodyPr>
          <a:lstStyle/>
          <a:p>
            <a:pPr algn="r" rtl="1"/>
            <a:r>
              <a:rPr lang="ar-SY" sz="3200" b="1" dirty="0" smtClean="0">
                <a:solidFill>
                  <a:srgbClr val="FF0000"/>
                </a:solidFill>
              </a:rPr>
              <a:t>ربي لكي أكبر فأنا بحاجة لأكل وأشرب ربي لكي أكبر فأنا بحاجة للأكل من حبك كل الأيام</a:t>
            </a:r>
          </a:p>
          <a:p>
            <a:pPr algn="r" rtl="1"/>
            <a:r>
              <a:rPr lang="ar-SY" sz="3200" b="1" dirty="0" smtClean="0">
                <a:solidFill>
                  <a:srgbClr val="FF0000"/>
                </a:solidFill>
              </a:rPr>
              <a:t>الجميع يرجونك فتعطيهم طعامهم في أوانه </a:t>
            </a:r>
          </a:p>
          <a:p>
            <a:pPr algn="r" rtl="1"/>
            <a:r>
              <a:rPr lang="ar-SY" sz="3200" b="1" dirty="0" smtClean="0">
                <a:solidFill>
                  <a:srgbClr val="FF0000"/>
                </a:solidFill>
              </a:rPr>
              <a:t>يسوع هو خبز الحياة ومع كل وجبة </a:t>
            </a:r>
            <a:r>
              <a:rPr lang="ar-SY" sz="3200" b="1" dirty="0" smtClean="0">
                <a:solidFill>
                  <a:srgbClr val="FF0000"/>
                </a:solidFill>
              </a:rPr>
              <a:t>نتذكره</a:t>
            </a:r>
            <a:endParaRPr lang="en-US" sz="3200" b="1" dirty="0" smtClean="0">
              <a:solidFill>
                <a:srgbClr val="FF0000"/>
              </a:solidFill>
            </a:endParaRPr>
          </a:p>
          <a:p>
            <a:pPr algn="r" rtl="1"/>
            <a:endParaRPr lang="ar-SY" sz="3200" b="1" dirty="0" smtClean="0">
              <a:solidFill>
                <a:srgbClr val="FF0000"/>
              </a:solidFill>
            </a:endParaRPr>
          </a:p>
          <a:p>
            <a:pPr algn="r" rtl="1"/>
            <a:r>
              <a:rPr lang="ar-SY" sz="3200" b="1" dirty="0" smtClean="0">
                <a:solidFill>
                  <a:srgbClr val="FF0000"/>
                </a:solidFill>
              </a:rPr>
              <a:t> </a:t>
            </a:r>
            <a:endParaRPr lang="en-GB" sz="3200" b="1" dirty="0">
              <a:solidFill>
                <a:srgbClr val="FF0000"/>
              </a:solidFill>
            </a:endParaRPr>
          </a:p>
        </p:txBody>
      </p:sp>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a:stretch>
            <a:fillRect/>
          </a:stretch>
        </p:blipFill>
        <p:spPr>
          <a:xfrm>
            <a:off x="0" y="0"/>
            <a:ext cx="6072198" cy="6858000"/>
          </a:xfrm>
          <a:prstGeom prst="rect">
            <a:avLst/>
          </a:prstGeom>
        </p:spPr>
      </p:pic>
      <p:sp>
        <p:nvSpPr>
          <p:cNvPr id="4" name="Rectangle 3"/>
          <p:cNvSpPr/>
          <p:nvPr/>
        </p:nvSpPr>
        <p:spPr>
          <a:xfrm>
            <a:off x="6072198" y="0"/>
            <a:ext cx="3071802" cy="6986528"/>
          </a:xfrm>
          <a:prstGeom prst="rect">
            <a:avLst/>
          </a:prstGeom>
          <a:solidFill>
            <a:srgbClr val="002060"/>
          </a:solidFill>
        </p:spPr>
        <p:txBody>
          <a:bodyPr wrap="square">
            <a:spAutoFit/>
          </a:bodyPr>
          <a:lstStyle/>
          <a:p>
            <a:pPr algn="r" rtl="1"/>
            <a:r>
              <a:rPr lang="ar-SY" sz="3200" b="1" dirty="0" smtClean="0">
                <a:solidFill>
                  <a:srgbClr val="FFFF00"/>
                </a:solidFill>
              </a:rPr>
              <a:t>ربي أنت تراني أنا أمشي على الطريق هذه الأرض التي تدور في الكون وأنا في هذا الكون مثل نملة صغيرة ومع ذلك فأنا مهم لك.</a:t>
            </a:r>
          </a:p>
          <a:p>
            <a:pPr algn="r" rtl="1"/>
            <a:r>
              <a:rPr lang="ar-SY" sz="3200" b="1" dirty="0" smtClean="0">
                <a:solidFill>
                  <a:srgbClr val="FFFF00"/>
                </a:solidFill>
              </a:rPr>
              <a:t>ستبين لي سبل الحياة</a:t>
            </a:r>
          </a:p>
          <a:p>
            <a:pPr algn="r" rtl="1"/>
            <a:r>
              <a:rPr lang="ar-SY" sz="3200" b="1" dirty="0" smtClean="0">
                <a:solidFill>
                  <a:srgbClr val="FFFF00"/>
                </a:solidFill>
              </a:rPr>
              <a:t>كل واحد منا مهم بالنسبة لله لقد أتى يسوع على الأرض لنستطيع نحن يوما ما الصعود الى السماء  </a:t>
            </a:r>
            <a:endParaRPr lang="en-US" sz="3200" b="1" dirty="0" smtClean="0">
              <a:solidFill>
                <a:srgbClr val="FFFF00"/>
              </a:solidFill>
            </a:endParaRPr>
          </a:p>
          <a:p>
            <a:pPr algn="r" rtl="1"/>
            <a:endParaRPr lang="en-GB" sz="3200" b="1" dirty="0">
              <a:solidFill>
                <a:srgbClr val="FFFF00"/>
              </a:solidFill>
            </a:endParaRPr>
          </a:p>
        </p:txBody>
      </p:sp>
    </p:spTree>
  </p:cSld>
  <p:clrMapOvr>
    <a:masterClrMapping/>
  </p:clrMapOvr>
  <p:transition spd="slow">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a:stretch>
            <a:fillRect/>
          </a:stretch>
        </p:blipFill>
        <p:spPr>
          <a:xfrm>
            <a:off x="0" y="0"/>
            <a:ext cx="6143636" cy="6858000"/>
          </a:xfrm>
          <a:prstGeom prst="rect">
            <a:avLst/>
          </a:prstGeom>
        </p:spPr>
      </p:pic>
      <p:sp>
        <p:nvSpPr>
          <p:cNvPr id="4" name="TextBox 3"/>
          <p:cNvSpPr txBox="1"/>
          <p:nvPr/>
        </p:nvSpPr>
        <p:spPr>
          <a:xfrm>
            <a:off x="6143636" y="0"/>
            <a:ext cx="3000364" cy="6986528"/>
          </a:xfrm>
          <a:prstGeom prst="rect">
            <a:avLst/>
          </a:prstGeom>
          <a:solidFill>
            <a:schemeClr val="tx2">
              <a:lumMod val="40000"/>
              <a:lumOff val="60000"/>
            </a:schemeClr>
          </a:solidFill>
        </p:spPr>
        <p:txBody>
          <a:bodyPr wrap="square" rtlCol="0">
            <a:spAutoFit/>
          </a:bodyPr>
          <a:lstStyle/>
          <a:p>
            <a:pPr algn="r" rtl="1"/>
            <a:r>
              <a:rPr lang="ar-SY" sz="3200" b="1" dirty="0" smtClean="0">
                <a:solidFill>
                  <a:srgbClr val="FF0000"/>
                </a:solidFill>
              </a:rPr>
              <a:t>لقد لعبت جيدا مع أصدقائي فأسمع يا رب صلاتي ضحكنا ركضنا صراخنا وما زلت حتى الآن ألهث ! أنا أشعر بالحياة, الحياة التي تعطيني اياها! شكرا يا رب فأنا فعلا سعيد...</a:t>
            </a:r>
          </a:p>
          <a:p>
            <a:pPr algn="r" rtl="1"/>
            <a:r>
              <a:rPr lang="ar-SY" sz="3200" b="1" dirty="0" smtClean="0">
                <a:solidFill>
                  <a:srgbClr val="FF0000"/>
                </a:solidFill>
              </a:rPr>
              <a:t>ما أطيب وما ألذ أن يسكن الأخوة معا  مز. 123</a:t>
            </a:r>
          </a:p>
          <a:p>
            <a:pPr algn="r" rtl="1"/>
            <a:r>
              <a:rPr lang="ar-SY" sz="3200" b="1" dirty="0" smtClean="0">
                <a:solidFill>
                  <a:srgbClr val="FF0000"/>
                </a:solidFill>
              </a:rPr>
              <a:t>جيد أن نلعب والرب يحب ما هو جيد</a:t>
            </a:r>
            <a:endParaRPr lang="en-GB" sz="3200" b="1" dirty="0">
              <a:solidFill>
                <a:srgbClr val="FF0000"/>
              </a:solidFill>
            </a:endParaRPr>
          </a:p>
        </p:txBody>
      </p:sp>
    </p:spTree>
  </p:cSld>
  <p:clrMapOvr>
    <a:masterClrMapping/>
  </p:clrMapOvr>
  <p:transition spd="slow">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a:stretch>
            <a:fillRect/>
          </a:stretch>
        </p:blipFill>
        <p:spPr>
          <a:xfrm>
            <a:off x="0" y="0"/>
            <a:ext cx="5643570" cy="6858000"/>
          </a:xfrm>
          <a:prstGeom prst="rect">
            <a:avLst/>
          </a:prstGeom>
        </p:spPr>
      </p:pic>
      <p:sp>
        <p:nvSpPr>
          <p:cNvPr id="4" name="TextBox 3"/>
          <p:cNvSpPr txBox="1"/>
          <p:nvPr/>
        </p:nvSpPr>
        <p:spPr>
          <a:xfrm>
            <a:off x="5643570" y="0"/>
            <a:ext cx="3500430" cy="6986528"/>
          </a:xfrm>
          <a:prstGeom prst="rect">
            <a:avLst/>
          </a:prstGeom>
          <a:solidFill>
            <a:srgbClr val="7030A0"/>
          </a:solidFill>
        </p:spPr>
        <p:txBody>
          <a:bodyPr wrap="square" rtlCol="0">
            <a:spAutoFit/>
          </a:bodyPr>
          <a:lstStyle/>
          <a:p>
            <a:pPr algn="r" rtl="1"/>
            <a:r>
              <a:rPr lang="ar-SY" sz="3200" b="1" dirty="0" smtClean="0">
                <a:solidFill>
                  <a:srgbClr val="FFFF00"/>
                </a:solidFill>
              </a:rPr>
              <a:t>كم هي السماء كبيرة ! كم هو الليل جميل ! مع كل نجومه فمعه أشعر كم أنا صغير ! ومع ذلك ,أصدق يا رب بأنك تسهر علي فأنك تتمنى لي نوما هنيئا وليلة سعيدة !</a:t>
            </a:r>
          </a:p>
          <a:p>
            <a:pPr algn="r" rtl="1"/>
            <a:r>
              <a:rPr lang="ar-SY" sz="3200" b="1" dirty="0" smtClean="0">
                <a:solidFill>
                  <a:srgbClr val="FFFF00"/>
                </a:solidFill>
              </a:rPr>
              <a:t>”مثل مفطوم عند امه لتفطم هكذا نفسي علي“ مز 131</a:t>
            </a:r>
          </a:p>
          <a:p>
            <a:pPr algn="r" rtl="1"/>
            <a:r>
              <a:rPr lang="ar-SY" sz="3200" b="1" dirty="0" smtClean="0">
                <a:solidFill>
                  <a:srgbClr val="FFFF00"/>
                </a:solidFill>
              </a:rPr>
              <a:t>كما نغرق في النوم في سريرنا هكذا نغرق بصلاة صغيرة في حنان الله </a:t>
            </a:r>
            <a:endParaRPr lang="en-US" sz="3200" b="1" dirty="0" smtClean="0">
              <a:solidFill>
                <a:srgbClr val="FFFF00"/>
              </a:solidFill>
            </a:endParaRPr>
          </a:p>
          <a:p>
            <a:pPr algn="r" rtl="1"/>
            <a:endParaRPr lang="en-GB" sz="32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g"/>
          <p:cNvPicPr>
            <a:picLocks noChangeAspect="1"/>
          </p:cNvPicPr>
          <p:nvPr/>
        </p:nvPicPr>
        <p:blipFill>
          <a:blip r:embed="rId3"/>
          <a:stretch>
            <a:fillRect/>
          </a:stretch>
        </p:blipFill>
        <p:spPr>
          <a:xfrm>
            <a:off x="0" y="0"/>
            <a:ext cx="6286512" cy="6858000"/>
          </a:xfrm>
          <a:prstGeom prst="rect">
            <a:avLst/>
          </a:prstGeom>
        </p:spPr>
      </p:pic>
      <p:sp>
        <p:nvSpPr>
          <p:cNvPr id="4" name="TextBox 3"/>
          <p:cNvSpPr txBox="1"/>
          <p:nvPr/>
        </p:nvSpPr>
        <p:spPr>
          <a:xfrm>
            <a:off x="6286512" y="0"/>
            <a:ext cx="2857488" cy="6858000"/>
          </a:xfrm>
          <a:prstGeom prst="rect">
            <a:avLst/>
          </a:prstGeom>
          <a:solidFill>
            <a:schemeClr val="accent1"/>
          </a:solidFill>
        </p:spPr>
        <p:txBody>
          <a:bodyPr wrap="square" rtlCol="0">
            <a:spAutoFit/>
          </a:bodyPr>
          <a:lstStyle/>
          <a:p>
            <a:pPr algn="r" rtl="1"/>
            <a:r>
              <a:rPr lang="ar-SY" sz="2800" b="1" dirty="0" smtClean="0">
                <a:solidFill>
                  <a:srgbClr val="FFFF00"/>
                </a:solidFill>
              </a:rPr>
              <a:t>حياتي كانت جميلة اليوم وأنا واثق بأنك سعيد يا رب لرؤيتي سعيد اذا لتصبح الحياة أجمل فانني سأحاول أن أنشر الفرح من حولي ! </a:t>
            </a:r>
          </a:p>
          <a:p>
            <a:pPr algn="r" rtl="1"/>
            <a:r>
              <a:rPr lang="ar-SY" sz="2800" b="1" dirty="0" smtClean="0">
                <a:solidFill>
                  <a:srgbClr val="FFFF00"/>
                </a:solidFill>
              </a:rPr>
              <a:t>يا رب افرح وأبتهج بك مز 9</a:t>
            </a:r>
          </a:p>
          <a:p>
            <a:pPr algn="r" rtl="1"/>
            <a:endParaRPr lang="ar-SY" sz="2800" b="1" dirty="0" smtClean="0">
              <a:solidFill>
                <a:srgbClr val="FFFF00"/>
              </a:solidFill>
            </a:endParaRPr>
          </a:p>
          <a:p>
            <a:pPr algn="r" rtl="1"/>
            <a:r>
              <a:rPr lang="ar-SY" sz="2800" b="1" dirty="0" smtClean="0">
                <a:solidFill>
                  <a:srgbClr val="FFFF00"/>
                </a:solidFill>
              </a:rPr>
              <a:t>أني متأكد من أن الله يحب الفرح وعندما نكون سعداء وعندما نجعل الآخرين سعداء أيضا فبالتأكيد يكون الله سعيد هو أيضا </a:t>
            </a:r>
            <a:endParaRPr lang="en-US" sz="2800" b="1" dirty="0" smtClean="0">
              <a:solidFill>
                <a:srgbClr val="FFFF00"/>
              </a:solidFill>
            </a:endParaRPr>
          </a:p>
          <a:p>
            <a:pPr algn="r" rtl="1"/>
            <a:r>
              <a:rPr lang="ar-SY" dirty="0" smtClean="0"/>
              <a:t>.</a:t>
            </a:r>
            <a:endParaRPr lang="en-GB" dirty="0"/>
          </a:p>
        </p:txBody>
      </p:sp>
    </p:spTree>
  </p:cSld>
  <p:clrMapOvr>
    <a:masterClrMapping/>
  </p:clrMapOvr>
  <p:transition spd="slow">
    <p:split orient="vert" dir="in"/>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714</TotalTime>
  <Words>963</Words>
  <Application>Microsoft Office PowerPoint</Application>
  <PresentationFormat>On-screen Show (4:3)</PresentationFormat>
  <Paragraphs>59</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5</cp:revision>
  <dcterms:created xsi:type="dcterms:W3CDTF">2012-07-09T21:40:00Z</dcterms:created>
  <dcterms:modified xsi:type="dcterms:W3CDTF">2012-10-27T07:12:52Z</dcterms:modified>
</cp:coreProperties>
</file>