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ar-SY"/>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descr="01.jpg" id="84" name="Google Shape;84;p13"/>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85" name="Google Shape;85;p13"/>
          <p:cNvSpPr/>
          <p:nvPr/>
        </p:nvSpPr>
        <p:spPr>
          <a:xfrm>
            <a:off x="571472" y="0"/>
            <a:ext cx="7786742" cy="1643050"/>
          </a:xfrm>
          <a:prstGeom prst="plaque">
            <a:avLst>
              <a:gd fmla="val 16667" name="adj"/>
            </a:avLst>
          </a:prstGeom>
          <a:solidFill>
            <a:srgbClr val="B2A0C7"/>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ar-SY" sz="6000" u="none" cap="none" strike="noStrike">
                <a:solidFill>
                  <a:srgbClr val="FF0000"/>
                </a:solidFill>
                <a:latin typeface="Calibri"/>
                <a:ea typeface="Calibri"/>
                <a:cs typeface="Calibri"/>
                <a:sym typeface="Calibri"/>
              </a:rPr>
              <a:t>تيموتي وموت سمكته الحمراء</a:t>
            </a:r>
            <a:endParaRPr b="1" i="0" sz="6000" u="none" cap="none" strike="noStrike">
              <a:solidFill>
                <a:srgbClr val="FF0000"/>
              </a:solidFill>
              <a:latin typeface="Calibri"/>
              <a:ea typeface="Calibri"/>
              <a:cs typeface="Calibri"/>
              <a:sym typeface="Calibri"/>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pic>
        <p:nvPicPr>
          <p:cNvPr descr="11.jpg" id="138" name="Google Shape;138;p22"/>
          <p:cNvPicPr preferRelativeResize="0"/>
          <p:nvPr/>
        </p:nvPicPr>
        <p:blipFill rotWithShape="1">
          <a:blip r:embed="rId3">
            <a:alphaModFix/>
          </a:blip>
          <a:srcRect b="0" l="0" r="0" t="0"/>
          <a:stretch/>
        </p:blipFill>
        <p:spPr>
          <a:xfrm>
            <a:off x="0" y="0"/>
            <a:ext cx="6357950" cy="6858000"/>
          </a:xfrm>
          <a:prstGeom prst="rect">
            <a:avLst/>
          </a:prstGeom>
          <a:noFill/>
          <a:ln>
            <a:noFill/>
          </a:ln>
        </p:spPr>
      </p:pic>
      <p:sp>
        <p:nvSpPr>
          <p:cNvPr id="139" name="Google Shape;139;p22"/>
          <p:cNvSpPr txBox="1"/>
          <p:nvPr/>
        </p:nvSpPr>
        <p:spPr>
          <a:xfrm>
            <a:off x="6357950" y="0"/>
            <a:ext cx="2786050" cy="6858000"/>
          </a:xfrm>
          <a:prstGeom prst="rect">
            <a:avLst/>
          </a:prstGeom>
          <a:solidFill>
            <a:srgbClr val="E5B8B7"/>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600" u="none" cap="none" strike="noStrike">
                <a:solidFill>
                  <a:srgbClr val="632423"/>
                </a:solidFill>
                <a:latin typeface="Calibri"/>
                <a:ea typeface="Calibri"/>
                <a:cs typeface="Calibri"/>
                <a:sym typeface="Calibri"/>
              </a:rPr>
              <a:t>هذا الصباح كما في كل صباح أقفز من سريري لرؤية توروج ولكن حدث شيئ غريب فهي لم تعد يسبح في انائها ولم تعد تتنفس هي هنا جامدة أنادي أمي وأختي :“ ماما جولي تعالا بسرعة“</a:t>
            </a:r>
            <a:r>
              <a:rPr b="0" i="0" lang="ar-SY" sz="3600" u="none" cap="none" strike="noStrike">
                <a:solidFill>
                  <a:srgbClr val="632423"/>
                </a:solidFill>
                <a:latin typeface="Calibri"/>
                <a:ea typeface="Calibri"/>
                <a:cs typeface="Calibri"/>
                <a:sym typeface="Calibri"/>
              </a:rPr>
              <a:t>.</a:t>
            </a:r>
            <a:endParaRPr b="0" i="0" sz="3600" u="none" cap="none" strike="noStrike">
              <a:solidFill>
                <a:srgbClr val="632423"/>
              </a:solidFill>
              <a:latin typeface="Calibri"/>
              <a:ea typeface="Calibri"/>
              <a:cs typeface="Calibri"/>
              <a:sym typeface="Calibri"/>
            </a:endParaRPr>
          </a:p>
        </p:txBody>
      </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pic>
        <p:nvPicPr>
          <p:cNvPr descr="11.jpg" id="144" name="Google Shape;144;p23"/>
          <p:cNvPicPr preferRelativeResize="0"/>
          <p:nvPr/>
        </p:nvPicPr>
        <p:blipFill rotWithShape="1">
          <a:blip r:embed="rId3">
            <a:alphaModFix/>
          </a:blip>
          <a:srcRect b="0" l="0" r="0" t="0"/>
          <a:stretch/>
        </p:blipFill>
        <p:spPr>
          <a:xfrm>
            <a:off x="0" y="0"/>
            <a:ext cx="9144000" cy="5786454"/>
          </a:xfrm>
          <a:prstGeom prst="rect">
            <a:avLst/>
          </a:prstGeom>
          <a:noFill/>
          <a:ln>
            <a:noFill/>
          </a:ln>
        </p:spPr>
      </p:pic>
      <p:sp>
        <p:nvSpPr>
          <p:cNvPr id="145" name="Google Shape;145;p23"/>
          <p:cNvSpPr txBox="1"/>
          <p:nvPr/>
        </p:nvSpPr>
        <p:spPr>
          <a:xfrm>
            <a:off x="0" y="5786454"/>
            <a:ext cx="9144000" cy="1077218"/>
          </a:xfrm>
          <a:prstGeom prst="rect">
            <a:avLst/>
          </a:prstGeom>
          <a:solidFill>
            <a:srgbClr val="D99593"/>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200" u="none" cap="none" strike="noStrike">
                <a:solidFill>
                  <a:srgbClr val="002060"/>
                </a:solidFill>
                <a:latin typeface="Calibri"/>
                <a:ea typeface="Calibri"/>
                <a:cs typeface="Calibri"/>
                <a:sym typeface="Calibri"/>
              </a:rPr>
              <a:t>تأتي جولي راكضة وتتبعها أمي في ثوب النوم ” لماذا تصرخ“؟ تسأل أمي قلقة أنها سمكتي قفذت بجانب الأناء ولم تعد تتحرك</a:t>
            </a:r>
            <a:r>
              <a:rPr b="0" i="0" lang="ar-SY" sz="1800" u="none" cap="none" strike="noStrike">
                <a:solidFill>
                  <a:schemeClr val="dk1"/>
                </a:solidFill>
                <a:latin typeface="Calibri"/>
                <a:ea typeface="Calibri"/>
                <a:cs typeface="Calibri"/>
                <a:sym typeface="Calibri"/>
              </a:rPr>
              <a:t>.</a:t>
            </a:r>
            <a:endParaRPr b="0" i="0" sz="1800" u="none" cap="none" strike="noStrike">
              <a:solidFill>
                <a:schemeClr val="dk1"/>
              </a:solidFill>
              <a:latin typeface="Calibri"/>
              <a:ea typeface="Calibri"/>
              <a:cs typeface="Calibri"/>
              <a:sym typeface="Calibri"/>
            </a:endParaRPr>
          </a:p>
        </p:txBody>
      </p:sp>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pic>
        <p:nvPicPr>
          <p:cNvPr descr="12.jpg" id="150" name="Google Shape;150;p24"/>
          <p:cNvPicPr preferRelativeResize="0"/>
          <p:nvPr/>
        </p:nvPicPr>
        <p:blipFill rotWithShape="1">
          <a:blip r:embed="rId3">
            <a:alphaModFix/>
          </a:blip>
          <a:srcRect b="0" l="0" r="0" t="0"/>
          <a:stretch/>
        </p:blipFill>
        <p:spPr>
          <a:xfrm>
            <a:off x="0" y="0"/>
            <a:ext cx="6143636" cy="6858000"/>
          </a:xfrm>
          <a:prstGeom prst="rect">
            <a:avLst/>
          </a:prstGeom>
          <a:noFill/>
          <a:ln>
            <a:noFill/>
          </a:ln>
        </p:spPr>
      </p:pic>
      <p:sp>
        <p:nvSpPr>
          <p:cNvPr id="151" name="Google Shape;151;p24"/>
          <p:cNvSpPr txBox="1"/>
          <p:nvPr/>
        </p:nvSpPr>
        <p:spPr>
          <a:xfrm>
            <a:off x="6000760" y="0"/>
            <a:ext cx="3143240" cy="6858000"/>
          </a:xfrm>
          <a:prstGeom prst="rect">
            <a:avLst/>
          </a:prstGeom>
          <a:solidFill>
            <a:srgbClr val="B2A0C7"/>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rgbClr val="002060"/>
                </a:solidFill>
                <a:latin typeface="Calibri"/>
                <a:ea typeface="Calibri"/>
                <a:cs typeface="Calibri"/>
                <a:sym typeface="Calibri"/>
              </a:rPr>
              <a:t>تقترب أمي وجولي قلقين وتمص جولي ابهامها كما تفعل عندما تكون مضطربة , وتجلس أمي بجانبي لتقول لي ان توروج ماتت ولكني لا أريد سماع هذا مستحيل هي صديقتي وأحس بالدمع يسيل على خدي</a:t>
            </a:r>
            <a:r>
              <a:rPr b="0" i="0" lang="ar-SY" sz="3600" u="none" cap="none" strike="noStrike">
                <a:solidFill>
                  <a:srgbClr val="002060"/>
                </a:solidFill>
                <a:latin typeface="Calibri"/>
                <a:ea typeface="Calibri"/>
                <a:cs typeface="Calibri"/>
                <a:sym typeface="Calibri"/>
              </a:rPr>
              <a:t>.</a:t>
            </a:r>
            <a:endParaRPr b="0" i="0" sz="36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pic>
        <p:nvPicPr>
          <p:cNvPr descr="13.jpg" id="156" name="Google Shape;156;p25"/>
          <p:cNvPicPr preferRelativeResize="0"/>
          <p:nvPr/>
        </p:nvPicPr>
        <p:blipFill rotWithShape="1">
          <a:blip r:embed="rId3">
            <a:alphaModFix/>
          </a:blip>
          <a:srcRect b="0" l="0" r="0" t="0"/>
          <a:stretch/>
        </p:blipFill>
        <p:spPr>
          <a:xfrm>
            <a:off x="0" y="0"/>
            <a:ext cx="9144000" cy="5429264"/>
          </a:xfrm>
          <a:prstGeom prst="rect">
            <a:avLst/>
          </a:prstGeom>
          <a:noFill/>
          <a:ln>
            <a:noFill/>
          </a:ln>
        </p:spPr>
      </p:pic>
      <p:sp>
        <p:nvSpPr>
          <p:cNvPr id="157" name="Google Shape;157;p25"/>
          <p:cNvSpPr txBox="1"/>
          <p:nvPr/>
        </p:nvSpPr>
        <p:spPr>
          <a:xfrm>
            <a:off x="0" y="5429264"/>
            <a:ext cx="9144000" cy="1569660"/>
          </a:xfrm>
          <a:prstGeom prst="rect">
            <a:avLst/>
          </a:prstGeom>
          <a:solidFill>
            <a:srgbClr val="E5B8B7"/>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200" u="none" cap="none" strike="noStrike">
                <a:solidFill>
                  <a:srgbClr val="002060"/>
                </a:solidFill>
                <a:latin typeface="Calibri"/>
                <a:ea typeface="Calibri"/>
                <a:cs typeface="Calibri"/>
                <a:sym typeface="Calibri"/>
              </a:rPr>
              <a:t>قالت أمي :“ أفهم أنك حزين أعرف أنها كانت صديقتك وأنك كنت تحبها لن تعود توروج أبدا للتحرك في انائها هذا صحيح سنفتقدها , هيا ندفنها</a:t>
            </a:r>
            <a:r>
              <a:rPr b="0" i="0" lang="ar-SY" sz="3200" u="none" cap="none" strike="noStrike">
                <a:solidFill>
                  <a:srgbClr val="002060"/>
                </a:solidFill>
                <a:latin typeface="Calibri"/>
                <a:ea typeface="Calibri"/>
                <a:cs typeface="Calibri"/>
                <a:sym typeface="Calibri"/>
              </a:rPr>
              <a:t>.</a:t>
            </a:r>
            <a:endParaRPr b="0" i="0" sz="32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pic>
        <p:nvPicPr>
          <p:cNvPr descr="14.jpg" id="162" name="Google Shape;162;p26"/>
          <p:cNvPicPr preferRelativeResize="0"/>
          <p:nvPr/>
        </p:nvPicPr>
        <p:blipFill rotWithShape="1">
          <a:blip r:embed="rId3">
            <a:alphaModFix/>
          </a:blip>
          <a:srcRect b="0" l="0" r="0" t="0"/>
          <a:stretch/>
        </p:blipFill>
        <p:spPr>
          <a:xfrm>
            <a:off x="0" y="0"/>
            <a:ext cx="9143999" cy="5286388"/>
          </a:xfrm>
          <a:prstGeom prst="rect">
            <a:avLst/>
          </a:prstGeom>
          <a:noFill/>
          <a:ln>
            <a:noFill/>
          </a:ln>
        </p:spPr>
      </p:pic>
      <p:sp>
        <p:nvSpPr>
          <p:cNvPr id="163" name="Google Shape;163;p26"/>
          <p:cNvSpPr txBox="1"/>
          <p:nvPr/>
        </p:nvSpPr>
        <p:spPr>
          <a:xfrm>
            <a:off x="0" y="5286388"/>
            <a:ext cx="9144000" cy="1569660"/>
          </a:xfrm>
          <a:prstGeom prst="rect">
            <a:avLst/>
          </a:prstGeom>
          <a:solidFill>
            <a:srgbClr val="7030A0"/>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200" u="none" cap="none" strike="noStrike">
                <a:solidFill>
                  <a:schemeClr val="lt1"/>
                </a:solidFill>
                <a:latin typeface="Calibri"/>
                <a:ea typeface="Calibri"/>
                <a:cs typeface="Calibri"/>
                <a:sym typeface="Calibri"/>
              </a:rPr>
              <a:t>تأخذني جولي من يدي بلطف الى غرفتها تعرف أنني حزين جدا أعارتني أقلامها الجديدة التي لم تكن تريد اعارتها لي أبدا لأنني أصغر منها ولكنها اليوم تعرف ألمي.</a:t>
            </a:r>
            <a:endParaRPr b="1" i="0" sz="3200" u="none" cap="none" strike="noStrike">
              <a:solidFill>
                <a:schemeClr val="lt1"/>
              </a:solidFill>
              <a:latin typeface="Calibri"/>
              <a:ea typeface="Calibri"/>
              <a:cs typeface="Calibri"/>
              <a:sym typeface="Calibri"/>
            </a:endParaRPr>
          </a:p>
        </p:txBody>
      </p:sp>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pic>
        <p:nvPicPr>
          <p:cNvPr descr="15.jpg" id="168" name="Google Shape;168;p27"/>
          <p:cNvPicPr preferRelativeResize="0"/>
          <p:nvPr/>
        </p:nvPicPr>
        <p:blipFill rotWithShape="1">
          <a:blip r:embed="rId3">
            <a:alphaModFix/>
          </a:blip>
          <a:srcRect b="0" l="0" r="0" t="0"/>
          <a:stretch/>
        </p:blipFill>
        <p:spPr>
          <a:xfrm>
            <a:off x="0" y="0"/>
            <a:ext cx="6143636" cy="6858000"/>
          </a:xfrm>
          <a:prstGeom prst="rect">
            <a:avLst/>
          </a:prstGeom>
          <a:noFill/>
          <a:ln>
            <a:noFill/>
          </a:ln>
        </p:spPr>
      </p:pic>
      <p:sp>
        <p:nvSpPr>
          <p:cNvPr id="169" name="Google Shape;169;p27"/>
          <p:cNvSpPr txBox="1"/>
          <p:nvPr/>
        </p:nvSpPr>
        <p:spPr>
          <a:xfrm>
            <a:off x="6143636" y="0"/>
            <a:ext cx="3000364" cy="6986528"/>
          </a:xfrm>
          <a:prstGeom prst="rect">
            <a:avLst/>
          </a:prstGeom>
          <a:solidFill>
            <a:srgbClr val="F2DADA"/>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200" u="none" cap="none" strike="noStrike">
                <a:solidFill>
                  <a:srgbClr val="C00000"/>
                </a:solidFill>
                <a:latin typeface="Calibri"/>
                <a:ea typeface="Calibri"/>
                <a:cs typeface="Calibri"/>
                <a:sym typeface="Calibri"/>
              </a:rPr>
              <a:t>يأتي يفليس القط ليتمسح بي كما لو كان يعرف حزني ويواسيني مع انه لا يحس بالألم نفسه لأنني أعتقد أنه كان يريد أن يأكل سمكتي.</a:t>
            </a:r>
            <a:endParaRPr/>
          </a:p>
          <a:p>
            <a:pPr indent="0" lvl="0" marL="0" marR="0" rtl="0" algn="r">
              <a:spcBef>
                <a:spcPts val="0"/>
              </a:spcBef>
              <a:spcAft>
                <a:spcPts val="0"/>
              </a:spcAft>
              <a:buNone/>
            </a:pPr>
            <a:r>
              <a:rPr b="1" i="0" lang="ar-SY" sz="3200" u="none" cap="none" strike="noStrike">
                <a:solidFill>
                  <a:srgbClr val="C00000"/>
                </a:solidFill>
                <a:latin typeface="Calibri"/>
                <a:ea typeface="Calibri"/>
                <a:cs typeface="Calibri"/>
                <a:sym typeface="Calibri"/>
              </a:rPr>
              <a:t>أنا حزين كنت أحب توروج كثيرا ! الأناء فارغ على المكتبة الآن وعلى ورقة كبيرة </a:t>
            </a:r>
            <a:endParaRPr/>
          </a:p>
          <a:p>
            <a:pPr indent="0" lvl="0" marL="0" marR="0" rtl="0" algn="r">
              <a:spcBef>
                <a:spcPts val="0"/>
              </a:spcBef>
              <a:spcAft>
                <a:spcPts val="0"/>
              </a:spcAft>
              <a:buNone/>
            </a:pPr>
            <a:r>
              <a:rPr b="1" i="0" lang="ar-SY" sz="3200" u="none" cap="none" strike="noStrike">
                <a:solidFill>
                  <a:srgbClr val="C00000"/>
                </a:solidFill>
                <a:latin typeface="Calibri"/>
                <a:ea typeface="Calibri"/>
                <a:cs typeface="Calibri"/>
                <a:sym typeface="Calibri"/>
              </a:rPr>
              <a:t>أخذ تيمو بالرسم ... أحزروا ماذا؟؟؟...</a:t>
            </a:r>
            <a:endParaRPr b="1" i="0" sz="3200" u="none" cap="none" strike="noStrike">
              <a:solidFill>
                <a:srgbClr val="C00000"/>
              </a:solidFill>
              <a:latin typeface="Calibri"/>
              <a:ea typeface="Calibri"/>
              <a:cs typeface="Calibri"/>
              <a:sym typeface="Calibri"/>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descr="02.jpg" id="90" name="Google Shape;90;p14"/>
          <p:cNvPicPr preferRelativeResize="0"/>
          <p:nvPr/>
        </p:nvPicPr>
        <p:blipFill rotWithShape="1">
          <a:blip r:embed="rId3">
            <a:alphaModFix/>
          </a:blip>
          <a:srcRect b="0" l="0" r="0" t="0"/>
          <a:stretch/>
        </p:blipFill>
        <p:spPr>
          <a:xfrm>
            <a:off x="0" y="0"/>
            <a:ext cx="5929322" cy="6858000"/>
          </a:xfrm>
          <a:prstGeom prst="rect">
            <a:avLst/>
          </a:prstGeom>
          <a:noFill/>
          <a:ln>
            <a:noFill/>
          </a:ln>
        </p:spPr>
      </p:pic>
      <p:sp>
        <p:nvSpPr>
          <p:cNvPr id="91" name="Google Shape;91;p14"/>
          <p:cNvSpPr txBox="1"/>
          <p:nvPr/>
        </p:nvSpPr>
        <p:spPr>
          <a:xfrm>
            <a:off x="5929322" y="0"/>
            <a:ext cx="3214678" cy="7048083"/>
          </a:xfrm>
          <a:prstGeom prst="rect">
            <a:avLst/>
          </a:prstGeom>
          <a:solidFill>
            <a:srgbClr val="E5B8B7"/>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2800" u="none" cap="none" strike="noStrike">
                <a:solidFill>
                  <a:srgbClr val="002060"/>
                </a:solidFill>
                <a:latin typeface="Calibri"/>
                <a:ea typeface="Calibri"/>
                <a:cs typeface="Calibri"/>
                <a:sym typeface="Calibri"/>
              </a:rPr>
              <a:t>مرحبا اسمي تيموتي يوم الأربعاء جاء جدي لزيارتنا يحمل بين يديه مفاجأة لنا . كان يبدو مبتسما وغامضا . ماذا كان يحدث؟ كان يخبئ شيئا خلف ظهره , أما أمي فكانت مستغربة أعطاني جدي كيس نايلون شفاف مع بطة حمراء قبل أن يخلع معطفه ثم قال : كل عام وانت بخير يا تيمو كان يبدو مسرورا جدا بمفاجأته تلك كان ااكيس مليئا بالماء وفيه تسبح سمكة حمراء جميلة جدا</a:t>
            </a:r>
            <a:r>
              <a:rPr b="0" i="0" lang="ar-SY" sz="3200" u="none" cap="none" strike="noStrike">
                <a:solidFill>
                  <a:schemeClr val="dk1"/>
                </a:solidFill>
                <a:latin typeface="Calibri"/>
                <a:ea typeface="Calibri"/>
                <a:cs typeface="Calibri"/>
                <a:sym typeface="Calibri"/>
              </a:rPr>
              <a:t>.</a:t>
            </a:r>
            <a:endParaRPr b="0" i="0" sz="3200" u="none" cap="none" strike="noStrike">
              <a:solidFill>
                <a:schemeClr val="dk1"/>
              </a:solidFill>
              <a:latin typeface="Calibri"/>
              <a:ea typeface="Calibri"/>
              <a:cs typeface="Calibri"/>
              <a:sym typeface="Calibri"/>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pic>
        <p:nvPicPr>
          <p:cNvPr descr="03.jpg" id="96" name="Google Shape;96;p15"/>
          <p:cNvPicPr preferRelativeResize="0"/>
          <p:nvPr/>
        </p:nvPicPr>
        <p:blipFill rotWithShape="1">
          <a:blip r:embed="rId3">
            <a:alphaModFix/>
          </a:blip>
          <a:srcRect b="0" l="0" r="0" t="0"/>
          <a:stretch/>
        </p:blipFill>
        <p:spPr>
          <a:xfrm>
            <a:off x="0" y="0"/>
            <a:ext cx="5572132" cy="6858000"/>
          </a:xfrm>
          <a:prstGeom prst="rect">
            <a:avLst/>
          </a:prstGeom>
          <a:noFill/>
          <a:ln>
            <a:noFill/>
          </a:ln>
        </p:spPr>
      </p:pic>
      <p:sp>
        <p:nvSpPr>
          <p:cNvPr id="97" name="Google Shape;97;p15"/>
          <p:cNvSpPr txBox="1"/>
          <p:nvPr/>
        </p:nvSpPr>
        <p:spPr>
          <a:xfrm>
            <a:off x="5357818" y="0"/>
            <a:ext cx="3786182" cy="6858000"/>
          </a:xfrm>
          <a:prstGeom prst="rect">
            <a:avLst/>
          </a:prstGeom>
          <a:solidFill>
            <a:srgbClr val="D99593"/>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600" u="none" cap="none" strike="noStrike">
                <a:solidFill>
                  <a:srgbClr val="262626"/>
                </a:solidFill>
                <a:latin typeface="Calibri"/>
                <a:ea typeface="Calibri"/>
                <a:cs typeface="Calibri"/>
                <a:sym typeface="Calibri"/>
              </a:rPr>
              <a:t>كان الكيس ضيقا جدا للسمكة لذا كان من الواجب ايجاد بيت اكثر اتساعا للسمكة وهذا ما دفع بأمي أن تحضر اناء كبيرا ثم أخذنا وجدي بجمع بعض الحصى الصغيرة الجميلة من البستان ووضها في الأناء جانب النبات الأخضر ثم ملأنا الاناء الكبير بالماء الكثير</a:t>
            </a:r>
            <a:endParaRPr b="1" i="0" sz="3600" u="none" cap="none" strike="noStrike">
              <a:solidFill>
                <a:srgbClr val="262626"/>
              </a:solidFill>
              <a:latin typeface="Calibri"/>
              <a:ea typeface="Calibri"/>
              <a:cs typeface="Calibri"/>
              <a:sym typeface="Calibri"/>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pic>
        <p:nvPicPr>
          <p:cNvPr descr="04.jpg" id="102" name="Google Shape;102;p16"/>
          <p:cNvPicPr preferRelativeResize="0"/>
          <p:nvPr/>
        </p:nvPicPr>
        <p:blipFill rotWithShape="1">
          <a:blip r:embed="rId3">
            <a:alphaModFix/>
          </a:blip>
          <a:srcRect b="0" l="0" r="0" t="0"/>
          <a:stretch/>
        </p:blipFill>
        <p:spPr>
          <a:xfrm>
            <a:off x="0" y="0"/>
            <a:ext cx="5286380" cy="6858000"/>
          </a:xfrm>
          <a:prstGeom prst="rect">
            <a:avLst/>
          </a:prstGeom>
          <a:noFill/>
          <a:ln>
            <a:noFill/>
          </a:ln>
        </p:spPr>
      </p:pic>
      <p:sp>
        <p:nvSpPr>
          <p:cNvPr id="103" name="Google Shape;103;p16"/>
          <p:cNvSpPr txBox="1"/>
          <p:nvPr/>
        </p:nvSpPr>
        <p:spPr>
          <a:xfrm>
            <a:off x="5286380" y="2928934"/>
            <a:ext cx="3857620" cy="4031873"/>
          </a:xfrm>
          <a:prstGeom prst="rect">
            <a:avLst/>
          </a:prstGeom>
          <a:solidFill>
            <a:srgbClr val="92D050"/>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200" u="none" cap="none" strike="noStrike">
                <a:solidFill>
                  <a:schemeClr val="dk1"/>
                </a:solidFill>
                <a:latin typeface="Calibri"/>
                <a:ea typeface="Calibri"/>
                <a:cs typeface="Calibri"/>
                <a:sym typeface="Calibri"/>
              </a:rPr>
              <a:t>يحمل جدي القطرميز ويضعه في غرفتي على الشيفونييرا اما القط فأخذ يقفز  بجانب السمكة وقد تحرك شارباه اما أذناه وعيناه فكانتا مفتوحتان وتنظران الى صديقتي الجديدة</a:t>
            </a:r>
            <a:endParaRPr b="1" i="0" sz="3200" u="none" cap="none" strike="noStrike">
              <a:solidFill>
                <a:schemeClr val="dk1"/>
              </a:solidFill>
              <a:latin typeface="Calibri"/>
              <a:ea typeface="Calibri"/>
              <a:cs typeface="Calibri"/>
              <a:sym typeface="Calibri"/>
            </a:endParaRPr>
          </a:p>
        </p:txBody>
      </p:sp>
      <p:sp>
        <p:nvSpPr>
          <p:cNvPr id="104" name="Google Shape;104;p16"/>
          <p:cNvSpPr/>
          <p:nvPr/>
        </p:nvSpPr>
        <p:spPr>
          <a:xfrm>
            <a:off x="5214942" y="0"/>
            <a:ext cx="3929058" cy="3046988"/>
          </a:xfrm>
          <a:prstGeom prst="rect">
            <a:avLst/>
          </a:prstGeom>
          <a:solidFill>
            <a:srgbClr val="E5B8B7"/>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0" lang="ar-SY" sz="3200" u="none" cap="none" strike="noStrike">
                <a:solidFill>
                  <a:schemeClr val="dk1"/>
                </a:solidFill>
                <a:latin typeface="Calibri"/>
                <a:ea typeface="Calibri"/>
                <a:cs typeface="Calibri"/>
                <a:sym typeface="Calibri"/>
              </a:rPr>
              <a:t>.</a:t>
            </a:r>
            <a:r>
              <a:rPr b="1" i="0" lang="ar-SY" sz="3200" u="none" cap="none" strike="noStrike">
                <a:solidFill>
                  <a:srgbClr val="7030A0"/>
                </a:solidFill>
                <a:latin typeface="Calibri"/>
                <a:ea typeface="Calibri"/>
                <a:cs typeface="Calibri"/>
                <a:sym typeface="Calibri"/>
              </a:rPr>
              <a:t>ثم افرغنا الكيس في الأناء وكانت تبدو السمكة سعيدة جدا لأنها تستطيع السباحة والأنزلاق بين النبات ثم تطفو على سطح الماء لكي تلتقط الطعام الموضوع لها</a:t>
            </a:r>
            <a:r>
              <a:rPr b="0" i="0" lang="ar-SY" sz="3200" u="none" cap="none" strike="noStrike">
                <a:solidFill>
                  <a:srgbClr val="4F6128"/>
                </a:solidFill>
                <a:latin typeface="Calibri"/>
                <a:ea typeface="Calibri"/>
                <a:cs typeface="Calibri"/>
                <a:sym typeface="Calibri"/>
              </a:rPr>
              <a:t>.</a:t>
            </a:r>
            <a:endParaRPr b="0" i="0" sz="3200" u="none" cap="none" strike="noStrike">
              <a:solidFill>
                <a:srgbClr val="4F6128"/>
              </a:solidFill>
              <a:latin typeface="Calibri"/>
              <a:ea typeface="Calibri"/>
              <a:cs typeface="Calibri"/>
              <a:sym typeface="Calibri"/>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pic>
        <p:nvPicPr>
          <p:cNvPr descr="06.jpg" id="109" name="Google Shape;109;p17"/>
          <p:cNvPicPr preferRelativeResize="0"/>
          <p:nvPr/>
        </p:nvPicPr>
        <p:blipFill rotWithShape="1">
          <a:blip r:embed="rId3">
            <a:alphaModFix/>
          </a:blip>
          <a:srcRect b="0" l="0" r="0" t="0"/>
          <a:stretch/>
        </p:blipFill>
        <p:spPr>
          <a:xfrm>
            <a:off x="0" y="0"/>
            <a:ext cx="6572264" cy="6858000"/>
          </a:xfrm>
          <a:prstGeom prst="rect">
            <a:avLst/>
          </a:prstGeom>
          <a:noFill/>
          <a:ln>
            <a:noFill/>
          </a:ln>
        </p:spPr>
      </p:pic>
      <p:sp>
        <p:nvSpPr>
          <p:cNvPr id="110" name="Google Shape;110;p17"/>
          <p:cNvSpPr txBox="1"/>
          <p:nvPr/>
        </p:nvSpPr>
        <p:spPr>
          <a:xfrm>
            <a:off x="6357950" y="0"/>
            <a:ext cx="2786050" cy="6986528"/>
          </a:xfrm>
          <a:prstGeom prst="rect">
            <a:avLst/>
          </a:prstGeom>
          <a:solidFill>
            <a:srgbClr val="E5B8B7"/>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200" u="none" cap="none" strike="noStrike">
                <a:solidFill>
                  <a:srgbClr val="002060"/>
                </a:solidFill>
                <a:latin typeface="Calibri"/>
                <a:ea typeface="Calibri"/>
                <a:cs typeface="Calibri"/>
                <a:sym typeface="Calibri"/>
              </a:rPr>
              <a:t>ان توروج جميلة جدا مع ذنب طويل متحرك دائما وزناعف برتقالية تتنفس فتتكون من خلال ذلك كرات هوائية داخل الأناء وتأتي الى السطح لتأكل الطعام الذي أقدمه لها ولا أعطيها كثيرا منه لكي لا تصاب بصر الهضم فهي أكولة جدا.</a:t>
            </a:r>
            <a:endParaRPr b="1" i="0" sz="32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pic>
        <p:nvPicPr>
          <p:cNvPr descr="07.jpg" id="115" name="Google Shape;115;p18"/>
          <p:cNvPicPr preferRelativeResize="0"/>
          <p:nvPr/>
        </p:nvPicPr>
        <p:blipFill rotWithShape="1">
          <a:blip r:embed="rId3">
            <a:alphaModFix/>
          </a:blip>
          <a:srcRect b="0" l="0" r="0" t="0"/>
          <a:stretch/>
        </p:blipFill>
        <p:spPr>
          <a:xfrm>
            <a:off x="0" y="0"/>
            <a:ext cx="9144000" cy="5786454"/>
          </a:xfrm>
          <a:prstGeom prst="rect">
            <a:avLst/>
          </a:prstGeom>
          <a:noFill/>
          <a:ln>
            <a:noFill/>
          </a:ln>
        </p:spPr>
      </p:pic>
      <p:sp>
        <p:nvSpPr>
          <p:cNvPr id="116" name="Google Shape;116;p18"/>
          <p:cNvSpPr txBox="1"/>
          <p:nvPr/>
        </p:nvSpPr>
        <p:spPr>
          <a:xfrm>
            <a:off x="0" y="5786454"/>
            <a:ext cx="9144000" cy="1077218"/>
          </a:xfrm>
          <a:prstGeom prst="rect">
            <a:avLst/>
          </a:prstGeom>
          <a:solidFill>
            <a:srgbClr val="FABF8E"/>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200" u="none" cap="none" strike="noStrike">
                <a:solidFill>
                  <a:srgbClr val="002060"/>
                </a:solidFill>
                <a:latin typeface="Calibri"/>
                <a:ea typeface="Calibri"/>
                <a:cs typeface="Calibri"/>
                <a:sym typeface="Calibri"/>
              </a:rPr>
              <a:t>وحتى تبقى السمكة في سعادة دائمة يجب تغيير الماء مرة في الأسبوع وتساعدني أمي لتفريغ الماء</a:t>
            </a:r>
            <a:endParaRPr b="1" i="0" sz="32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pic>
        <p:nvPicPr>
          <p:cNvPr descr="08.jpg" id="121" name="Google Shape;121;p19"/>
          <p:cNvPicPr preferRelativeResize="0"/>
          <p:nvPr/>
        </p:nvPicPr>
        <p:blipFill rotWithShape="1">
          <a:blip r:embed="rId3">
            <a:alphaModFix/>
          </a:blip>
          <a:srcRect b="0" l="0" r="0" t="0"/>
          <a:stretch/>
        </p:blipFill>
        <p:spPr>
          <a:xfrm>
            <a:off x="0" y="1"/>
            <a:ext cx="7072330" cy="6857999"/>
          </a:xfrm>
          <a:prstGeom prst="rect">
            <a:avLst/>
          </a:prstGeom>
          <a:noFill/>
          <a:ln>
            <a:noFill/>
          </a:ln>
        </p:spPr>
      </p:pic>
      <p:sp>
        <p:nvSpPr>
          <p:cNvPr id="122" name="Google Shape;122;p19"/>
          <p:cNvSpPr txBox="1"/>
          <p:nvPr/>
        </p:nvSpPr>
        <p:spPr>
          <a:xfrm>
            <a:off x="7000892" y="0"/>
            <a:ext cx="2143108" cy="6986528"/>
          </a:xfrm>
          <a:prstGeom prst="rect">
            <a:avLst/>
          </a:prstGeom>
          <a:solidFill>
            <a:srgbClr val="C2D59B"/>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200" u="none" cap="none" strike="noStrike">
                <a:solidFill>
                  <a:srgbClr val="C00000"/>
                </a:solidFill>
                <a:latin typeface="Calibri"/>
                <a:ea typeface="Calibri"/>
                <a:cs typeface="Calibri"/>
                <a:sym typeface="Calibri"/>
              </a:rPr>
              <a:t>أعرض سمكتي لأصدقائي لجان صديقي في المدرسة وستيفان وكليمنتين جيراني ان توروج سعيدة بالزائرين فهي تقفز من الفرح مما يجعلني فخورا بامتلاكي سمكة بهلوانية</a:t>
            </a:r>
            <a:r>
              <a:rPr b="0" i="0" lang="ar-SY" sz="1800" u="none" cap="none" strike="noStrike">
                <a:solidFill>
                  <a:schemeClr val="dk1"/>
                </a:solidFill>
                <a:latin typeface="Calibri"/>
                <a:ea typeface="Calibri"/>
                <a:cs typeface="Calibri"/>
                <a:sym typeface="Calibri"/>
              </a:rPr>
              <a:t>.</a:t>
            </a:r>
            <a:endParaRPr b="0" i="0" sz="1800" u="none" cap="none" strike="noStrike">
              <a:solidFill>
                <a:schemeClr val="dk1"/>
              </a:solidFill>
              <a:latin typeface="Calibri"/>
              <a:ea typeface="Calibri"/>
              <a:cs typeface="Calibri"/>
              <a:sym typeface="Calibri"/>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pic>
        <p:nvPicPr>
          <p:cNvPr descr="09.jpg" id="127" name="Google Shape;127;p20"/>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pic>
        <p:nvPicPr>
          <p:cNvPr descr="05.jpg" id="132" name="Google Shape;132;p21"/>
          <p:cNvPicPr preferRelativeResize="0"/>
          <p:nvPr/>
        </p:nvPicPr>
        <p:blipFill rotWithShape="1">
          <a:blip r:embed="rId3">
            <a:alphaModFix/>
          </a:blip>
          <a:srcRect b="0" l="0" r="0" t="0"/>
          <a:stretch/>
        </p:blipFill>
        <p:spPr>
          <a:xfrm>
            <a:off x="0" y="0"/>
            <a:ext cx="5929322" cy="6858000"/>
          </a:xfrm>
          <a:prstGeom prst="rect">
            <a:avLst/>
          </a:prstGeom>
          <a:noFill/>
          <a:ln>
            <a:noFill/>
          </a:ln>
        </p:spPr>
      </p:pic>
      <p:sp>
        <p:nvSpPr>
          <p:cNvPr id="133" name="Google Shape;133;p21"/>
          <p:cNvSpPr txBox="1"/>
          <p:nvPr/>
        </p:nvSpPr>
        <p:spPr>
          <a:xfrm>
            <a:off x="5929322" y="0"/>
            <a:ext cx="3214678" cy="6863417"/>
          </a:xfrm>
          <a:prstGeom prst="rect">
            <a:avLst/>
          </a:prstGeom>
          <a:solidFill>
            <a:srgbClr val="D99593"/>
          </a:solid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i="0" lang="ar-SY" sz="3600" u="none" cap="none" strike="noStrike">
                <a:solidFill>
                  <a:srgbClr val="002060"/>
                </a:solidFill>
                <a:latin typeface="Calibri"/>
                <a:ea typeface="Calibri"/>
                <a:cs typeface="Calibri"/>
                <a:sym typeface="Calibri"/>
              </a:rPr>
              <a:t>كل صباح عندما أستيقظ أقفز من سريري لأسلم على توروج هذا الأسم الذي أعطيته لسمكتي انها تفتح عيناها الدائرتان فهي لا تنام ابدا تنظر الي وتحرك زعانفها وتلعب وتضرب ضربا بسيطا في </a:t>
            </a:r>
            <a:r>
              <a:rPr b="1" i="0" lang="ar-SY" sz="4000" u="none" cap="none" strike="noStrike">
                <a:solidFill>
                  <a:srgbClr val="002060"/>
                </a:solidFill>
                <a:latin typeface="Calibri"/>
                <a:ea typeface="Calibri"/>
                <a:cs typeface="Calibri"/>
                <a:sym typeface="Calibri"/>
              </a:rPr>
              <a:t>قعر الأناء </a:t>
            </a:r>
            <a:endParaRPr b="1" i="0" sz="40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