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ar-SY"/>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ar-SY"/>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descr="2.jpg" id="84" name="Google Shape;84;p13"/>
          <p:cNvPicPr preferRelativeResize="0"/>
          <p:nvPr/>
        </p:nvPicPr>
        <p:blipFill rotWithShape="1">
          <a:blip r:embed="rId3">
            <a:alphaModFix/>
          </a:blip>
          <a:srcRect b="0" l="0" r="0" t="0"/>
          <a:stretch/>
        </p:blipFill>
        <p:spPr>
          <a:xfrm>
            <a:off x="0" y="-21714"/>
            <a:ext cx="9144000" cy="6879714"/>
          </a:xfrm>
          <a:prstGeom prst="rect">
            <a:avLst/>
          </a:prstGeom>
          <a:noFill/>
          <a:ln>
            <a:noFill/>
          </a:ln>
        </p:spPr>
      </p:pic>
      <p:sp>
        <p:nvSpPr>
          <p:cNvPr id="85" name="Google Shape;85;p13"/>
          <p:cNvSpPr txBox="1"/>
          <p:nvPr/>
        </p:nvSpPr>
        <p:spPr>
          <a:xfrm>
            <a:off x="0" y="0"/>
            <a:ext cx="9144000" cy="1107996"/>
          </a:xfrm>
          <a:prstGeom prst="rect">
            <a:avLst/>
          </a:prstGeom>
          <a:solidFill>
            <a:srgbClr val="FFC000"/>
          </a:solidFill>
          <a:ln>
            <a:noFill/>
          </a:ln>
        </p:spPr>
        <p:txBody>
          <a:bodyPr anchorCtr="0" anchor="t" bIns="45700" lIns="91425" spcFirstLastPara="1" rIns="91425" wrap="square" tIns="45700">
            <a:noAutofit/>
          </a:bodyPr>
          <a:lstStyle/>
          <a:p>
            <a:pPr indent="0" lvl="0" marL="0" marR="0" rtl="1" algn="ctr">
              <a:spcBef>
                <a:spcPts val="0"/>
              </a:spcBef>
              <a:spcAft>
                <a:spcPts val="0"/>
              </a:spcAft>
              <a:buNone/>
            </a:pPr>
            <a:r>
              <a:rPr b="1" i="0" lang="ar-SY" sz="6600" u="none" cap="none" strike="noStrike">
                <a:solidFill>
                  <a:srgbClr val="002060"/>
                </a:solidFill>
                <a:latin typeface="Calibri"/>
                <a:ea typeface="Calibri"/>
                <a:cs typeface="Calibri"/>
                <a:sym typeface="Calibri"/>
              </a:rPr>
              <a:t>كيف يمكن أن تكون سعيدا؟</a:t>
            </a:r>
            <a:endParaRPr b="1" i="0" sz="6600" u="none" cap="none" strike="noStrike">
              <a:solidFill>
                <a:srgbClr val="002060"/>
              </a:solidFill>
              <a:latin typeface="Calibri"/>
              <a:ea typeface="Calibri"/>
              <a:cs typeface="Calibri"/>
              <a:sym typeface="Calibri"/>
            </a:endParaRPr>
          </a:p>
        </p:txBody>
      </p:sp>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5"/>
                                        </p:tgtEl>
                                        <p:attrNameLst>
                                          <p:attrName>style.visibility</p:attrName>
                                        </p:attrNameLst>
                                      </p:cBhvr>
                                      <p:to>
                                        <p:strVal val="visible"/>
                                      </p:to>
                                    </p:set>
                                    <p:animEffect filter="fade" transition="in">
                                      <p:cBhvr>
                                        <p:cTn dur="5000"/>
                                        <p:tgtEl>
                                          <p:spTgt spid="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descr="4.jpg" id="90" name="Google Shape;90;p14"/>
          <p:cNvPicPr preferRelativeResize="0"/>
          <p:nvPr/>
        </p:nvPicPr>
        <p:blipFill rotWithShape="1">
          <a:blip r:embed="rId3">
            <a:alphaModFix/>
          </a:blip>
          <a:srcRect b="0" l="0" r="0" t="0"/>
          <a:stretch/>
        </p:blipFill>
        <p:spPr>
          <a:xfrm>
            <a:off x="0" y="-21714"/>
            <a:ext cx="9144000" cy="6879714"/>
          </a:xfrm>
          <a:prstGeom prst="rect">
            <a:avLst/>
          </a:prstGeom>
          <a:noFill/>
          <a:ln>
            <a:noFill/>
          </a:ln>
        </p:spPr>
      </p:pic>
      <p:sp>
        <p:nvSpPr>
          <p:cNvPr id="91" name="Google Shape;91;p14"/>
          <p:cNvSpPr txBox="1"/>
          <p:nvPr/>
        </p:nvSpPr>
        <p:spPr>
          <a:xfrm>
            <a:off x="0" y="5643578"/>
            <a:ext cx="9144000" cy="954107"/>
          </a:xfrm>
          <a:prstGeom prst="rect">
            <a:avLst/>
          </a:prstGeom>
          <a:solidFill>
            <a:srgbClr val="FFC000"/>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2800" u="none" cap="none" strike="noStrike">
                <a:solidFill>
                  <a:srgbClr val="002060"/>
                </a:solidFill>
                <a:latin typeface="Calibri"/>
                <a:ea typeface="Calibri"/>
                <a:cs typeface="Calibri"/>
                <a:sym typeface="Calibri"/>
              </a:rPr>
              <a:t>من الممكن لنا أن نكون سعداء بكل بساطة وبدون أن نفكر بذلك , حتى بسبب أشياء بسيطة جدا وغير مكلفة ولا تحتاج للكثير من الجهد.</a:t>
            </a:r>
            <a:endParaRPr b="1" i="0" sz="2800" u="none" cap="none" strike="noStrike">
              <a:solidFill>
                <a:srgbClr val="002060"/>
              </a:solidFill>
              <a:latin typeface="Calibri"/>
              <a:ea typeface="Calibri"/>
              <a:cs typeface="Calibri"/>
              <a:sym typeface="Calibri"/>
            </a:endParaRPr>
          </a:p>
        </p:txBody>
      </p:sp>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
                                        </p:tgtEl>
                                        <p:attrNameLst>
                                          <p:attrName>style.visibility</p:attrName>
                                        </p:attrNameLst>
                                      </p:cBhvr>
                                      <p:to>
                                        <p:strVal val="visible"/>
                                      </p:to>
                                    </p:set>
                                    <p:animEffect filter="fade" transition="in">
                                      <p:cBhvr>
                                        <p:cTn dur="3000"/>
                                        <p:tgtEl>
                                          <p:spTgt spid="9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pic>
        <p:nvPicPr>
          <p:cNvPr descr="6.jpg" id="96" name="Google Shape;96;p15"/>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97" name="Google Shape;97;p15"/>
          <p:cNvSpPr txBox="1"/>
          <p:nvPr/>
        </p:nvSpPr>
        <p:spPr>
          <a:xfrm>
            <a:off x="0" y="5500702"/>
            <a:ext cx="9144000" cy="1384995"/>
          </a:xfrm>
          <a:prstGeom prst="rect">
            <a:avLst/>
          </a:prstGeom>
          <a:solidFill>
            <a:srgbClr val="31859B"/>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2800" u="none" cap="none" strike="noStrike">
                <a:solidFill>
                  <a:schemeClr val="lt1"/>
                </a:solidFill>
                <a:latin typeface="Calibri"/>
                <a:ea typeface="Calibri"/>
                <a:cs typeface="Calibri"/>
                <a:sym typeface="Calibri"/>
              </a:rPr>
              <a:t>كذلك من الممكن لنا أن نكون سعداء وذلك بأنجازنا أعمالا مهمة في حياتنا حيث نتذكر هذه الأعمال لفترة طويلة من حياتنا , ومن هذه الذكريات  نفهم بأن تلك اللحظات كانت من اللحظات المهمة في حياتنا.</a:t>
            </a:r>
            <a:endParaRPr b="1" i="0" sz="2800" u="none" cap="none" strike="noStrike">
              <a:solidFill>
                <a:schemeClr val="lt1"/>
              </a:solidFill>
              <a:latin typeface="Calibri"/>
              <a:ea typeface="Calibri"/>
              <a:cs typeface="Calibri"/>
              <a:sym typeface="Calibri"/>
            </a:endParaRPr>
          </a:p>
        </p:txBody>
      </p:sp>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3000"/>
                                        <p:tgtEl>
                                          <p:spTgt spid="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pic>
        <p:nvPicPr>
          <p:cNvPr descr="8.jpg" id="102" name="Google Shape;102;p16"/>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103" name="Google Shape;103;p16"/>
          <p:cNvSpPr txBox="1"/>
          <p:nvPr/>
        </p:nvSpPr>
        <p:spPr>
          <a:xfrm>
            <a:off x="0" y="5500702"/>
            <a:ext cx="9144000" cy="1384995"/>
          </a:xfrm>
          <a:prstGeom prst="rect">
            <a:avLst/>
          </a:prstGeom>
          <a:solidFill>
            <a:srgbClr val="FF0000"/>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2800" u="none" cap="none" strike="noStrike">
                <a:solidFill>
                  <a:schemeClr val="lt1"/>
                </a:solidFill>
                <a:latin typeface="Calibri"/>
                <a:ea typeface="Calibri"/>
                <a:cs typeface="Calibri"/>
                <a:sym typeface="Calibri"/>
              </a:rPr>
              <a:t>نكون سعداء عندما نحصل على شيئا ما كنا قد رغبنا به منذ زمن , وحتى لو اننا انتظرنا هذا الشيء لبعض الوقت فان هذا الأنتظار سيشكل نوع من الأثارة والترقب وهذا سيؤدي لسعادة أكبر.</a:t>
            </a:r>
            <a:endParaRPr b="1" i="0" sz="2800" u="none" cap="none" strike="noStrike">
              <a:solidFill>
                <a:schemeClr val="lt1"/>
              </a:solidFill>
              <a:latin typeface="Calibri"/>
              <a:ea typeface="Calibri"/>
              <a:cs typeface="Calibri"/>
              <a:sym typeface="Calibri"/>
            </a:endParaRPr>
          </a:p>
        </p:txBody>
      </p:sp>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3"/>
                                        </p:tgtEl>
                                        <p:attrNameLst>
                                          <p:attrName>style.visibility</p:attrName>
                                        </p:attrNameLst>
                                      </p:cBhvr>
                                      <p:to>
                                        <p:strVal val="visible"/>
                                      </p:to>
                                    </p:set>
                                    <p:animEffect filter="fade" transition="in">
                                      <p:cBhvr>
                                        <p:cTn dur="3000"/>
                                        <p:tgtEl>
                                          <p:spTgt spid="1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pic>
        <p:nvPicPr>
          <p:cNvPr descr="10.jpg" id="108" name="Google Shape;108;p17"/>
          <p:cNvPicPr preferRelativeResize="0"/>
          <p:nvPr/>
        </p:nvPicPr>
        <p:blipFill rotWithShape="1">
          <a:blip r:embed="rId3">
            <a:alphaModFix/>
          </a:blip>
          <a:srcRect b="0" l="0" r="0" t="0"/>
          <a:stretch/>
        </p:blipFill>
        <p:spPr>
          <a:xfrm>
            <a:off x="0" y="0"/>
            <a:ext cx="9144000" cy="6858000"/>
          </a:xfrm>
          <a:prstGeom prst="rect">
            <a:avLst/>
          </a:prstGeom>
          <a:noFill/>
          <a:ln>
            <a:noFill/>
          </a:ln>
        </p:spPr>
      </p:pic>
      <p:sp>
        <p:nvSpPr>
          <p:cNvPr id="109" name="Google Shape;109;p17"/>
          <p:cNvSpPr txBox="1"/>
          <p:nvPr/>
        </p:nvSpPr>
        <p:spPr>
          <a:xfrm>
            <a:off x="0" y="5357826"/>
            <a:ext cx="9144000" cy="1569660"/>
          </a:xfrm>
          <a:prstGeom prst="rect">
            <a:avLst/>
          </a:prstGeom>
          <a:solidFill>
            <a:schemeClr val="dk2"/>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200" u="none" cap="none" strike="noStrike">
                <a:solidFill>
                  <a:srgbClr val="FFFF00"/>
                </a:solidFill>
                <a:latin typeface="Calibri"/>
                <a:ea typeface="Calibri"/>
                <a:cs typeface="Calibri"/>
                <a:sym typeface="Calibri"/>
              </a:rPr>
              <a:t>كذلك نكون سعداء عندما نقدم بأنفسنا شيئا ما للأخر , ذاك الذي لم يكن ينتظر منا أي شيء , فعندما نساهم في سعادة شخص ما هذا يؤدي لأسعادنا</a:t>
            </a:r>
            <a:r>
              <a:rPr b="1" i="0" lang="ar-SY" sz="2800" u="none" cap="none" strike="noStrike">
                <a:solidFill>
                  <a:srgbClr val="FFFF00"/>
                </a:solidFill>
                <a:latin typeface="Calibri"/>
                <a:ea typeface="Calibri"/>
                <a:cs typeface="Calibri"/>
                <a:sym typeface="Calibri"/>
              </a:rPr>
              <a:t>.</a:t>
            </a:r>
            <a:endParaRPr b="1" i="0" sz="2800" u="none" cap="none" strike="noStrike">
              <a:solidFill>
                <a:srgbClr val="FFFF00"/>
              </a:solidFill>
              <a:latin typeface="Calibri"/>
              <a:ea typeface="Calibri"/>
              <a:cs typeface="Calibri"/>
              <a:sym typeface="Calibri"/>
            </a:endParaRPr>
          </a:p>
        </p:txBody>
      </p:sp>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gtEl>
                                        <p:attrNameLst>
                                          <p:attrName>style.visibility</p:attrName>
                                        </p:attrNameLst>
                                      </p:cBhvr>
                                      <p:to>
                                        <p:strVal val="visible"/>
                                      </p:to>
                                    </p:set>
                                    <p:animEffect filter="fade" transition="in">
                                      <p:cBhvr>
                                        <p:cTn dur="3000"/>
                                        <p:tgtEl>
                                          <p:spTgt spid="1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pic>
        <p:nvPicPr>
          <p:cNvPr descr="12.jpg" id="114" name="Google Shape;114;p18"/>
          <p:cNvPicPr preferRelativeResize="0"/>
          <p:nvPr/>
        </p:nvPicPr>
        <p:blipFill rotWithShape="1">
          <a:blip r:embed="rId3">
            <a:alphaModFix/>
          </a:blip>
          <a:srcRect b="0" l="0" r="0" t="0"/>
          <a:stretch/>
        </p:blipFill>
        <p:spPr>
          <a:xfrm>
            <a:off x="0" y="-21714"/>
            <a:ext cx="9144000" cy="6879714"/>
          </a:xfrm>
          <a:prstGeom prst="rect">
            <a:avLst/>
          </a:prstGeom>
          <a:noFill/>
          <a:ln>
            <a:noFill/>
          </a:ln>
        </p:spPr>
      </p:pic>
      <p:sp>
        <p:nvSpPr>
          <p:cNvPr id="115" name="Google Shape;115;p18"/>
          <p:cNvSpPr txBox="1"/>
          <p:nvPr/>
        </p:nvSpPr>
        <p:spPr>
          <a:xfrm>
            <a:off x="0" y="5286388"/>
            <a:ext cx="9144000" cy="1569660"/>
          </a:xfrm>
          <a:prstGeom prst="rect">
            <a:avLst/>
          </a:prstGeom>
          <a:solidFill>
            <a:srgbClr val="FF0000"/>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3200" u="none" cap="none" strike="noStrike">
                <a:solidFill>
                  <a:srgbClr val="FFFF00"/>
                </a:solidFill>
                <a:latin typeface="Calibri"/>
                <a:ea typeface="Calibri"/>
                <a:cs typeface="Calibri"/>
                <a:sym typeface="Calibri"/>
              </a:rPr>
              <a:t>نستطيع أن نكون سعداء في لحظات سيئة جدا من حياتنا لأننا نكون متأكدين بأن باستطاعتنا ايجاد الأسباب التي من الممكن لها أن تولد السعادة في داخلنا.</a:t>
            </a:r>
            <a:endParaRPr b="1" i="0" sz="3200" u="none" cap="none" strike="noStrike">
              <a:solidFill>
                <a:srgbClr val="FFFF00"/>
              </a:solidFill>
              <a:latin typeface="Calibri"/>
              <a:ea typeface="Calibri"/>
              <a:cs typeface="Calibri"/>
              <a:sym typeface="Calibri"/>
            </a:endParaRPr>
          </a:p>
        </p:txBody>
      </p:sp>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3000"/>
                                        <p:tgtEl>
                                          <p:spTgt spid="1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pic>
        <p:nvPicPr>
          <p:cNvPr descr="14.jpg" id="120" name="Google Shape;120;p19"/>
          <p:cNvPicPr preferRelativeResize="0"/>
          <p:nvPr/>
        </p:nvPicPr>
        <p:blipFill rotWithShape="1">
          <a:blip r:embed="rId3">
            <a:alphaModFix/>
          </a:blip>
          <a:srcRect b="0" l="0" r="0" t="0"/>
          <a:stretch/>
        </p:blipFill>
        <p:spPr>
          <a:xfrm>
            <a:off x="0" y="-21714"/>
            <a:ext cx="9144000" cy="6879714"/>
          </a:xfrm>
          <a:prstGeom prst="rect">
            <a:avLst/>
          </a:prstGeom>
          <a:noFill/>
          <a:ln>
            <a:noFill/>
          </a:ln>
        </p:spPr>
      </p:pic>
      <p:sp>
        <p:nvSpPr>
          <p:cNvPr id="121" name="Google Shape;121;p19"/>
          <p:cNvSpPr txBox="1"/>
          <p:nvPr/>
        </p:nvSpPr>
        <p:spPr>
          <a:xfrm>
            <a:off x="0" y="5500702"/>
            <a:ext cx="9144000" cy="1384995"/>
          </a:xfrm>
          <a:prstGeom prst="rect">
            <a:avLst/>
          </a:prstGeom>
          <a:solidFill>
            <a:srgbClr val="002060"/>
          </a:solidFill>
          <a:ln>
            <a:noFill/>
          </a:ln>
        </p:spPr>
        <p:txBody>
          <a:bodyPr anchorCtr="0" anchor="t" bIns="45700" lIns="91425" spcFirstLastPara="1" rIns="91425" wrap="square" tIns="45700">
            <a:noAutofit/>
          </a:bodyPr>
          <a:lstStyle/>
          <a:p>
            <a:pPr indent="0" lvl="0" marL="0" marR="0" rtl="1" algn="r">
              <a:spcBef>
                <a:spcPts val="0"/>
              </a:spcBef>
              <a:spcAft>
                <a:spcPts val="0"/>
              </a:spcAft>
              <a:buNone/>
            </a:pPr>
            <a:r>
              <a:rPr b="1" i="0" lang="ar-SY" sz="2800" u="none" cap="none" strike="noStrike">
                <a:solidFill>
                  <a:schemeClr val="lt1"/>
                </a:solidFill>
                <a:latin typeface="Calibri"/>
                <a:ea typeface="Calibri"/>
                <a:cs typeface="Calibri"/>
                <a:sym typeface="Calibri"/>
              </a:rPr>
              <a:t>الشعور بالفرح كوننا على قيد الحياة , الرغبة في الذهاب والتقدم الى الأمام , أن نستمتع بالحياة التي أعطانا اياها الله . الله الذي يريد لنا دوما السعادة والذي يرغب بسعادتنا. </a:t>
            </a:r>
            <a:endParaRPr b="1" i="0" sz="2800" u="none" cap="none" strike="noStrike">
              <a:solidFill>
                <a:schemeClr val="lt1"/>
              </a:solidFill>
              <a:latin typeface="Calibri"/>
              <a:ea typeface="Calibri"/>
              <a:cs typeface="Calibri"/>
              <a:sym typeface="Calibri"/>
            </a:endParaRPr>
          </a:p>
        </p:txBody>
      </p:sp>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3000"/>
                                        <p:tgtEl>
                                          <p:spTgt spid="1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pic>
        <p:nvPicPr>
          <p:cNvPr descr="16.jpg" id="126" name="Google Shape;126;p20"/>
          <p:cNvPicPr preferRelativeResize="0"/>
          <p:nvPr/>
        </p:nvPicPr>
        <p:blipFill rotWithShape="1">
          <a:blip r:embed="rId3">
            <a:alphaModFix/>
          </a:blip>
          <a:srcRect b="0" l="0" r="0" t="0"/>
          <a:stretch/>
        </p:blipFill>
        <p:spPr>
          <a:xfrm>
            <a:off x="0" y="2558"/>
            <a:ext cx="9144000" cy="6855442"/>
          </a:xfrm>
          <a:prstGeom prst="rect">
            <a:avLst/>
          </a:prstGeom>
          <a:noFill/>
          <a:ln>
            <a:noFill/>
          </a:ln>
        </p:spPr>
      </p:pic>
      <p:sp>
        <p:nvSpPr>
          <p:cNvPr id="127" name="Google Shape;127;p20"/>
          <p:cNvSpPr/>
          <p:nvPr/>
        </p:nvSpPr>
        <p:spPr>
          <a:xfrm>
            <a:off x="960125" y="957375"/>
            <a:ext cx="7818000" cy="5047800"/>
          </a:xfrm>
          <a:prstGeom prst="rect">
            <a:avLst/>
          </a:prstGeom>
          <a:solidFill>
            <a:srgbClr val="FFC000"/>
          </a:solidFill>
          <a:ln>
            <a:noFill/>
          </a:ln>
        </p:spPr>
        <p:txBody>
          <a:bodyPr anchorCtr="0" anchor="ctr" bIns="91425" lIns="91425" spcFirstLastPara="1" rIns="91425" wrap="square" tIns="91425">
            <a:noAutofit/>
          </a:bodyPr>
          <a:lstStyle/>
          <a:p>
            <a:pPr indent="0" lvl="0" marL="0" rtl="0" algn="ctr">
              <a:lnSpc>
                <a:spcPct val="107916"/>
              </a:lnSpc>
              <a:spcBef>
                <a:spcPts val="0"/>
              </a:spcBef>
              <a:spcAft>
                <a:spcPts val="0"/>
              </a:spcAft>
              <a:buClr>
                <a:schemeClr val="dk1"/>
              </a:buClr>
              <a:buSzPts val="1100"/>
              <a:buFont typeface="Arial"/>
              <a:buNone/>
            </a:pPr>
            <a:r>
              <a:rPr b="1" lang="ar-SY" sz="2400">
                <a:solidFill>
                  <a:schemeClr val="dk1"/>
                </a:solidFill>
                <a:latin typeface="Calibri"/>
                <a:ea typeface="Calibri"/>
                <a:cs typeface="Calibri"/>
                <a:sym typeface="Calibri"/>
              </a:rPr>
              <a:t>للأباء</a:t>
            </a:r>
            <a:endParaRPr b="1" sz="2400">
              <a:solidFill>
                <a:schemeClr val="dk1"/>
              </a:solidFill>
              <a:latin typeface="Calibri"/>
              <a:ea typeface="Calibri"/>
              <a:cs typeface="Calibri"/>
              <a:sym typeface="Calibri"/>
            </a:endParaRPr>
          </a:p>
          <a:p>
            <a:pPr indent="0" lvl="0" marL="0" rtl="0" algn="ctr">
              <a:lnSpc>
                <a:spcPct val="107916"/>
              </a:lnSpc>
              <a:spcBef>
                <a:spcPts val="800"/>
              </a:spcBef>
              <a:spcAft>
                <a:spcPts val="0"/>
              </a:spcAft>
              <a:buClr>
                <a:schemeClr val="dk1"/>
              </a:buClr>
              <a:buSzPts val="1100"/>
              <a:buFont typeface="Arial"/>
              <a:buNone/>
            </a:pPr>
            <a:r>
              <a:rPr b="1" lang="ar-SY" sz="2400">
                <a:solidFill>
                  <a:schemeClr val="dk1"/>
                </a:solidFill>
                <a:latin typeface="Calibri"/>
                <a:ea typeface="Calibri"/>
                <a:cs typeface="Calibri"/>
                <a:sym typeface="Calibri"/>
              </a:rPr>
              <a:t>ما هذه السعادة؟</a:t>
            </a:r>
            <a:endParaRPr b="1" sz="2400">
              <a:solidFill>
                <a:schemeClr val="dk1"/>
              </a:solidFill>
              <a:latin typeface="Calibri"/>
              <a:ea typeface="Calibri"/>
              <a:cs typeface="Calibri"/>
              <a:sym typeface="Calibri"/>
            </a:endParaRPr>
          </a:p>
          <a:p>
            <a:pPr indent="0" lvl="0" marL="0" rtl="0" algn="r">
              <a:lnSpc>
                <a:spcPct val="107916"/>
              </a:lnSpc>
              <a:spcBef>
                <a:spcPts val="800"/>
              </a:spcBef>
              <a:spcAft>
                <a:spcPts val="0"/>
              </a:spcAft>
              <a:buClr>
                <a:schemeClr val="dk1"/>
              </a:buClr>
              <a:buSzPts val="1100"/>
              <a:buFont typeface="Arial"/>
              <a:buNone/>
            </a:pPr>
            <a:r>
              <a:rPr b="1" lang="ar-SY" sz="2400">
                <a:solidFill>
                  <a:schemeClr val="dk1"/>
                </a:solidFill>
                <a:latin typeface="Calibri"/>
                <a:ea typeface="Calibri"/>
                <a:cs typeface="Calibri"/>
                <a:sym typeface="Calibri"/>
              </a:rPr>
              <a:t>كل منا له رؤيته عن السعادة : هل يمكن أن نعممها؟ إن خانات حظك اليوم تعلن السعادة فى الحب الصحة العمل. إن كنا كبار أم صغار وصفة السعادة هل تنحصر السعادة فى تسديد إحتياجاتنا الاساسية؟ عندما يكون لدينا مشكلة فى الصحة أو الحب أو العمل نعانى من التفكير فى الأمر وهذا من حقنا ولكن حين يكون لدينا كل شئ نكون قد حصلنا على السعادة الكاملة. لكن يبدو أن أحلامنا للسعادة تبحث عن ما هو أبعد من مجرد تسديد لإحتياجاتنا الشخصية ونكون محمولون برغبة أكبر. تفعهمنا لهذا الامر يساعدنا على أن نتعرف على أنفسنا أكثر ونكون مستعدين لإستقبال ما هو قادم الى حياتنا لنستمتع بكل قطرة فى الحياه. وهذا هو سر من أسرار السعادة</a:t>
            </a:r>
            <a:endParaRPr b="1" sz="2400">
              <a:solidFill>
                <a:schemeClr val="dk1"/>
              </a:solidFill>
              <a:latin typeface="Calibri"/>
              <a:ea typeface="Calibri"/>
              <a:cs typeface="Calibri"/>
              <a:sym typeface="Calibri"/>
            </a:endParaRPr>
          </a:p>
          <a:p>
            <a:pPr indent="0" lvl="0" marL="0" rtl="0" algn="l">
              <a:spcBef>
                <a:spcPts val="800"/>
              </a:spcBef>
              <a:spcAft>
                <a:spcPts val="0"/>
              </a:spcAft>
              <a:buNone/>
            </a:pPr>
            <a:r>
              <a:t/>
            </a:r>
            <a:endParaRPr b="1" sz="2400"/>
          </a:p>
        </p:txBody>
      </p:sp>
      <p:sp>
        <p:nvSpPr>
          <p:cNvPr id="128" name="Google Shape;128;p20"/>
          <p:cNvSpPr/>
          <p:nvPr/>
        </p:nvSpPr>
        <p:spPr>
          <a:xfrm>
            <a:off x="3168400" y="106975"/>
            <a:ext cx="2825400" cy="219600"/>
          </a:xfrm>
          <a:prstGeom prst="rect">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