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4" r:id="rId2"/>
    <p:sldId id="256" r:id="rId3"/>
    <p:sldId id="281" r:id="rId4"/>
    <p:sldId id="258" r:id="rId5"/>
    <p:sldId id="259" r:id="rId6"/>
    <p:sldId id="260" r:id="rId7"/>
    <p:sldId id="261" r:id="rId8"/>
    <p:sldId id="282" r:id="rId9"/>
    <p:sldId id="262" r:id="rId10"/>
    <p:sldId id="264" r:id="rId11"/>
    <p:sldId id="265" r:id="rId12"/>
    <p:sldId id="266" r:id="rId13"/>
    <p:sldId id="267" r:id="rId14"/>
    <p:sldId id="268" r:id="rId15"/>
    <p:sldId id="283" r:id="rId16"/>
    <p:sldId id="269" r:id="rId17"/>
    <p:sldId id="271" r:id="rId18"/>
    <p:sldId id="272" r:id="rId19"/>
    <p:sldId id="273" r:id="rId20"/>
    <p:sldId id="274" r:id="rId21"/>
    <p:sldId id="275" r:id="rId22"/>
    <p:sldId id="276" r:id="rId23"/>
    <p:sldId id="277" r:id="rId24"/>
    <p:sldId id="278" r:id="rId25"/>
    <p:sldId id="279" r:id="rId26"/>
    <p:sldId id="280" r:id="rId27"/>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E03FD7-7573-4D79-B498-3B0C831E2772}"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6B558185-A827-4FBC-B509-3C761D147DAB}"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5E03FD7-7573-4D79-B498-3B0C831E2772}" type="datetimeFigureOut">
              <a:rPr lang="ar-SY" smtClean="0"/>
              <a:pPr/>
              <a:t>08/02/1434</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B558185-A827-4FBC-B509-3C761D147DAB}"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Point Star 1"/>
          <p:cNvSpPr/>
          <p:nvPr/>
        </p:nvSpPr>
        <p:spPr>
          <a:xfrm>
            <a:off x="1295400" y="609600"/>
            <a:ext cx="6705600" cy="5943600"/>
          </a:xfrm>
          <a:prstGeom prst="star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b="1" dirty="0" smtClean="0">
                <a:solidFill>
                  <a:srgbClr val="FFFF00"/>
                </a:solidFill>
              </a:rPr>
              <a:t>الباحثون عن النور</a:t>
            </a:r>
            <a:endParaRPr lang="ar-SY" sz="8800" b="1" dirty="0">
              <a:solidFill>
                <a:srgbClr val="FFFF00"/>
              </a:solidFill>
            </a:endParaRP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9144000" cy="5486400"/>
          </a:xfrm>
          <a:prstGeom prst="rect">
            <a:avLst/>
          </a:prstGeom>
        </p:spPr>
      </p:pic>
      <p:sp>
        <p:nvSpPr>
          <p:cNvPr id="3" name="TextBox 2"/>
          <p:cNvSpPr txBox="1"/>
          <p:nvPr/>
        </p:nvSpPr>
        <p:spPr>
          <a:xfrm>
            <a:off x="0" y="5486400"/>
            <a:ext cx="9144000" cy="1384995"/>
          </a:xfrm>
          <a:prstGeom prst="rect">
            <a:avLst/>
          </a:prstGeom>
          <a:solidFill>
            <a:srgbClr val="92D050"/>
          </a:solidFill>
        </p:spPr>
        <p:txBody>
          <a:bodyPr wrap="square" rtlCol="1">
            <a:spAutoFit/>
          </a:bodyPr>
          <a:lstStyle/>
          <a:p>
            <a:r>
              <a:rPr lang="ar-SY" sz="2800" b="1" dirty="0" smtClean="0">
                <a:solidFill>
                  <a:srgbClr val="002060"/>
                </a:solidFill>
              </a:rPr>
              <a:t>فجمع هيرودس عظماء الكهنة وكتبة الشعب كلهم. فسألهم ”أين يولد المسيح“ فأجابوا: في بيت لحم اليهودية . كما ورد في الكتاب. وأصبح هيرودس يعرف الآن أن المسيح قد ولد . غير أن قلبه ما زال في الظلام. </a:t>
            </a:r>
            <a:endParaRPr lang="ar-SY"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9144000" cy="5486400"/>
          </a:xfrm>
          <a:prstGeom prst="rect">
            <a:avLst/>
          </a:prstGeom>
        </p:spPr>
      </p:pic>
      <p:sp>
        <p:nvSpPr>
          <p:cNvPr id="3" name="TextBox 2"/>
          <p:cNvSpPr txBox="1"/>
          <p:nvPr/>
        </p:nvSpPr>
        <p:spPr>
          <a:xfrm>
            <a:off x="0" y="5486400"/>
            <a:ext cx="9144000" cy="1384995"/>
          </a:xfrm>
          <a:prstGeom prst="rect">
            <a:avLst/>
          </a:prstGeom>
          <a:solidFill>
            <a:schemeClr val="accent4">
              <a:lumMod val="60000"/>
              <a:lumOff val="40000"/>
            </a:schemeClr>
          </a:solidFill>
        </p:spPr>
        <p:txBody>
          <a:bodyPr wrap="square" rtlCol="1">
            <a:spAutoFit/>
          </a:bodyPr>
          <a:lstStyle/>
          <a:p>
            <a:r>
              <a:rPr lang="ar-SY" sz="2800" b="1" dirty="0" smtClean="0"/>
              <a:t>فدعا هيرودس المجوس سرا وقال لهم:“ اذهبوا وابحثوا عن الطفل بحثا دقيقا. فاذا وجدتموه أخبروني لأذهب أنا أيضا وأسجد له , فقد أعماه كبرياؤه والخوف من فقدان عرشه. فقرر أن يدمر منافسه.</a:t>
            </a:r>
            <a:endParaRPr lang="ar-SY" sz="2800" b="1" dirty="0"/>
          </a:p>
        </p:txBody>
      </p:sp>
    </p:spTree>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9144000" cy="5410200"/>
          </a:xfrm>
          <a:prstGeom prst="rect">
            <a:avLst/>
          </a:prstGeom>
        </p:spPr>
      </p:pic>
      <p:sp>
        <p:nvSpPr>
          <p:cNvPr id="3" name="TextBox 2"/>
          <p:cNvSpPr txBox="1"/>
          <p:nvPr/>
        </p:nvSpPr>
        <p:spPr>
          <a:xfrm>
            <a:off x="0" y="5410200"/>
            <a:ext cx="9144000" cy="1569660"/>
          </a:xfrm>
          <a:prstGeom prst="rect">
            <a:avLst/>
          </a:prstGeom>
          <a:solidFill>
            <a:srgbClr val="FFC000"/>
          </a:solidFill>
        </p:spPr>
        <p:txBody>
          <a:bodyPr wrap="square" rtlCol="1">
            <a:spAutoFit/>
          </a:bodyPr>
          <a:lstStyle/>
          <a:p>
            <a:r>
              <a:rPr lang="ar-SY" sz="3200" b="1" dirty="0" smtClean="0">
                <a:solidFill>
                  <a:srgbClr val="C00000"/>
                </a:solidFill>
              </a:rPr>
              <a:t>فالنجم الذي رآه المجوس في المشرق قادهم الى حيث يوجد المسيح فدخلوا ورأوا الطفل يسوع وأمه مريم . فقدموا له هداياهم : ذهبا وبخورا ومرا.</a:t>
            </a:r>
            <a:endParaRPr lang="ar-SY" sz="3200" b="1" dirty="0">
              <a:solidFill>
                <a:srgbClr val="C00000"/>
              </a:solidFill>
            </a:endParaRPr>
          </a:p>
        </p:txBody>
      </p:sp>
    </p:spTree>
  </p:cSld>
  <p:clrMapOvr>
    <a:masterClrMapping/>
  </p:clrMapOvr>
  <p:transition spd="slow">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9141724" cy="5486400"/>
          </a:xfrm>
          <a:prstGeom prst="rect">
            <a:avLst/>
          </a:prstGeom>
        </p:spPr>
      </p:pic>
      <p:sp>
        <p:nvSpPr>
          <p:cNvPr id="3" name="TextBox 2"/>
          <p:cNvSpPr txBox="1"/>
          <p:nvPr/>
        </p:nvSpPr>
        <p:spPr>
          <a:xfrm>
            <a:off x="0" y="5486400"/>
            <a:ext cx="9144000" cy="1384995"/>
          </a:xfrm>
          <a:prstGeom prst="rect">
            <a:avLst/>
          </a:prstGeom>
          <a:solidFill>
            <a:srgbClr val="FFFF00"/>
          </a:solidFill>
        </p:spPr>
        <p:txBody>
          <a:bodyPr wrap="square" rtlCol="1">
            <a:spAutoFit/>
          </a:bodyPr>
          <a:lstStyle/>
          <a:p>
            <a:r>
              <a:rPr lang="ar-SY" sz="2800" b="1" dirty="0" smtClean="0">
                <a:solidFill>
                  <a:srgbClr val="FF0000"/>
                </a:solidFill>
              </a:rPr>
              <a:t>وبعدئذ أوحي اليهم في الحلم ألا يرجعوا الى هيرودس فانصرفوا الى بلادهم من طريق آخر يغمرهم الفرح والسلام فحياتهم لن تكون أبدا كما في الماضي. انهم الآن أبناء نور ووجدوا من يعطي حياتهم معنى</a:t>
            </a:r>
            <a:r>
              <a:rPr lang="ar-SY" sz="2800" dirty="0" smtClean="0"/>
              <a:t>.</a:t>
            </a:r>
            <a:endParaRPr lang="ar-SY" sz="2800" dirty="0"/>
          </a:p>
        </p:txBody>
      </p:sp>
    </p:spTree>
  </p:cSld>
  <p:clrMapOvr>
    <a:masterClrMapping/>
  </p:clrMapOvr>
  <p:transition spd="slow">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9144000" cy="5486400"/>
          </a:xfrm>
          <a:prstGeom prst="rect">
            <a:avLst/>
          </a:prstGeom>
        </p:spPr>
      </p:pic>
      <p:sp>
        <p:nvSpPr>
          <p:cNvPr id="3" name="TextBox 2"/>
          <p:cNvSpPr txBox="1"/>
          <p:nvPr/>
        </p:nvSpPr>
        <p:spPr>
          <a:xfrm>
            <a:off x="0" y="5486400"/>
            <a:ext cx="9144000" cy="1384995"/>
          </a:xfrm>
          <a:prstGeom prst="rect">
            <a:avLst/>
          </a:prstGeom>
          <a:solidFill>
            <a:srgbClr val="FF0000"/>
          </a:solidFill>
        </p:spPr>
        <p:txBody>
          <a:bodyPr wrap="square" rtlCol="1">
            <a:spAutoFit/>
          </a:bodyPr>
          <a:lstStyle/>
          <a:p>
            <a:r>
              <a:rPr lang="ar-SY" sz="2800" b="1" dirty="0" smtClean="0"/>
              <a:t>فلما أدرك هيرودس أن هؤلاء المسافرين لم يعودوا اليه. استشاط غضبا وأمر بقتل كل طفل في بيت لحم وضواحيها. أما مريم ويوسف فقد سبق وعلما بالمجزرة بطريقة سرية وهربا الى مصر</a:t>
            </a:r>
            <a:endParaRPr lang="ar-SY" sz="2800" b="1" dirty="0"/>
          </a:p>
        </p:txBody>
      </p:sp>
    </p:spTree>
  </p:cSld>
  <p:clrMapOvr>
    <a:masterClrMapping/>
  </p:clrMapOvr>
  <p:transition spd="slow">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uble Wave 1"/>
          <p:cNvSpPr/>
          <p:nvPr/>
        </p:nvSpPr>
        <p:spPr>
          <a:xfrm>
            <a:off x="1219200" y="1371600"/>
            <a:ext cx="7239000" cy="4191000"/>
          </a:xfrm>
          <a:prstGeom prst="doubleWave">
            <a:avLst>
              <a:gd name="adj1" fmla="val 6250"/>
              <a:gd name="adj2" fmla="val -459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ar-SY" sz="8000" b="1" dirty="0" smtClean="0"/>
              <a:t>ولكن الليل ما زال مخيما على العالم</a:t>
            </a:r>
            <a:endParaRPr lang="ar-SY" sz="8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9144000" cy="5334000"/>
          </a:xfrm>
          <a:prstGeom prst="rect">
            <a:avLst/>
          </a:prstGeom>
        </p:spPr>
      </p:pic>
      <p:sp>
        <p:nvSpPr>
          <p:cNvPr id="4" name="TextBox 3"/>
          <p:cNvSpPr txBox="1"/>
          <p:nvPr/>
        </p:nvSpPr>
        <p:spPr>
          <a:xfrm>
            <a:off x="0" y="5334000"/>
            <a:ext cx="9144000" cy="1569660"/>
          </a:xfrm>
          <a:prstGeom prst="rect">
            <a:avLst/>
          </a:prstGeom>
          <a:solidFill>
            <a:schemeClr val="accent3">
              <a:lumMod val="50000"/>
            </a:schemeClr>
          </a:solidFill>
        </p:spPr>
        <p:txBody>
          <a:bodyPr wrap="square" rtlCol="1">
            <a:spAutoFit/>
          </a:bodyPr>
          <a:lstStyle/>
          <a:p>
            <a:r>
              <a:rPr lang="ar-SY" sz="2400" b="1" dirty="0" smtClean="0">
                <a:solidFill>
                  <a:schemeClr val="bg1"/>
                </a:solidFill>
              </a:rPr>
              <a:t>فهيرودس هو دوما بيننا . وما زال الظلام مخيما على العالم. ان ليل الدم والخزذات والرشاشات لم ينته انه الليل حقا بالنسبة الى من لا يتمتع بالحرية, ويخضع قسرا للأنظمة والأيديولوجيات . فهناك جنود مضطرون أن يقتلوا وسجناء يرتعون كالحيوانات في سجون الأعتقال أين هم الباحثون عن الله؟</a:t>
            </a:r>
            <a:endParaRPr lang="ar-SY" sz="2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a:off x="0" y="0"/>
            <a:ext cx="9144000" cy="5867400"/>
          </a:xfrm>
          <a:prstGeom prst="rect">
            <a:avLst/>
          </a:prstGeom>
        </p:spPr>
      </p:pic>
      <p:sp>
        <p:nvSpPr>
          <p:cNvPr id="3" name="TextBox 2"/>
          <p:cNvSpPr txBox="1"/>
          <p:nvPr/>
        </p:nvSpPr>
        <p:spPr>
          <a:xfrm>
            <a:off x="0" y="5791200"/>
            <a:ext cx="9144000" cy="1077218"/>
          </a:xfrm>
          <a:prstGeom prst="rect">
            <a:avLst/>
          </a:prstGeom>
          <a:solidFill>
            <a:srgbClr val="0070C0"/>
          </a:solidFill>
        </p:spPr>
        <p:txBody>
          <a:bodyPr wrap="square" rtlCol="1">
            <a:spAutoFit/>
          </a:bodyPr>
          <a:lstStyle/>
          <a:p>
            <a:r>
              <a:rPr lang="ar-SY" sz="3200" b="1" dirty="0" smtClean="0">
                <a:solidFill>
                  <a:srgbClr val="FFFF00"/>
                </a:solidFill>
              </a:rPr>
              <a:t>فالقوي والغني يعامل الفقير بقساوة والأحداث تهزنا يوميا وتثير غضبنا أين هم الحراس الليليين؟ هل هناك من لا يزال ساهرا؟</a:t>
            </a:r>
            <a:endParaRPr lang="ar-SY" sz="32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84995"/>
          </a:xfrm>
          <a:prstGeom prst="rect">
            <a:avLst/>
          </a:prstGeom>
          <a:solidFill>
            <a:srgbClr val="C00000"/>
          </a:solidFill>
        </p:spPr>
        <p:txBody>
          <a:bodyPr wrap="square" rtlCol="1">
            <a:spAutoFit/>
          </a:bodyPr>
          <a:lstStyle/>
          <a:p>
            <a:r>
              <a:rPr lang="ar-SY" sz="2800" b="1" dirty="0" smtClean="0">
                <a:solidFill>
                  <a:schemeClr val="bg1"/>
                </a:solidFill>
              </a:rPr>
              <a:t>فالعنف يرمي الناس يوميا بعضهم على بعض ونحن أيضا نتسبب يوميا للأخرين بالألم والحزن وذلك بنسياننا ونبذنا الآخرين وأحكامنا وأهمالنا أمورا كبيرة أو صغيرة</a:t>
            </a:r>
            <a:endParaRPr lang="ar-SY" sz="2800" b="1"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cstate="print"/>
          <a:stretch>
            <a:fillRect/>
          </a:stretch>
        </p:blipFill>
        <p:spPr>
          <a:xfrm>
            <a:off x="0" y="0"/>
            <a:ext cx="9188824" cy="5334000"/>
          </a:xfrm>
          <a:prstGeom prst="rect">
            <a:avLst/>
          </a:prstGeom>
        </p:spPr>
      </p:pic>
      <p:sp>
        <p:nvSpPr>
          <p:cNvPr id="3" name="TextBox 2"/>
          <p:cNvSpPr txBox="1"/>
          <p:nvPr/>
        </p:nvSpPr>
        <p:spPr>
          <a:xfrm>
            <a:off x="0" y="5334000"/>
            <a:ext cx="9144000" cy="1569660"/>
          </a:xfrm>
          <a:prstGeom prst="rect">
            <a:avLst/>
          </a:prstGeom>
          <a:solidFill>
            <a:schemeClr val="tx1"/>
          </a:solidFill>
        </p:spPr>
        <p:txBody>
          <a:bodyPr wrap="square" rtlCol="1">
            <a:spAutoFit/>
          </a:bodyPr>
          <a:lstStyle/>
          <a:p>
            <a:r>
              <a:rPr lang="ar-SY" sz="3200" b="1" dirty="0" smtClean="0">
                <a:solidFill>
                  <a:srgbClr val="FFC000"/>
                </a:solidFill>
              </a:rPr>
              <a:t>لقد أصبح النجاح والغنى والقدرة هدف الحياة. وأفضل ما يستطيع الأنسان أن يتمناه ويملكه. ان أمور الدنيا تتزاحم في قلوبنا حتى ما عاد تتسع لله</a:t>
            </a:r>
            <a:endParaRPr lang="ar-SY" sz="3200" b="1" dirty="0">
              <a:solidFill>
                <a:srgbClr val="FFC000"/>
              </a:solidFill>
            </a:endParaRPr>
          </a:p>
        </p:txBody>
      </p:sp>
    </p:spTree>
  </p:cSld>
  <p:clrMapOvr>
    <a:masterClrMapping/>
  </p:clrMapOvr>
  <p:transition spd="slow">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04800" y="0"/>
            <a:ext cx="8077200" cy="1200329"/>
          </a:xfrm>
          <a:prstGeom prst="rect">
            <a:avLst/>
          </a:prstGeom>
          <a:noFill/>
        </p:spPr>
        <p:txBody>
          <a:bodyPr wrap="square" rtlCol="1">
            <a:spAutoFit/>
          </a:bodyPr>
          <a:lstStyle/>
          <a:p>
            <a:pPr algn="ctr"/>
            <a:r>
              <a:rPr lang="ar-SY" sz="7200" b="1" dirty="0" smtClean="0">
                <a:solidFill>
                  <a:srgbClr val="FFFF00"/>
                </a:solidFill>
              </a:rPr>
              <a:t>الباحثون عن النور</a:t>
            </a:r>
            <a:endParaRPr lang="ar-SY" sz="7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cstate="print"/>
          <a:stretch>
            <a:fillRect/>
          </a:stretch>
        </p:blipFill>
        <p:spPr>
          <a:xfrm>
            <a:off x="0" y="0"/>
            <a:ext cx="9143999" cy="5334000"/>
          </a:xfrm>
          <a:prstGeom prst="rect">
            <a:avLst/>
          </a:prstGeom>
        </p:spPr>
      </p:pic>
      <p:sp>
        <p:nvSpPr>
          <p:cNvPr id="3" name="TextBox 2"/>
          <p:cNvSpPr txBox="1"/>
          <p:nvPr/>
        </p:nvSpPr>
        <p:spPr>
          <a:xfrm>
            <a:off x="0" y="5334000"/>
            <a:ext cx="9144000" cy="1569660"/>
          </a:xfrm>
          <a:prstGeom prst="rect">
            <a:avLst/>
          </a:prstGeom>
          <a:solidFill>
            <a:schemeClr val="accent3">
              <a:lumMod val="50000"/>
            </a:schemeClr>
          </a:solidFill>
        </p:spPr>
        <p:txBody>
          <a:bodyPr wrap="square" rtlCol="1">
            <a:spAutoFit/>
          </a:bodyPr>
          <a:lstStyle/>
          <a:p>
            <a:r>
              <a:rPr lang="ar-SY" sz="3200" b="1" dirty="0" smtClean="0"/>
              <a:t>فأكثرية الناس منسيون وغير مرغوب فيهم في السباق نحو الأموال والثروات. انما صراخهم يبدأ خافتا ثم يقوى ويصبح صاخبا كعاصفة تقترب .ان الفقراء يرفعون أصواتهم الى الله من أعماق بؤسهم</a:t>
            </a:r>
            <a:endParaRPr lang="ar-SY" sz="3200" b="1" dirty="0"/>
          </a:p>
        </p:txBody>
      </p:sp>
    </p:spTree>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a:off x="0" y="0"/>
            <a:ext cx="9144000" cy="5334000"/>
          </a:xfrm>
          <a:prstGeom prst="rect">
            <a:avLst/>
          </a:prstGeom>
        </p:spPr>
      </p:pic>
      <p:sp>
        <p:nvSpPr>
          <p:cNvPr id="3" name="TextBox 2"/>
          <p:cNvSpPr txBox="1"/>
          <p:nvPr/>
        </p:nvSpPr>
        <p:spPr>
          <a:xfrm>
            <a:off x="0" y="5334000"/>
            <a:ext cx="9144000" cy="1569660"/>
          </a:xfrm>
          <a:prstGeom prst="rect">
            <a:avLst/>
          </a:prstGeom>
          <a:solidFill>
            <a:srgbClr val="FF0000"/>
          </a:solidFill>
        </p:spPr>
        <p:txBody>
          <a:bodyPr wrap="square" rtlCol="1">
            <a:spAutoFit/>
          </a:bodyPr>
          <a:lstStyle/>
          <a:p>
            <a:r>
              <a:rPr lang="ar-SY" sz="3200" b="1" dirty="0" smtClean="0">
                <a:solidFill>
                  <a:schemeClr val="bg1"/>
                </a:solidFill>
              </a:rPr>
              <a:t>فالمظاهر أصبحت الأمر الأهم أي الشباب والجمال ومحاولات الاغراء. وننسى ما يجري في أعماق القلوب. يموهون الحقيقة ويخفون النور </a:t>
            </a:r>
            <a:endParaRPr lang="ar-SY" sz="32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cstate="print"/>
          <a:stretch>
            <a:fillRect/>
          </a:stretch>
        </p:blipFill>
        <p:spPr>
          <a:xfrm>
            <a:off x="0" y="0"/>
            <a:ext cx="9144000" cy="5486400"/>
          </a:xfrm>
          <a:prstGeom prst="rect">
            <a:avLst/>
          </a:prstGeom>
        </p:spPr>
      </p:pic>
      <p:sp>
        <p:nvSpPr>
          <p:cNvPr id="3" name="TextBox 2"/>
          <p:cNvSpPr txBox="1"/>
          <p:nvPr/>
        </p:nvSpPr>
        <p:spPr>
          <a:xfrm>
            <a:off x="0" y="5486400"/>
            <a:ext cx="9144000" cy="1384995"/>
          </a:xfrm>
          <a:prstGeom prst="rect">
            <a:avLst/>
          </a:prstGeom>
          <a:solidFill>
            <a:schemeClr val="bg2">
              <a:lumMod val="25000"/>
            </a:schemeClr>
          </a:solidFill>
        </p:spPr>
        <p:txBody>
          <a:bodyPr wrap="square" rtlCol="1">
            <a:spAutoFit/>
          </a:bodyPr>
          <a:lstStyle/>
          <a:p>
            <a:r>
              <a:rPr lang="ar-SY" sz="2800" b="1" dirty="0" smtClean="0">
                <a:solidFill>
                  <a:schemeClr val="bg1"/>
                </a:solidFill>
              </a:rPr>
              <a:t>انه ليل الذين لا رجاء لهم . ليل المدمنين على السكر والمخدرات. ليل الذين لا أهمية لهم . المهمشين وقد تركهم المجتمع على الطريق . فهو مسرع وليس لديه ما يضيعه من الوقت مع الذين يسقطون</a:t>
            </a:r>
            <a:endParaRPr lang="ar-SY" sz="2800" b="1" dirty="0">
              <a:solidFill>
                <a:schemeClr val="bg1"/>
              </a:solidFill>
            </a:endParaRPr>
          </a:p>
        </p:txBody>
      </p:sp>
    </p:spTree>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9144000" cy="5943600"/>
          </a:xfrm>
          <a:prstGeom prst="rect">
            <a:avLst/>
          </a:prstGeom>
        </p:spPr>
      </p:pic>
      <p:sp>
        <p:nvSpPr>
          <p:cNvPr id="3" name="TextBox 2"/>
          <p:cNvSpPr txBox="1"/>
          <p:nvPr/>
        </p:nvSpPr>
        <p:spPr>
          <a:xfrm>
            <a:off x="0" y="5943600"/>
            <a:ext cx="9144000" cy="954107"/>
          </a:xfrm>
          <a:prstGeom prst="rect">
            <a:avLst/>
          </a:prstGeom>
          <a:solidFill>
            <a:srgbClr val="FFC000"/>
          </a:solidFill>
        </p:spPr>
        <p:txBody>
          <a:bodyPr wrap="square" rtlCol="1">
            <a:spAutoFit/>
          </a:bodyPr>
          <a:lstStyle/>
          <a:p>
            <a:r>
              <a:rPr lang="ar-SY" sz="2800" b="1" dirty="0" smtClean="0">
                <a:solidFill>
                  <a:srgbClr val="002060"/>
                </a:solidFill>
              </a:rPr>
              <a:t>اننا شعب يسهر ويبحث لقد جاءت الحقيقة الى هذا العالم كنا ضائعين بين اشياء هذه الأرض . غير أننا سمعنا النداء لتعود الى الينابيع والى النور والى الحق </a:t>
            </a:r>
            <a:endParaRPr lang="ar-SY" sz="2800" b="1" dirty="0">
              <a:solidFill>
                <a:srgbClr val="002060"/>
              </a:solidFill>
            </a:endParaRPr>
          </a:p>
        </p:txBody>
      </p:sp>
    </p:spTree>
  </p:cSld>
  <p:clrMapOvr>
    <a:masterClrMapping/>
  </p:clrMapOvr>
  <p:transition spd="slow">
    <p:strip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cstate="print"/>
          <a:stretch>
            <a:fillRect/>
          </a:stretch>
        </p:blipFill>
        <p:spPr>
          <a:xfrm>
            <a:off x="0" y="0"/>
            <a:ext cx="9144000" cy="5791200"/>
          </a:xfrm>
          <a:prstGeom prst="rect">
            <a:avLst/>
          </a:prstGeom>
        </p:spPr>
      </p:pic>
      <p:sp>
        <p:nvSpPr>
          <p:cNvPr id="3" name="TextBox 2"/>
          <p:cNvSpPr txBox="1"/>
          <p:nvPr/>
        </p:nvSpPr>
        <p:spPr>
          <a:xfrm>
            <a:off x="0" y="5791200"/>
            <a:ext cx="9144000" cy="1077218"/>
          </a:xfrm>
          <a:prstGeom prst="rect">
            <a:avLst/>
          </a:prstGeom>
          <a:solidFill>
            <a:schemeClr val="accent2">
              <a:lumMod val="50000"/>
            </a:schemeClr>
          </a:solidFill>
        </p:spPr>
        <p:txBody>
          <a:bodyPr wrap="square" rtlCol="1">
            <a:spAutoFit/>
          </a:bodyPr>
          <a:lstStyle/>
          <a:p>
            <a:r>
              <a:rPr lang="ar-SY" sz="3200" b="1" dirty="0" smtClean="0">
                <a:solidFill>
                  <a:schemeClr val="bg1"/>
                </a:solidFill>
              </a:rPr>
              <a:t>على مثال الباحثين القدماء لدينا كتاب الكلمة والوعود انه البوصلة التي ترشدنا الى الطريق. انه دليل الحياة والنور والحق</a:t>
            </a:r>
            <a:endParaRPr lang="ar-SY" sz="3200" b="1" dirty="0">
              <a:solidFill>
                <a:schemeClr val="bg1"/>
              </a:solidFill>
            </a:endParaRPr>
          </a:p>
        </p:txBody>
      </p:sp>
    </p:spTree>
  </p:cSld>
  <p:clrMapOvr>
    <a:masterClrMapping/>
  </p:clrMapOvr>
  <p:transition spd="slow">
    <p:strips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a:off x="0" y="0"/>
            <a:ext cx="9166412" cy="5791200"/>
          </a:xfrm>
          <a:prstGeom prst="rect">
            <a:avLst/>
          </a:prstGeom>
        </p:spPr>
      </p:pic>
      <p:sp>
        <p:nvSpPr>
          <p:cNvPr id="3" name="TextBox 2"/>
          <p:cNvSpPr txBox="1"/>
          <p:nvPr/>
        </p:nvSpPr>
        <p:spPr>
          <a:xfrm>
            <a:off x="0" y="5791200"/>
            <a:ext cx="9144000" cy="1077218"/>
          </a:xfrm>
          <a:prstGeom prst="rect">
            <a:avLst/>
          </a:prstGeom>
          <a:solidFill>
            <a:srgbClr val="FF0000"/>
          </a:solidFill>
        </p:spPr>
        <p:txBody>
          <a:bodyPr wrap="square" rtlCol="1">
            <a:spAutoFit/>
          </a:bodyPr>
          <a:lstStyle/>
          <a:p>
            <a:r>
              <a:rPr lang="ar-SY" sz="3200" b="1" dirty="0" smtClean="0">
                <a:solidFill>
                  <a:schemeClr val="bg1"/>
                </a:solidFill>
              </a:rPr>
              <a:t>نعرف أن المسيح صار خبزا وسلم نفسه للأنسان ليصبح غذاءنا ومصدر قوتنا ويكون حاضرا بيننا</a:t>
            </a:r>
            <a:endParaRPr lang="ar-SY" sz="32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a:off x="0" y="0"/>
            <a:ext cx="9166746" cy="5486400"/>
          </a:xfrm>
          <a:prstGeom prst="rect">
            <a:avLst/>
          </a:prstGeom>
        </p:spPr>
      </p:pic>
      <p:sp>
        <p:nvSpPr>
          <p:cNvPr id="3" name="TextBox 2"/>
          <p:cNvSpPr txBox="1"/>
          <p:nvPr/>
        </p:nvSpPr>
        <p:spPr>
          <a:xfrm>
            <a:off x="0" y="5486400"/>
            <a:ext cx="9144000" cy="1384995"/>
          </a:xfrm>
          <a:prstGeom prst="rect">
            <a:avLst/>
          </a:prstGeom>
          <a:solidFill>
            <a:srgbClr val="FFFF00"/>
          </a:solidFill>
        </p:spPr>
        <p:txBody>
          <a:bodyPr wrap="square" rtlCol="1">
            <a:spAutoFit/>
          </a:bodyPr>
          <a:lstStyle/>
          <a:p>
            <a:r>
              <a:rPr lang="ar-SY" sz="2800" b="1" dirty="0" smtClean="0">
                <a:solidFill>
                  <a:srgbClr val="C00000"/>
                </a:solidFill>
              </a:rPr>
              <a:t>نحن نتعرف على المسيح في يسوع الناصري لقد قال : أنا نور العالم . من يتبعني لا يمشي في الظلام . بل يكون له نور الحياة . فلنخاطر بحياتنا متكلين على كلامكه وسوف ننتصر على ليل الشر لكي نبني عالما نيرا </a:t>
            </a:r>
            <a:endParaRPr lang="ar-SY" sz="2800" b="1" dirty="0">
              <a:solidFill>
                <a:srgbClr val="C00000"/>
              </a:solidFill>
            </a:endParaRPr>
          </a:p>
        </p:txBody>
      </p:sp>
    </p:spTree>
  </p:cSld>
  <p:clrMapOvr>
    <a:masterClrMapping/>
  </p:clrMapOvr>
  <p:transition spd="slow">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33400" y="914400"/>
            <a:ext cx="8229600" cy="4953000"/>
          </a:xfrm>
          <a:prstGeom prst="horizontalScroll">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6000" b="1" dirty="0" smtClean="0">
                <a:solidFill>
                  <a:srgbClr val="FFFF00"/>
                </a:solidFill>
              </a:rPr>
              <a:t>كان العالم يقبع في الليل . ليل القلوب وليل العقول . ليل تمزقه أصوات الضعفاء وبكاء الفقراء</a:t>
            </a:r>
            <a:endParaRPr lang="ar-SY" sz="60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0"/>
            <a:ext cx="9144000" cy="6857999"/>
          </a:xfrm>
          <a:prstGeom prst="rect">
            <a:avLst/>
          </a:prstGeom>
        </p:spPr>
      </p:pic>
      <p:sp>
        <p:nvSpPr>
          <p:cNvPr id="3" name="TextBox 2"/>
          <p:cNvSpPr txBox="1"/>
          <p:nvPr/>
        </p:nvSpPr>
        <p:spPr>
          <a:xfrm>
            <a:off x="533400" y="0"/>
            <a:ext cx="8153400" cy="1938992"/>
          </a:xfrm>
          <a:prstGeom prst="rect">
            <a:avLst/>
          </a:prstGeom>
          <a:noFill/>
        </p:spPr>
        <p:txBody>
          <a:bodyPr wrap="square" rtlCol="1">
            <a:spAutoFit/>
          </a:bodyPr>
          <a:lstStyle/>
          <a:p>
            <a:pPr algn="ctr"/>
            <a:r>
              <a:rPr lang="ar-SY" sz="4000" b="1" dirty="0" smtClean="0">
                <a:solidFill>
                  <a:schemeClr val="bg1"/>
                </a:solidFill>
              </a:rPr>
              <a:t>وكان هناك رجال يسهرون ويسبرون السماء بحثا عن علامة . كانوا يسهرون ويفكرون. انهم الباحثون عن علامات من الله</a:t>
            </a:r>
            <a:endParaRPr lang="ar-SY" sz="4000" b="1" dirty="0">
              <a:solidFill>
                <a:schemeClr val="bg1"/>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23439"/>
          </a:xfrm>
          <a:prstGeom prst="rect">
            <a:avLst/>
          </a:prstGeom>
          <a:solidFill>
            <a:srgbClr val="FFC000"/>
          </a:solidFill>
        </p:spPr>
        <p:txBody>
          <a:bodyPr wrap="square" rtlCol="1">
            <a:spAutoFit/>
          </a:bodyPr>
          <a:lstStyle/>
          <a:p>
            <a:r>
              <a:rPr lang="ar-SY" sz="4000" b="1" dirty="0" smtClean="0"/>
              <a:t>وهكذا رأوها . تلك العلامة العظيمة التي وعد بها الله . فمزقت ظلمة الليل وملأت قلوبهم فرحا</a:t>
            </a:r>
            <a:endParaRPr lang="ar-SY" sz="4000" b="1"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44000" cy="5943600"/>
          </a:xfrm>
          <a:prstGeom prst="rect">
            <a:avLst/>
          </a:prstGeom>
        </p:spPr>
      </p:pic>
      <p:sp>
        <p:nvSpPr>
          <p:cNvPr id="3" name="TextBox 2"/>
          <p:cNvSpPr txBox="1"/>
          <p:nvPr/>
        </p:nvSpPr>
        <p:spPr>
          <a:xfrm>
            <a:off x="0" y="5943600"/>
            <a:ext cx="9144000" cy="954107"/>
          </a:xfrm>
          <a:prstGeom prst="rect">
            <a:avLst/>
          </a:prstGeom>
          <a:solidFill>
            <a:srgbClr val="FFC000"/>
          </a:solidFill>
        </p:spPr>
        <p:txBody>
          <a:bodyPr wrap="square" rtlCol="1">
            <a:spAutoFit/>
          </a:bodyPr>
          <a:lstStyle/>
          <a:p>
            <a:r>
              <a:rPr lang="ar-SY" sz="2800" b="1" dirty="0" smtClean="0">
                <a:solidFill>
                  <a:srgbClr val="002060"/>
                </a:solidFill>
              </a:rPr>
              <a:t>بينما كان العالم راقدا في الظلمة . كان الباحثون يتحرون كتابات القدماء. كتاب الوعود العظيم : آملين أن يكتشفوا فيه ما يبشر بالحدث</a:t>
            </a:r>
            <a:endParaRPr lang="ar-SY" sz="2800" b="1" dirty="0">
              <a:solidFill>
                <a:srgbClr val="002060"/>
              </a:solidFill>
            </a:endParaRPr>
          </a:p>
        </p:txBody>
      </p:sp>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0" y="0"/>
            <a:ext cx="9166412" cy="6858000"/>
          </a:xfrm>
          <a:prstGeom prst="rect">
            <a:avLst/>
          </a:prstGeom>
        </p:spPr>
      </p:pic>
      <p:sp>
        <p:nvSpPr>
          <p:cNvPr id="3" name="TextBox 2"/>
          <p:cNvSpPr txBox="1"/>
          <p:nvPr/>
        </p:nvSpPr>
        <p:spPr>
          <a:xfrm>
            <a:off x="6324600" y="152400"/>
            <a:ext cx="2819400" cy="6740307"/>
          </a:xfrm>
          <a:prstGeom prst="rect">
            <a:avLst/>
          </a:prstGeom>
          <a:noFill/>
        </p:spPr>
        <p:txBody>
          <a:bodyPr wrap="square" rtlCol="1">
            <a:spAutoFit/>
          </a:bodyPr>
          <a:lstStyle/>
          <a:p>
            <a:r>
              <a:rPr lang="ar-SY" sz="3600" b="1" dirty="0" smtClean="0">
                <a:solidFill>
                  <a:srgbClr val="C00000"/>
                </a:solidFill>
              </a:rPr>
              <a:t>فانطلقوا على الفور وخاطروا بحياتهم بناء على هذه العلامة وعلى ما تعنيه. فلم يخالجهم الخوف أبدا . فما فائدة السلطان والعلم والغنى اذا ما فاتهم الموعد الذي ضربه لهم الله</a:t>
            </a:r>
            <a:endParaRPr lang="ar-SY" sz="3600" b="1" dirty="0">
              <a:solidFill>
                <a:srgbClr val="C00000"/>
              </a:solidFill>
            </a:endParaRPr>
          </a:p>
        </p:txBody>
      </p:sp>
    </p:spTree>
  </p:cSld>
  <p:clrMapOvr>
    <a:masterClrMapping/>
  </p:clrMapOvr>
  <p:transition spd="slow">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1"/>
          <p:cNvSpPr/>
          <p:nvPr/>
        </p:nvSpPr>
        <p:spPr>
          <a:xfrm>
            <a:off x="1295400" y="1295400"/>
            <a:ext cx="6553200" cy="4114800"/>
          </a:xfrm>
          <a:prstGeom prst="wav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7200" b="1" dirty="0" smtClean="0">
                <a:solidFill>
                  <a:srgbClr val="FFFF00"/>
                </a:solidFill>
              </a:rPr>
              <a:t>الأنقسام في العقول</a:t>
            </a:r>
            <a:endParaRPr lang="ar-SY" sz="72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ppt_x</p:attrName>
                                        </p:attrNameLst>
                                      </p:cBhvr>
                                      <p:tavLst>
                                        <p:tav tm="0">
                                          <p:val>
                                            <p:strVal val="#ppt_x-.2"/>
                                          </p:val>
                                        </p:tav>
                                        <p:tav tm="100000">
                                          <p:val>
                                            <p:strVal val="#ppt_x"/>
                                          </p:val>
                                        </p:tav>
                                      </p:tavLst>
                                    </p:anim>
                                    <p:anim calcmode="lin" valueType="num">
                                      <p:cBhvr>
                                        <p:cTn id="8" dur="5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9144000" cy="5105400"/>
          </a:xfrm>
          <a:prstGeom prst="rect">
            <a:avLst/>
          </a:prstGeom>
        </p:spPr>
      </p:pic>
      <p:sp>
        <p:nvSpPr>
          <p:cNvPr id="3" name="TextBox 2"/>
          <p:cNvSpPr txBox="1"/>
          <p:nvPr/>
        </p:nvSpPr>
        <p:spPr>
          <a:xfrm>
            <a:off x="0" y="5105400"/>
            <a:ext cx="9144000" cy="1815882"/>
          </a:xfrm>
          <a:prstGeom prst="rect">
            <a:avLst/>
          </a:prstGeom>
          <a:solidFill>
            <a:schemeClr val="accent4">
              <a:lumMod val="75000"/>
            </a:schemeClr>
          </a:solidFill>
        </p:spPr>
        <p:txBody>
          <a:bodyPr wrap="square" rtlCol="1">
            <a:spAutoFit/>
          </a:bodyPr>
          <a:lstStyle/>
          <a:p>
            <a:r>
              <a:rPr lang="ar-SY" sz="2800" b="1" dirty="0" smtClean="0">
                <a:solidFill>
                  <a:srgbClr val="FFFF00"/>
                </a:solidFill>
              </a:rPr>
              <a:t>فسار المجوس بقيادة النجم ووصلوا الى اورشليم. غير أن المدينة المقدسة لم تكن ساهرة . مع أنها هي التي تلقت الوعد. أين هو ملك اليهود الذي ولد ؟ فقد رأينا نجمه في المشرق فجئنا لنسجد له فاضطربت اورشليم ولا سيما هيرودس لهذا الخبر</a:t>
            </a:r>
            <a:endParaRPr lang="ar-SY" sz="28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662</Words>
  <Application>Microsoft Office PowerPoint</Application>
  <PresentationFormat>On-screen Show (4:3)</PresentationFormat>
  <Paragraphs>26</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23</cp:revision>
  <dcterms:created xsi:type="dcterms:W3CDTF">2011-10-13T02:03:28Z</dcterms:created>
  <dcterms:modified xsi:type="dcterms:W3CDTF">2012-12-22T00:26:01Z</dcterms:modified>
</cp:coreProperties>
</file>