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5A086-D488-4513-9C80-945C01236BD7}" type="datetimeFigureOut">
              <a:rPr lang="en-US" smtClean="0"/>
              <a:pPr/>
              <a:t>4/30/2013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CEE42-E994-4400-9DD2-D157AFB6E4D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5A086-D488-4513-9C80-945C01236BD7}" type="datetimeFigureOut">
              <a:rPr lang="en-US" smtClean="0"/>
              <a:pPr/>
              <a:t>4/30/2013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CEE42-E994-4400-9DD2-D157AFB6E4D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5A086-D488-4513-9C80-945C01236BD7}" type="datetimeFigureOut">
              <a:rPr lang="en-US" smtClean="0"/>
              <a:pPr/>
              <a:t>4/30/2013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CEE42-E994-4400-9DD2-D157AFB6E4D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5A086-D488-4513-9C80-945C01236BD7}" type="datetimeFigureOut">
              <a:rPr lang="en-US" smtClean="0"/>
              <a:pPr/>
              <a:t>4/30/2013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CEE42-E994-4400-9DD2-D157AFB6E4D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5A086-D488-4513-9C80-945C01236BD7}" type="datetimeFigureOut">
              <a:rPr lang="en-US" smtClean="0"/>
              <a:pPr/>
              <a:t>4/30/2013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CEE42-E994-4400-9DD2-D157AFB6E4D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5A086-D488-4513-9C80-945C01236BD7}" type="datetimeFigureOut">
              <a:rPr lang="en-US" smtClean="0"/>
              <a:pPr/>
              <a:t>4/30/2013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CEE42-E994-4400-9DD2-D157AFB6E4D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5A086-D488-4513-9C80-945C01236BD7}" type="datetimeFigureOut">
              <a:rPr lang="en-US" smtClean="0"/>
              <a:pPr/>
              <a:t>4/30/2013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CEE42-E994-4400-9DD2-D157AFB6E4D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5A086-D488-4513-9C80-945C01236BD7}" type="datetimeFigureOut">
              <a:rPr lang="en-US" smtClean="0"/>
              <a:pPr/>
              <a:t>4/30/2013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CEE42-E994-4400-9DD2-D157AFB6E4D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5A086-D488-4513-9C80-945C01236BD7}" type="datetimeFigureOut">
              <a:rPr lang="en-US" smtClean="0"/>
              <a:pPr/>
              <a:t>4/30/2013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CEE42-E994-4400-9DD2-D157AFB6E4D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5A086-D488-4513-9C80-945C01236BD7}" type="datetimeFigureOut">
              <a:rPr lang="en-US" smtClean="0"/>
              <a:pPr/>
              <a:t>4/30/2013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CEE42-E994-4400-9DD2-D157AFB6E4D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5A086-D488-4513-9C80-945C01236BD7}" type="datetimeFigureOut">
              <a:rPr lang="en-US" smtClean="0"/>
              <a:pPr/>
              <a:t>4/30/2013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CEE42-E994-4400-9DD2-D157AFB6E4D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65A086-D488-4513-9C80-945C01236BD7}" type="datetimeFigureOut">
              <a:rPr lang="en-US" smtClean="0"/>
              <a:pPr/>
              <a:t>4/30/2013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BCEE42-E994-4400-9DD2-D157AFB6E4DE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erre 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erre 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465122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42910" y="357165"/>
            <a:ext cx="807249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ar-EG" sz="3200" b="1" dirty="0" smtClean="0">
                <a:solidFill>
                  <a:schemeClr val="bg1"/>
                </a:solidFill>
              </a:rPr>
              <a:t>تذكر بطرس ايضاً اليوم الذي التقى بيسوع للمرة الاولى... </a:t>
            </a:r>
            <a:endParaRPr lang="ar-SY" sz="3200" b="1" dirty="0" smtClean="0">
              <a:solidFill>
                <a:schemeClr val="bg1"/>
              </a:solidFill>
            </a:endParaRPr>
          </a:p>
          <a:p>
            <a:r>
              <a:rPr lang="ar-EG" dirty="0" smtClean="0">
                <a:solidFill>
                  <a:schemeClr val="bg1"/>
                </a:solidFill>
              </a:rPr>
              <a:t>(مرقس 1/16-20</a:t>
            </a:r>
            <a:endParaRPr lang="en-GB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erre 9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143108" y="500042"/>
            <a:ext cx="52864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EG" sz="4000" b="1" dirty="0" smtClean="0">
                <a:solidFill>
                  <a:schemeClr val="bg1"/>
                </a:solidFill>
              </a:rPr>
              <a:t>و</a:t>
            </a:r>
            <a:r>
              <a:rPr lang="ar-SY" sz="4000" b="1" dirty="0" smtClean="0">
                <a:solidFill>
                  <a:schemeClr val="bg1"/>
                </a:solidFill>
              </a:rPr>
              <a:t>قال له</a:t>
            </a:r>
            <a:r>
              <a:rPr lang="ar-EG" sz="4000" b="1" dirty="0" smtClean="0">
                <a:solidFill>
                  <a:schemeClr val="bg1"/>
                </a:solidFill>
              </a:rPr>
              <a:t> يسوع : "اتب</a:t>
            </a:r>
            <a:r>
              <a:rPr lang="ar-SY" sz="4000" b="1" dirty="0" smtClean="0">
                <a:solidFill>
                  <a:schemeClr val="bg1"/>
                </a:solidFill>
              </a:rPr>
              <a:t>ع</a:t>
            </a:r>
            <a:r>
              <a:rPr lang="ar-EG" sz="4000" b="1" dirty="0" smtClean="0">
                <a:solidFill>
                  <a:schemeClr val="bg1"/>
                </a:solidFill>
              </a:rPr>
              <a:t>ني!"</a:t>
            </a:r>
            <a:endParaRPr lang="en-GB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erre 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3786182" y="1357298"/>
            <a:ext cx="5357818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ar-EG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ثم سار معه في الجليل واليهودية... ولكنّه غالباً ما شاء فهم يسوع. فاضطر يسوع مرة أن يوبّخه قائلاً: "ابعد عنّي يا شيطان!”</a:t>
            </a:r>
            <a:endParaRPr kumimoji="0" lang="ar-SY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(مرقس 8/31-33)</a:t>
            </a:r>
            <a:endParaRPr kumimoji="0" lang="en-GB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erre 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929330"/>
          </a:xfrm>
          <a:prstGeom prst="rect">
            <a:avLst/>
          </a:prstGeom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0" y="5500702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en-GB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5929330"/>
            <a:ext cx="9144000" cy="954107"/>
          </a:xfrm>
          <a:prstGeom prst="rect">
            <a:avLst/>
          </a:prstGeom>
          <a:solidFill>
            <a:schemeClr val="accent6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ar-EG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أمّا اليوم، بعد القيامة, فسأل ي</a:t>
            </a:r>
            <a:r>
              <a:rPr kumimoji="0" lang="ar-SY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س</a:t>
            </a:r>
            <a:r>
              <a:rPr kumimoji="0" lang="ar-EG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وع بطرس: ”أتحّبني؟" ف</a:t>
            </a:r>
            <a:r>
              <a:rPr kumimoji="0" lang="ar-SY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أ</a:t>
            </a:r>
            <a:r>
              <a:rPr kumimoji="0" lang="ar-EG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جاب بطرس: "يا يسوع</a:t>
            </a:r>
            <a:r>
              <a:rPr kumimoji="0" lang="ar-SY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ar-EG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أنت تعلم أني أحبك حبّا شديداً”.</a:t>
            </a:r>
            <a:endParaRPr kumimoji="0" lang="en-GB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erre 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500042"/>
            <a:ext cx="4071934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32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فعاد يسوع وقال له: اتبعني!</a:t>
            </a:r>
            <a:endParaRPr kumimoji="0" lang="en-GB" sz="32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32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وهكذا اختبر بطرس قوة القيامة وأحسَّ في داخله برغبة قوية في إعلان</a:t>
            </a:r>
            <a:r>
              <a:rPr kumimoji="0" lang="ar-SY" sz="32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ar-EG" sz="32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البشرى الى جميع البشر.</a:t>
            </a:r>
            <a:endParaRPr kumimoji="0" lang="en-GB" sz="32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erre 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9144000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وبفرط من حبّه, جعل المسيح القائم من بطرس انس</a:t>
            </a:r>
            <a:r>
              <a:rPr kumimoji="0" lang="ar-SY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ا</a:t>
            </a:r>
            <a:r>
              <a:rPr kumimoji="0" lang="ar-EG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ناً جديداً: </a:t>
            </a:r>
            <a:r>
              <a:rPr kumimoji="0" lang="ar-EG" sz="28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جعله رسولاً له</a:t>
            </a:r>
            <a:r>
              <a:rPr kumimoji="0" lang="ar-EG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فذهب بطرس إلى اقاصي الأرض يعلن البشارة, متحدياً الشدائد على مثال معلمه.</a:t>
            </a:r>
            <a:endParaRPr kumimoji="0" lang="en-GB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erre 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4714876" y="500042"/>
            <a:ext cx="4429124" cy="1538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ar-EG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بي</a:t>
            </a:r>
            <a:r>
              <a:rPr kumimoji="0" lang="ar-SY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ن</a:t>
            </a:r>
            <a:r>
              <a:rPr kumimoji="0" lang="ar-EG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ما كان بطرس جالساً قرب يسوع القائم, تذكّر اي</a:t>
            </a:r>
            <a:r>
              <a:rPr kumimoji="0" lang="ar-SY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ض</a:t>
            </a:r>
            <a:r>
              <a:rPr kumimoji="0" lang="ar-EG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اً الليلة الأخيرة... </a:t>
            </a:r>
            <a:r>
              <a:rPr kumimoji="0" lang="ar-EG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(مرقس 14/32-50)</a:t>
            </a:r>
            <a:endParaRPr kumimoji="0" lang="en-GB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erre 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5643578"/>
          </a:xfrm>
          <a:prstGeom prst="rect">
            <a:avLst/>
          </a:prstGeom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5643578"/>
            <a:ext cx="9144000" cy="1231106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امّا اليوم</a:t>
            </a:r>
            <a:r>
              <a:rPr kumimoji="0" lang="ar-SY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ar-EG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فها هو يسوع القائم يسأله: "أ تحبني؟" وها بطرس يجيب: "يا رب أنت تعلم كل ش</a:t>
            </a:r>
            <a:r>
              <a:rPr kumimoji="0" lang="ar-SY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ي</a:t>
            </a:r>
            <a:r>
              <a:rPr kumimoji="0" lang="ar-EG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انت تعلم أنّي أحبّك".</a:t>
            </a:r>
            <a:endParaRPr kumimoji="0" lang="en-GB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erre 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642918"/>
            <a:ext cx="428624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وهكذا اختبر بطرس قوة القيامة, ممّا جعله قادراً على حب يسوع حتى النهاية</a:t>
            </a:r>
            <a:r>
              <a:rPr kumimoji="0" lang="ar-EG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ar-EG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erre 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500702"/>
          </a:xfrm>
          <a:prstGeom prst="rect">
            <a:avLst/>
          </a:prstGeom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5500702"/>
            <a:ext cx="9144000" cy="138499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جعل المسيح القائم بطرس انس</a:t>
            </a:r>
            <a:r>
              <a:rPr kumimoji="0" lang="ar-SY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ا</a:t>
            </a:r>
            <a:r>
              <a:rPr kumimoji="0" lang="ar-EG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ناً جديداً: </a:t>
            </a:r>
            <a:r>
              <a:rPr kumimoji="0" lang="ar-EG" sz="2800" b="1" i="0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جع</a:t>
            </a:r>
            <a:r>
              <a:rPr kumimoji="0" lang="ar-SY" sz="2800" b="1" i="0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ل</a:t>
            </a:r>
            <a:r>
              <a:rPr kumimoji="0" lang="ar-EG" sz="2800" b="1" i="0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ه شاهداً</a:t>
            </a:r>
            <a:r>
              <a:rPr kumimoji="0" lang="ar-EG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r>
              <a:rPr kumimoji="0" lang="ar-SY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ar-EG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فاستطاع بطرس, على مثال معلمه, أن يبذل نفسه في سبيل أحبّائه, وأن يُمجّد الآب بموته كما فعل يسوع: مات شهيداً</a:t>
            </a:r>
            <a:r>
              <a:rPr kumimoji="0" lang="en-GB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r>
              <a:rPr kumimoji="0" lang="en-GB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GB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erre 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519" y="0"/>
            <a:ext cx="9156519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714744" y="285728"/>
            <a:ext cx="54292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EG" sz="3200" b="1" dirty="0" smtClean="0">
                <a:solidFill>
                  <a:schemeClr val="bg1"/>
                </a:solidFill>
              </a:rPr>
              <a:t>من هم هؤلاء الأشخا</a:t>
            </a:r>
            <a:r>
              <a:rPr lang="ar-SY" sz="3200" b="1" dirty="0" smtClean="0">
                <a:solidFill>
                  <a:schemeClr val="bg1"/>
                </a:solidFill>
              </a:rPr>
              <a:t>ص</a:t>
            </a:r>
            <a:r>
              <a:rPr lang="ar-EG" sz="3200" b="1" dirty="0" smtClean="0">
                <a:solidFill>
                  <a:schemeClr val="bg1"/>
                </a:solidFill>
              </a:rPr>
              <a:t>؟ أين هم ومتى؟ ما</a:t>
            </a:r>
            <a:r>
              <a:rPr lang="ar-SY" sz="3200" b="1" dirty="0" smtClean="0">
                <a:solidFill>
                  <a:schemeClr val="bg1"/>
                </a:solidFill>
              </a:rPr>
              <a:t>ذ</a:t>
            </a:r>
            <a:r>
              <a:rPr lang="ar-EG" sz="3200" b="1" dirty="0" smtClean="0">
                <a:solidFill>
                  <a:schemeClr val="bg1"/>
                </a:solidFill>
              </a:rPr>
              <a:t>ا يحدث؟</a:t>
            </a:r>
            <a:r>
              <a:rPr lang="ar-SY" sz="3200" b="1" dirty="0" smtClean="0">
                <a:solidFill>
                  <a:schemeClr val="bg1"/>
                </a:solidFill>
              </a:rPr>
              <a:t> </a:t>
            </a:r>
            <a:r>
              <a:rPr lang="ar-SY" sz="2000" b="1" dirty="0" smtClean="0">
                <a:solidFill>
                  <a:schemeClr val="bg1"/>
                </a:solidFill>
              </a:rPr>
              <a:t>(يو21 :1- 19)</a:t>
            </a:r>
            <a:endParaRPr lang="en-GB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erre 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357166"/>
            <a:ext cx="3286116" cy="4103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واليوم يسوع القائم هو بيننا...</a:t>
            </a:r>
            <a:endParaRPr kumimoji="0" lang="en-GB" sz="32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لنج</a:t>
            </a:r>
            <a:r>
              <a:rPr kumimoji="0" lang="ar-SY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ل</a:t>
            </a:r>
            <a:r>
              <a:rPr kumimoji="0" lang="ar-EG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سْ قربه ونختبر قوة قيامته في حياتنا على مثال بطرس.</a:t>
            </a:r>
            <a:endParaRPr kumimoji="0" lang="en-GB" sz="32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لنصغ إليه يقول لنا: </a:t>
            </a:r>
            <a:endParaRPr kumimoji="0" lang="ar-SY" sz="32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ar-SY" sz="3200" b="1" dirty="0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   </a:t>
            </a:r>
            <a:r>
              <a:rPr kumimoji="0" lang="ar-EG" sz="3200" b="1" i="0" u="none" strike="noStrike" cap="none" normalizeH="0" baseline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”أتحبّني</a:t>
            </a:r>
            <a:r>
              <a:rPr kumimoji="0" lang="ar-EG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؟"</a:t>
            </a:r>
            <a:endParaRPr kumimoji="0" lang="en-GB" sz="32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32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erre 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4857752" y="3000372"/>
            <a:ext cx="4286248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للمرة الثالثة يسأل يسوع بطرس: "يا سمعان بن يونا, أتُحبني حباً شديداً؟"</a:t>
            </a:r>
            <a:endParaRPr kumimoji="0" lang="en-GB" sz="3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40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erre 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57158" y="3643314"/>
            <a:ext cx="46434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3600" b="1" dirty="0" smtClean="0">
                <a:solidFill>
                  <a:schemeClr val="bg1"/>
                </a:solidFill>
              </a:rPr>
              <a:t>لما</a:t>
            </a:r>
            <a:r>
              <a:rPr lang="ar-SY" sz="3600" b="1" dirty="0" smtClean="0">
                <a:solidFill>
                  <a:schemeClr val="bg1"/>
                </a:solidFill>
              </a:rPr>
              <a:t>ذ</a:t>
            </a:r>
            <a:r>
              <a:rPr lang="ar-EG" sz="3600" b="1" dirty="0" smtClean="0">
                <a:solidFill>
                  <a:schemeClr val="bg1"/>
                </a:solidFill>
              </a:rPr>
              <a:t>ا حَزن بطرس؟</a:t>
            </a:r>
            <a:endParaRPr lang="en-GB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erre 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3000" y="0"/>
            <a:ext cx="9157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500562" y="1000108"/>
            <a:ext cx="46434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ar-SY" sz="3600" b="1" dirty="0" smtClean="0">
                <a:solidFill>
                  <a:schemeClr val="bg1"/>
                </a:solidFill>
              </a:rPr>
              <a:t>لأ</a:t>
            </a:r>
            <a:r>
              <a:rPr lang="ar-EG" sz="3600" b="1" dirty="0" smtClean="0">
                <a:solidFill>
                  <a:schemeClr val="bg1"/>
                </a:solidFill>
              </a:rPr>
              <a:t>ن</a:t>
            </a:r>
            <a:r>
              <a:rPr lang="ar-SY" sz="3600" b="1" dirty="0" smtClean="0">
                <a:solidFill>
                  <a:schemeClr val="bg1"/>
                </a:solidFill>
              </a:rPr>
              <a:t>ه</a:t>
            </a:r>
            <a:r>
              <a:rPr lang="ar-EG" sz="3600" b="1" dirty="0" smtClean="0">
                <a:solidFill>
                  <a:schemeClr val="bg1"/>
                </a:solidFill>
              </a:rPr>
              <a:t> استعاد ذكرى مؤلمة...</a:t>
            </a:r>
            <a:endParaRPr lang="ar-SY" sz="3600" b="1" dirty="0" smtClean="0">
              <a:solidFill>
                <a:schemeClr val="bg1"/>
              </a:solidFill>
            </a:endParaRPr>
          </a:p>
          <a:p>
            <a:pPr algn="r"/>
            <a:r>
              <a:rPr lang="ar-EG" sz="3600" b="1" dirty="0" smtClean="0">
                <a:solidFill>
                  <a:srgbClr val="FFFF00"/>
                </a:solidFill>
              </a:rPr>
              <a:t> </a:t>
            </a:r>
            <a:r>
              <a:rPr lang="ar-EG" sz="2000" b="1" dirty="0" smtClean="0">
                <a:solidFill>
                  <a:schemeClr val="bg1"/>
                </a:solidFill>
              </a:rPr>
              <a:t>(لوقا 22\54-62)</a:t>
            </a:r>
            <a:endParaRPr lang="en-GB" sz="20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erre 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3143240" y="4857760"/>
            <a:ext cx="6000760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عندها صاح الديك. فالتفتَ الرب يسوع ونظر الى بطرس... وهو الآن يتذكر تلك النظرة...</a:t>
            </a:r>
            <a:endParaRPr kumimoji="0" lang="en-GB" sz="32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erre 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786454"/>
          </a:xfrm>
          <a:prstGeom prst="rect">
            <a:avLst/>
          </a:prstGeom>
        </p:spPr>
      </p:pic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0" y="5786454"/>
            <a:ext cx="9144000" cy="1077218"/>
          </a:xfrm>
          <a:prstGeom prst="rect">
            <a:avLst/>
          </a:prstGeom>
          <a:solidFill>
            <a:schemeClr val="accent6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واليوم</a:t>
            </a:r>
            <a:r>
              <a:rPr kumimoji="0" lang="ar-SY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ar-EG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بعد القيامة</a:t>
            </a:r>
            <a:r>
              <a:rPr kumimoji="0" lang="ar-SY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ar-EG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عاد يسوع ونظر</a:t>
            </a:r>
            <a:r>
              <a:rPr kumimoji="0" lang="ar-SY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ar-EG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الى بطرس وسأل</a:t>
            </a:r>
            <a:r>
              <a:rPr kumimoji="0" lang="ar-SY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ه</a:t>
            </a:r>
            <a:r>
              <a:rPr kumimoji="0" lang="ar-EG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:“</a:t>
            </a:r>
            <a:r>
              <a:rPr kumimoji="0" lang="ar-SY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أ</a:t>
            </a:r>
            <a:r>
              <a:rPr kumimoji="0" lang="ar-EG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تحبّني؟"</a:t>
            </a:r>
            <a:endParaRPr kumimoji="0" lang="en-US" sz="32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ar-EG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ف</a:t>
            </a:r>
            <a:r>
              <a:rPr kumimoji="0" lang="ar-SY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أ</a:t>
            </a:r>
            <a:r>
              <a:rPr kumimoji="0" lang="ar-EG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جابه بطرس: "نعم يا رب, أنت تعلم أنّي أحبك حبّاً شديداً</a:t>
            </a:r>
            <a:r>
              <a:rPr kumimoji="0" lang="en-GB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". </a:t>
            </a:r>
            <a:endParaRPr kumimoji="0" lang="en-US" sz="32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erre 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642918"/>
            <a:ext cx="4643438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اختبر بطرس قوة القيامة؛ اختبرغفران يسوع الذي بدّد خوفَه وحزنَه، كما تُبدّد الشمسُ الغيوم.</a:t>
            </a:r>
            <a:endParaRPr kumimoji="0" lang="en-GB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erre 08 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0" y="2643182"/>
            <a:ext cx="1928794" cy="446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قال يسوع لبطرس: "أرع خرافي". ب</a:t>
            </a:r>
            <a:r>
              <a:rPr kumimoji="0" lang="ar-SY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م</a:t>
            </a:r>
            <a:r>
              <a:rPr kumimoji="0" lang="ar-EG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حبّ</a:t>
            </a:r>
            <a:r>
              <a:rPr kumimoji="0" lang="ar-SY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ت</a:t>
            </a:r>
            <a:r>
              <a:rPr kumimoji="0" lang="ar-EG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ه له وبقوة قيامته, جعل المسيح من بطرس انس</a:t>
            </a:r>
            <a:r>
              <a:rPr kumimoji="0" lang="ar-SY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ا</a:t>
            </a:r>
            <a:r>
              <a:rPr kumimoji="0" lang="ar-EG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ناً جديداً و</a:t>
            </a:r>
            <a:r>
              <a:rPr kumimoji="0" lang="ar-EG" sz="28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راعياً لخرافه</a:t>
            </a:r>
            <a:r>
              <a:rPr kumimoji="0" lang="ar-EG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en-GB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430</Words>
  <Application>Microsoft Office PowerPoint</Application>
  <PresentationFormat>On-screen Show (4:3)</PresentationFormat>
  <Paragraphs>28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Computer</dc:creator>
  <cp:lastModifiedBy>Computer</cp:lastModifiedBy>
  <cp:revision>6</cp:revision>
  <dcterms:created xsi:type="dcterms:W3CDTF">2013-02-28T19:38:47Z</dcterms:created>
  <dcterms:modified xsi:type="dcterms:W3CDTF">2013-05-01T04:41:21Z</dcterms:modified>
</cp:coreProperties>
</file>