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6" r:id="rId3"/>
    <p:sldId id="257" r:id="rId4"/>
    <p:sldId id="258" r:id="rId5"/>
    <p:sldId id="259" r:id="rId6"/>
    <p:sldId id="260" r:id="rId7"/>
    <p:sldId id="261" r:id="rId8"/>
    <p:sldId id="262"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164" y="-1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7CB36AD-F780-4445-9AC8-9CA76405F925}" type="datetimeFigureOut">
              <a:rPr lang="en-US" smtClean="0"/>
              <a:pPr/>
              <a:t>5/3/2013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CB36AD-F780-4445-9AC8-9CA76405F925}" type="datetimeFigureOut">
              <a:rPr lang="en-US" smtClean="0"/>
              <a:pPr/>
              <a:t>5/3/2013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CB36AD-F780-4445-9AC8-9CA76405F925}" type="datetimeFigureOut">
              <a:rPr lang="en-US" smtClean="0"/>
              <a:pPr/>
              <a:t>5/3/2013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CB36AD-F780-4445-9AC8-9CA76405F925}" type="datetimeFigureOut">
              <a:rPr lang="en-US" smtClean="0"/>
              <a:pPr/>
              <a:t>5/3/2013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CB36AD-F780-4445-9AC8-9CA76405F925}" type="datetimeFigureOut">
              <a:rPr lang="en-US" smtClean="0"/>
              <a:pPr/>
              <a:t>5/3/2013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7CB36AD-F780-4445-9AC8-9CA76405F925}" type="datetimeFigureOut">
              <a:rPr lang="en-US" smtClean="0"/>
              <a:pPr/>
              <a:t>5/3/2013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7CB36AD-F780-4445-9AC8-9CA76405F925}" type="datetimeFigureOut">
              <a:rPr lang="en-US" smtClean="0"/>
              <a:pPr/>
              <a:t>5/3/2013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7CB36AD-F780-4445-9AC8-9CA76405F925}" type="datetimeFigureOut">
              <a:rPr lang="en-US" smtClean="0"/>
              <a:pPr/>
              <a:t>5/3/2013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B36AD-F780-4445-9AC8-9CA76405F925}" type="datetimeFigureOut">
              <a:rPr lang="en-US" smtClean="0"/>
              <a:pPr/>
              <a:t>5/3/2013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CB36AD-F780-4445-9AC8-9CA76405F925}" type="datetimeFigureOut">
              <a:rPr lang="en-US" smtClean="0"/>
              <a:pPr/>
              <a:t>5/3/2013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CB36AD-F780-4445-9AC8-9CA76405F925}" type="datetimeFigureOut">
              <a:rPr lang="en-US" smtClean="0"/>
              <a:pPr/>
              <a:t>5/3/2013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86925C4-8AB7-470B-8629-212C5840EAC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CB36AD-F780-4445-9AC8-9CA76405F925}" type="datetimeFigureOut">
              <a:rPr lang="en-US" smtClean="0"/>
              <a:pPr/>
              <a:t>5/3/2013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6925C4-8AB7-470B-8629-212C5840EAC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n 3"/>
          <p:cNvSpPr/>
          <p:nvPr/>
        </p:nvSpPr>
        <p:spPr>
          <a:xfrm>
            <a:off x="0" y="0"/>
            <a:ext cx="9144000" cy="6858000"/>
          </a:xfrm>
          <a:prstGeom prst="su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b="1" dirty="0" smtClean="0"/>
              <a:t>راعوث</a:t>
            </a:r>
            <a:endParaRPr lang="en-GB" sz="9600" b="1" dirty="0"/>
          </a:p>
        </p:txBody>
      </p:sp>
    </p:spTree>
  </p:cSld>
  <p:clrMapOvr>
    <a:masterClrMapping/>
  </p:clrMapOvr>
  <p:transition spd="slow">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1-1.jpg"/>
          <p:cNvPicPr>
            <a:picLocks noChangeAspect="1"/>
          </p:cNvPicPr>
          <p:nvPr/>
        </p:nvPicPr>
        <p:blipFill>
          <a:blip r:embed="rId2" cstate="print"/>
          <a:stretch>
            <a:fillRect/>
          </a:stretch>
        </p:blipFill>
        <p:spPr>
          <a:xfrm>
            <a:off x="0" y="0"/>
            <a:ext cx="6072198" cy="6858000"/>
          </a:xfrm>
          <a:prstGeom prst="rect">
            <a:avLst/>
          </a:prstGeom>
        </p:spPr>
      </p:pic>
      <p:sp>
        <p:nvSpPr>
          <p:cNvPr id="7" name="TextBox 6"/>
          <p:cNvSpPr txBox="1"/>
          <p:nvPr/>
        </p:nvSpPr>
        <p:spPr>
          <a:xfrm>
            <a:off x="6072198" y="0"/>
            <a:ext cx="3071802" cy="6858000"/>
          </a:xfrm>
          <a:prstGeom prst="rect">
            <a:avLst/>
          </a:prstGeom>
          <a:solidFill>
            <a:schemeClr val="accent6"/>
          </a:solidFill>
        </p:spPr>
        <p:txBody>
          <a:bodyPr wrap="square" rtlCol="0">
            <a:spAutoFit/>
          </a:bodyPr>
          <a:lstStyle/>
          <a:p>
            <a:pPr algn="r" rtl="1"/>
            <a:r>
              <a:rPr lang="ar-SY" sz="3600" b="1" dirty="0" smtClean="0">
                <a:solidFill>
                  <a:srgbClr val="002060"/>
                </a:solidFill>
              </a:rPr>
              <a:t>في العهد القديم حدثت هذه القصة مع نعمة التي كانت تعيش مع زوجها أليمالك وولديها في بيت لحم . فضربت مجاعة كبيرة تلك البلدة مما اضطر أليمالك للهجرة الى أرض موآب من أجل ايجاد لقمة العيش... </a:t>
            </a:r>
            <a:endParaRPr lang="en-GB" sz="36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2.jpg"/>
          <p:cNvPicPr>
            <a:picLocks noChangeAspect="1"/>
          </p:cNvPicPr>
          <p:nvPr/>
        </p:nvPicPr>
        <p:blipFill>
          <a:blip r:embed="rId2" cstate="print"/>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chemeClr val="accent3">
              <a:lumMod val="50000"/>
            </a:schemeClr>
          </a:solidFill>
        </p:spPr>
        <p:txBody>
          <a:bodyPr wrap="square" rtlCol="0">
            <a:spAutoFit/>
          </a:bodyPr>
          <a:lstStyle/>
          <a:p>
            <a:pPr algn="r" rtl="1"/>
            <a:r>
              <a:rPr lang="ar-SY" sz="3200" b="1" dirty="0" smtClean="0">
                <a:solidFill>
                  <a:schemeClr val="bg1"/>
                </a:solidFill>
              </a:rPr>
              <a:t>بعد وفاة أليمالك المفاجئ أصبحت نعمة وحيدة مع ولديها , فربتهما حتى كبرا وتزوجا من فتاتين من الموآبيين , عرفة وراعوث...</a:t>
            </a:r>
            <a:endParaRPr lang="en-GB" sz="32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3.jpg"/>
          <p:cNvPicPr>
            <a:picLocks noChangeAspect="1"/>
          </p:cNvPicPr>
          <p:nvPr/>
        </p:nvPicPr>
        <p:blipFill>
          <a:blip r:embed="rId2" cstate="print"/>
          <a:stretch>
            <a:fillRect/>
          </a:stretch>
        </p:blipFill>
        <p:spPr>
          <a:xfrm>
            <a:off x="0" y="0"/>
            <a:ext cx="6858016" cy="6858000"/>
          </a:xfrm>
          <a:prstGeom prst="rect">
            <a:avLst/>
          </a:prstGeom>
        </p:spPr>
      </p:pic>
      <p:sp>
        <p:nvSpPr>
          <p:cNvPr id="4" name="TextBox 3"/>
          <p:cNvSpPr txBox="1"/>
          <p:nvPr/>
        </p:nvSpPr>
        <p:spPr>
          <a:xfrm>
            <a:off x="6858016" y="0"/>
            <a:ext cx="2285984" cy="6858000"/>
          </a:xfrm>
          <a:prstGeom prst="rect">
            <a:avLst/>
          </a:prstGeom>
          <a:solidFill>
            <a:schemeClr val="accent3"/>
          </a:solidFill>
        </p:spPr>
        <p:txBody>
          <a:bodyPr wrap="square" rtlCol="0">
            <a:spAutoFit/>
          </a:bodyPr>
          <a:lstStyle/>
          <a:p>
            <a:pPr algn="r" rtl="1"/>
            <a:r>
              <a:rPr lang="ar-SY" sz="2400" b="1" dirty="0" smtClean="0">
                <a:solidFill>
                  <a:srgbClr val="002060"/>
                </a:solidFill>
              </a:rPr>
              <a:t>وفجأة مات الولدين أيضا فبقيت نعمة مع كنتيها . ومع مرور الزمن وجدت نعمة نفسها وقد حنت للعودة الى بيت لحم الى عائلتها وعشيرتها , ولهذا فقد سمحت لكنتيها بالبقاء في أرض موآب والعيش مع عائلتيهما لكن راعوث احدى الكنتين قالت لنعمة :“ سأذهب معك أينما تذهبين فيكون شعبك لي شعبا والهك سيكون لي الها...</a:t>
            </a:r>
            <a:endParaRPr lang="en-GB" sz="24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4.jpg"/>
          <p:cNvPicPr>
            <a:picLocks noChangeAspect="1"/>
          </p:cNvPicPr>
          <p:nvPr/>
        </p:nvPicPr>
        <p:blipFill>
          <a:blip r:embed="rId2" cstate="print"/>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rgbClr val="FFC000"/>
          </a:solidFill>
        </p:spPr>
        <p:txBody>
          <a:bodyPr wrap="square" rtlCol="0">
            <a:spAutoFit/>
          </a:bodyPr>
          <a:lstStyle/>
          <a:p>
            <a:pPr algn="r" rtl="1"/>
            <a:r>
              <a:rPr lang="ar-SY" sz="3200" b="1" dirty="0" smtClean="0">
                <a:solidFill>
                  <a:srgbClr val="002060"/>
                </a:solidFill>
              </a:rPr>
              <a:t>فعادتا معا الى بيت لحم وكان وقت الحصاد فأرسلت نعمة راعوث لتلم الحبوب التي تبقى خلف الحصادين . وبالصدفة فان راعوث قد ذهبت الى حقل بوعز قريب اليمالك ...</a:t>
            </a:r>
            <a:endParaRPr lang="en-GB" sz="3200" b="1" dirty="0">
              <a:solidFill>
                <a:srgbClr val="002060"/>
              </a:solidFill>
            </a:endParaRPr>
          </a:p>
        </p:txBody>
      </p:sp>
    </p:spTree>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5.jpg"/>
          <p:cNvPicPr>
            <a:picLocks noChangeAspect="1"/>
          </p:cNvPicPr>
          <p:nvPr/>
        </p:nvPicPr>
        <p:blipFill>
          <a:blip r:embed="rId2" cstate="print"/>
          <a:stretch>
            <a:fillRect/>
          </a:stretch>
        </p:blipFill>
        <p:spPr>
          <a:xfrm>
            <a:off x="0" y="0"/>
            <a:ext cx="6500826" cy="6858000"/>
          </a:xfrm>
          <a:prstGeom prst="rect">
            <a:avLst/>
          </a:prstGeom>
        </p:spPr>
      </p:pic>
      <p:sp>
        <p:nvSpPr>
          <p:cNvPr id="4" name="TextBox 3"/>
          <p:cNvSpPr txBox="1"/>
          <p:nvPr/>
        </p:nvSpPr>
        <p:spPr>
          <a:xfrm>
            <a:off x="6500826" y="0"/>
            <a:ext cx="2643174" cy="6986528"/>
          </a:xfrm>
          <a:prstGeom prst="rect">
            <a:avLst/>
          </a:prstGeom>
          <a:solidFill>
            <a:srgbClr val="FFC000"/>
          </a:solidFill>
        </p:spPr>
        <p:txBody>
          <a:bodyPr wrap="square" rtlCol="0">
            <a:spAutoFit/>
          </a:bodyPr>
          <a:lstStyle/>
          <a:p>
            <a:pPr algn="r" rtl="1"/>
            <a:r>
              <a:rPr lang="ar-SY" sz="2800" b="1" dirty="0" smtClean="0">
                <a:solidFill>
                  <a:srgbClr val="002060"/>
                </a:solidFill>
              </a:rPr>
              <a:t>أتى بوعز الى الحقل لتفقد عماله رأى راعوث وعلم من هي هذه المرأة الغريبة فتوجه اليها وقال لها:“ تستطيعين البقاء هنا مع خدمي وحصادي فتأكلين وتشربين معهم“. فسألته راعوث:“ لماذا أنت لطيف معي الى هذا الحد على الرغم من كوني غريبة عن بيت لحم؟“.</a:t>
            </a:r>
          </a:p>
          <a:p>
            <a:pPr algn="r" rtl="1"/>
            <a:r>
              <a:rPr lang="ar-SY" sz="2800" b="1" dirty="0" smtClean="0">
                <a:solidFill>
                  <a:srgbClr val="002060"/>
                </a:solidFill>
              </a:rPr>
              <a:t> </a:t>
            </a:r>
            <a:endParaRPr lang="en-GB" sz="28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6.jpg"/>
          <p:cNvPicPr>
            <a:picLocks noChangeAspect="1"/>
          </p:cNvPicPr>
          <p:nvPr/>
        </p:nvPicPr>
        <p:blipFill>
          <a:blip r:embed="rId2" cstate="print"/>
          <a:stretch>
            <a:fillRect/>
          </a:stretch>
        </p:blipFill>
        <p:spPr>
          <a:xfrm>
            <a:off x="0" y="0"/>
            <a:ext cx="9144000" cy="5429264"/>
          </a:xfrm>
          <a:prstGeom prst="rect">
            <a:avLst/>
          </a:prstGeom>
        </p:spPr>
      </p:pic>
      <p:sp>
        <p:nvSpPr>
          <p:cNvPr id="4" name="TextBox 3"/>
          <p:cNvSpPr txBox="1"/>
          <p:nvPr/>
        </p:nvSpPr>
        <p:spPr>
          <a:xfrm>
            <a:off x="0" y="5357826"/>
            <a:ext cx="9144000" cy="1569660"/>
          </a:xfrm>
          <a:prstGeom prst="rect">
            <a:avLst/>
          </a:prstGeom>
          <a:solidFill>
            <a:srgbClr val="FFC000"/>
          </a:solidFill>
        </p:spPr>
        <p:txBody>
          <a:bodyPr wrap="square" rtlCol="0">
            <a:spAutoFit/>
          </a:bodyPr>
          <a:lstStyle/>
          <a:p>
            <a:pPr algn="r"/>
            <a:r>
              <a:rPr lang="ar-SY" sz="3200" b="1" dirty="0" smtClean="0">
                <a:solidFill>
                  <a:srgbClr val="002060"/>
                </a:solidFill>
              </a:rPr>
              <a:t>أجابها بوعز :“ لقد علمت بكل ما فعلته وتفعلينه من أجل قريبتي نعمة فلقد تركت اهلك وعشيرتك لتبقي معها, فلقد اتيت لتحتمي تحت جناحي الله وهو ييكافئك..</a:t>
            </a:r>
            <a:r>
              <a:rPr lang="ar-SY" dirty="0" smtClean="0">
                <a:solidFill>
                  <a:srgbClr val="002060"/>
                </a:solidFill>
              </a:rPr>
              <a:t>.</a:t>
            </a:r>
            <a:endParaRPr lang="en-GB" dirty="0">
              <a:solidFill>
                <a:srgbClr val="002060"/>
              </a:solidFill>
            </a:endParaRPr>
          </a:p>
        </p:txBody>
      </p:sp>
    </p:spTree>
  </p:cSld>
  <p:clrMapOvr>
    <a:masterClrMapping/>
  </p:clrMapOvr>
  <p:transition spd="slow">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7.jpg"/>
          <p:cNvPicPr>
            <a:picLocks noChangeAspect="1"/>
          </p:cNvPicPr>
          <p:nvPr/>
        </p:nvPicPr>
        <p:blipFill>
          <a:blip r:embed="rId2" cstate="print"/>
          <a:stretch>
            <a:fillRect/>
          </a:stretch>
        </p:blipFill>
        <p:spPr>
          <a:xfrm>
            <a:off x="0" y="0"/>
            <a:ext cx="5929322" cy="6858000"/>
          </a:xfrm>
          <a:prstGeom prst="rect">
            <a:avLst/>
          </a:prstGeom>
        </p:spPr>
      </p:pic>
      <p:sp>
        <p:nvSpPr>
          <p:cNvPr id="5" name="TextBox 4"/>
          <p:cNvSpPr txBox="1"/>
          <p:nvPr/>
        </p:nvSpPr>
        <p:spPr>
          <a:xfrm>
            <a:off x="5929322" y="0"/>
            <a:ext cx="3214678" cy="6858000"/>
          </a:xfrm>
          <a:prstGeom prst="rect">
            <a:avLst/>
          </a:prstGeom>
          <a:solidFill>
            <a:srgbClr val="FFC000"/>
          </a:solidFill>
        </p:spPr>
        <p:txBody>
          <a:bodyPr wrap="square" rtlCol="0">
            <a:spAutoFit/>
          </a:bodyPr>
          <a:lstStyle/>
          <a:p>
            <a:pPr algn="r" rtl="1"/>
            <a:r>
              <a:rPr lang="ar-SY" sz="2800" b="1" dirty="0" smtClean="0">
                <a:solidFill>
                  <a:srgbClr val="002060"/>
                </a:solidFill>
              </a:rPr>
              <a:t>تزوج بوعز من راعوث بعد فترة من الزمن ورزقا بطفل جميل فضحكت النسوة وقالت لنعمة ” لقد صنع الله معك خيرا فها قد أرسل بطفل الى بيتك . أخذت نعمة الطفل بين زراعيها واعتنت به ودعته عوبيد وفيما بعد تزوج عوبيد ورزق بطفل دعاه يسى والذي بدوره سيرزق بطفل يدعوه داوود والذي سيصبح من أكبر ملوك اسرائيل ومنه سوف يأتي المسيح المنتظر</a:t>
            </a:r>
            <a:r>
              <a:rPr lang="ar-SY" dirty="0" smtClean="0">
                <a:solidFill>
                  <a:srgbClr val="002060"/>
                </a:solidFill>
              </a:rPr>
              <a:t>.</a:t>
            </a:r>
          </a:p>
          <a:p>
            <a:pPr algn="r" rtl="1"/>
            <a:endParaRPr lang="en-GB"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8.jpg"/>
          <p:cNvPicPr>
            <a:picLocks noChangeAspect="1"/>
          </p:cNvPicPr>
          <p:nvPr/>
        </p:nvPicPr>
        <p:blipFill>
          <a:blip r:embed="rId2"/>
          <a:stretch>
            <a:fillRect/>
          </a:stretch>
        </p:blipFill>
        <p:spPr>
          <a:xfrm>
            <a:off x="2136497" y="0"/>
            <a:ext cx="4871006" cy="6858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286</Words>
  <Application>Microsoft Office PowerPoint</Application>
  <PresentationFormat>On-screen Show (4:3)</PresentationFormat>
  <Paragraphs>9</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Slide 1</vt:lpstr>
      <vt:lpstr>Slide 2</vt:lpstr>
      <vt:lpstr>Slide 3</vt:lpstr>
      <vt:lpstr>Slide 4</vt:lpstr>
      <vt:lpstr>Slide 5</vt:lpstr>
      <vt:lpstr>Slide 6</vt:lpstr>
      <vt:lpstr>Slide 7</vt:lpstr>
      <vt:lpstr>Slide 8</vt:lpstr>
      <vt:lpstr>Slide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3</cp:revision>
  <dcterms:created xsi:type="dcterms:W3CDTF">2013-04-29T21:55:04Z</dcterms:created>
  <dcterms:modified xsi:type="dcterms:W3CDTF">2013-05-04T05:11:18Z</dcterms:modified>
</cp:coreProperties>
</file>