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304"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70" d="100"/>
          <a:sy n="70" d="100"/>
        </p:scale>
        <p:origin x="-516" y="-34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32B94B-5040-44DE-B7D8-B7270AB1E5C8}" type="datetimeFigureOut">
              <a:rPr lang="en-US" smtClean="0"/>
              <a:pPr/>
              <a:t>10/30/2012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4F71ED-10EE-4443-B0E4-10DEC73A1F4C}"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3F4F71ED-10EE-4443-B0E4-10DEC73A1F4C}" type="slidenum">
              <a:rPr lang="en-GB" smtClean="0"/>
              <a:pPr/>
              <a:t>7</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E08CB9D4-5492-4DA3-8F2B-CB3456CDB8B4}" type="datetimeFigureOut">
              <a:rPr lang="en-US" smtClean="0"/>
              <a:pPr/>
              <a:t>10/30/2012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77B182-0DE7-4D66-B1C1-CC1730733612}"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08CB9D4-5492-4DA3-8F2B-CB3456CDB8B4}" type="datetimeFigureOut">
              <a:rPr lang="en-US" smtClean="0"/>
              <a:pPr/>
              <a:t>10/30/2012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77B182-0DE7-4D66-B1C1-CC1730733612}"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08CB9D4-5492-4DA3-8F2B-CB3456CDB8B4}" type="datetimeFigureOut">
              <a:rPr lang="en-US" smtClean="0"/>
              <a:pPr/>
              <a:t>10/30/2012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77B182-0DE7-4D66-B1C1-CC1730733612}"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08CB9D4-5492-4DA3-8F2B-CB3456CDB8B4}" type="datetimeFigureOut">
              <a:rPr lang="en-US" smtClean="0"/>
              <a:pPr/>
              <a:t>10/30/2012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77B182-0DE7-4D66-B1C1-CC1730733612}"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08CB9D4-5492-4DA3-8F2B-CB3456CDB8B4}" type="datetimeFigureOut">
              <a:rPr lang="en-US" smtClean="0"/>
              <a:pPr/>
              <a:t>10/30/2012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77B182-0DE7-4D66-B1C1-CC1730733612}"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E08CB9D4-5492-4DA3-8F2B-CB3456CDB8B4}" type="datetimeFigureOut">
              <a:rPr lang="en-US" smtClean="0"/>
              <a:pPr/>
              <a:t>10/30/2012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E77B182-0DE7-4D66-B1C1-CC1730733612}"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E08CB9D4-5492-4DA3-8F2B-CB3456CDB8B4}" type="datetimeFigureOut">
              <a:rPr lang="en-US" smtClean="0"/>
              <a:pPr/>
              <a:t>10/30/2012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E77B182-0DE7-4D66-B1C1-CC1730733612}"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E08CB9D4-5492-4DA3-8F2B-CB3456CDB8B4}" type="datetimeFigureOut">
              <a:rPr lang="en-US" smtClean="0"/>
              <a:pPr/>
              <a:t>10/30/2012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E77B182-0DE7-4D66-B1C1-CC1730733612}"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8CB9D4-5492-4DA3-8F2B-CB3456CDB8B4}" type="datetimeFigureOut">
              <a:rPr lang="en-US" smtClean="0"/>
              <a:pPr/>
              <a:t>10/30/2012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E77B182-0DE7-4D66-B1C1-CC1730733612}"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8CB9D4-5492-4DA3-8F2B-CB3456CDB8B4}" type="datetimeFigureOut">
              <a:rPr lang="en-US" smtClean="0"/>
              <a:pPr/>
              <a:t>10/30/2012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E77B182-0DE7-4D66-B1C1-CC1730733612}"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8CB9D4-5492-4DA3-8F2B-CB3456CDB8B4}" type="datetimeFigureOut">
              <a:rPr lang="en-US" smtClean="0"/>
              <a:pPr/>
              <a:t>10/30/2012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E77B182-0DE7-4D66-B1C1-CC1730733612}"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8CB9D4-5492-4DA3-8F2B-CB3456CDB8B4}" type="datetimeFigureOut">
              <a:rPr lang="en-US" smtClean="0"/>
              <a:pPr/>
              <a:t>10/30/2012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77B182-0DE7-4D66-B1C1-CC1730733612}"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rapezoid 2"/>
          <p:cNvSpPr/>
          <p:nvPr/>
        </p:nvSpPr>
        <p:spPr>
          <a:xfrm>
            <a:off x="1142976" y="1643050"/>
            <a:ext cx="6858048" cy="3929090"/>
          </a:xfrm>
          <a:prstGeom prst="trapezoid">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9600" dirty="0" smtClean="0">
                <a:solidFill>
                  <a:srgbClr val="FFFF00"/>
                </a:solidFill>
              </a:rPr>
              <a:t>نوح</a:t>
            </a:r>
            <a:endParaRPr lang="en-GB" sz="9600"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mph" presetSubtype="2" fill="hold" grpId="0" nodeType="clickEffect">
                                  <p:stCondLst>
                                    <p:cond delay="0"/>
                                  </p:stCondLst>
                                  <p:childTnLst>
                                    <p:anim to="1.5" calcmode="lin" valueType="num">
                                      <p:cBhvr override="childStyle">
                                        <p:cTn id="6" dur="2000" fill="hold"/>
                                        <p:tgtEl>
                                          <p:spTgt spid="3"/>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9.jpg"/>
          <p:cNvPicPr>
            <a:picLocks noChangeAspect="1"/>
          </p:cNvPicPr>
          <p:nvPr/>
        </p:nvPicPr>
        <p:blipFill>
          <a:blip r:embed="rId2"/>
          <a:stretch>
            <a:fillRect/>
          </a:stretch>
        </p:blipFill>
        <p:spPr>
          <a:xfrm>
            <a:off x="0" y="0"/>
            <a:ext cx="9144000" cy="5786454"/>
          </a:xfrm>
          <a:prstGeom prst="rect">
            <a:avLst/>
          </a:prstGeom>
        </p:spPr>
      </p:pic>
      <p:sp>
        <p:nvSpPr>
          <p:cNvPr id="4" name="TextBox 3"/>
          <p:cNvSpPr txBox="1"/>
          <p:nvPr/>
        </p:nvSpPr>
        <p:spPr>
          <a:xfrm>
            <a:off x="0" y="5786454"/>
            <a:ext cx="9144000" cy="1200329"/>
          </a:xfrm>
          <a:prstGeom prst="rect">
            <a:avLst/>
          </a:prstGeom>
          <a:solidFill>
            <a:schemeClr val="accent6">
              <a:lumMod val="50000"/>
            </a:schemeClr>
          </a:solidFill>
        </p:spPr>
        <p:txBody>
          <a:bodyPr wrap="square" rtlCol="0">
            <a:spAutoFit/>
          </a:bodyPr>
          <a:lstStyle/>
          <a:p>
            <a:pPr algn="r" rtl="1"/>
            <a:r>
              <a:rPr lang="ar-SY" sz="3600" dirty="0" smtClean="0">
                <a:solidFill>
                  <a:schemeClr val="bg1"/>
                </a:solidFill>
              </a:rPr>
              <a:t>فقال الرب لنوح قد اقترب أجل البشر جميعا . من أيديهم امتلأت الأرض شرا</a:t>
            </a:r>
            <a:r>
              <a:rPr lang="ar-SY" dirty="0" smtClean="0"/>
              <a:t>.</a:t>
            </a:r>
            <a:endParaRPr lang="en-GB" dirty="0"/>
          </a:p>
        </p:txBody>
      </p:sp>
    </p:spTree>
  </p:cSld>
  <p:clrMapOvr>
    <a:masterClrMapping/>
  </p:clrMapOvr>
  <p:transition spd="slow">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10.jpg"/>
          <p:cNvPicPr>
            <a:picLocks noChangeAspect="1"/>
          </p:cNvPicPr>
          <p:nvPr/>
        </p:nvPicPr>
        <p:blipFill>
          <a:blip r:embed="rId2"/>
          <a:stretch>
            <a:fillRect/>
          </a:stretch>
        </p:blipFill>
        <p:spPr>
          <a:xfrm>
            <a:off x="0" y="0"/>
            <a:ext cx="9144000" cy="5715016"/>
          </a:xfrm>
          <a:prstGeom prst="rect">
            <a:avLst/>
          </a:prstGeom>
        </p:spPr>
      </p:pic>
      <p:sp>
        <p:nvSpPr>
          <p:cNvPr id="4" name="TextBox 3"/>
          <p:cNvSpPr txBox="1"/>
          <p:nvPr/>
        </p:nvSpPr>
        <p:spPr>
          <a:xfrm>
            <a:off x="0" y="5715016"/>
            <a:ext cx="9144000" cy="1200329"/>
          </a:xfrm>
          <a:prstGeom prst="rect">
            <a:avLst/>
          </a:prstGeom>
          <a:solidFill>
            <a:schemeClr val="accent6">
              <a:lumMod val="75000"/>
            </a:schemeClr>
          </a:solidFill>
        </p:spPr>
        <p:txBody>
          <a:bodyPr wrap="square" rtlCol="0">
            <a:spAutoFit/>
          </a:bodyPr>
          <a:lstStyle/>
          <a:p>
            <a:pPr algn="r"/>
            <a:r>
              <a:rPr lang="ar-SY" sz="3600" dirty="0" smtClean="0"/>
              <a:t>ها أنا آت بطوفان على الأرض, لأهلك كل جسد فيه روح حياة تحت السماء, وكل ما في الأرض يهلك</a:t>
            </a:r>
            <a:endParaRPr lang="en-GB" sz="3600" dirty="0"/>
          </a:p>
        </p:txBody>
      </p:sp>
    </p:spTree>
  </p:cSld>
  <p:clrMapOvr>
    <a:masterClrMapping/>
  </p:clrMapOvr>
  <p:transition spd="slow">
    <p:spli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11.jpg"/>
          <p:cNvPicPr>
            <a:picLocks noChangeAspect="1"/>
          </p:cNvPicPr>
          <p:nvPr/>
        </p:nvPicPr>
        <p:blipFill>
          <a:blip r:embed="rId2"/>
          <a:stretch>
            <a:fillRect/>
          </a:stretch>
        </p:blipFill>
        <p:spPr>
          <a:xfrm>
            <a:off x="0" y="0"/>
            <a:ext cx="9144000" cy="5715016"/>
          </a:xfrm>
          <a:prstGeom prst="rect">
            <a:avLst/>
          </a:prstGeom>
        </p:spPr>
      </p:pic>
      <p:sp>
        <p:nvSpPr>
          <p:cNvPr id="4" name="TextBox 3"/>
          <p:cNvSpPr txBox="1"/>
          <p:nvPr/>
        </p:nvSpPr>
        <p:spPr>
          <a:xfrm>
            <a:off x="0" y="5715016"/>
            <a:ext cx="9144000" cy="1200329"/>
          </a:xfrm>
          <a:prstGeom prst="rect">
            <a:avLst/>
          </a:prstGeom>
          <a:solidFill>
            <a:schemeClr val="accent3">
              <a:lumMod val="75000"/>
            </a:schemeClr>
          </a:solidFill>
        </p:spPr>
        <p:txBody>
          <a:bodyPr wrap="square" rtlCol="0">
            <a:spAutoFit/>
          </a:bodyPr>
          <a:lstStyle/>
          <a:p>
            <a:pPr algn="r"/>
            <a:r>
              <a:rPr lang="ar-SY" sz="3600" dirty="0" smtClean="0"/>
              <a:t>اصنع لك سفينة من خشب السرو, فأني سوف أنقذك . ومعك سوف أبدأ انسانية جديدة وأقم عهدي معك.</a:t>
            </a:r>
            <a:endParaRPr lang="en-GB" sz="3600" dirty="0"/>
          </a:p>
        </p:txBody>
      </p:sp>
    </p:spTree>
  </p:cSld>
  <p:clrMapOvr>
    <a:masterClrMapping/>
  </p:clrMapOvr>
  <p:transition spd="slow">
    <p:split dir="in"/>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12.jpg"/>
          <p:cNvPicPr>
            <a:picLocks noChangeAspect="1"/>
          </p:cNvPicPr>
          <p:nvPr/>
        </p:nvPicPr>
        <p:blipFill>
          <a:blip r:embed="rId2"/>
          <a:stretch>
            <a:fillRect/>
          </a:stretch>
        </p:blipFill>
        <p:spPr>
          <a:xfrm>
            <a:off x="0" y="0"/>
            <a:ext cx="9144000" cy="6215082"/>
          </a:xfrm>
          <a:prstGeom prst="rect">
            <a:avLst/>
          </a:prstGeom>
        </p:spPr>
      </p:pic>
      <p:sp>
        <p:nvSpPr>
          <p:cNvPr id="4" name="TextBox 3"/>
          <p:cNvSpPr txBox="1"/>
          <p:nvPr/>
        </p:nvSpPr>
        <p:spPr>
          <a:xfrm>
            <a:off x="0" y="6211669"/>
            <a:ext cx="9144000" cy="646331"/>
          </a:xfrm>
          <a:prstGeom prst="rect">
            <a:avLst/>
          </a:prstGeom>
          <a:solidFill>
            <a:srgbClr val="7030A0"/>
          </a:solidFill>
        </p:spPr>
        <p:txBody>
          <a:bodyPr wrap="square" rtlCol="0">
            <a:spAutoFit/>
          </a:bodyPr>
          <a:lstStyle/>
          <a:p>
            <a:pPr algn="ctr"/>
            <a:r>
              <a:rPr lang="ar-SY" sz="3600" dirty="0" smtClean="0">
                <a:solidFill>
                  <a:schemeClr val="bg1"/>
                </a:solidFill>
              </a:rPr>
              <a:t>سمع نوح كلام الرب وأخذ في تنفيذ ما أمره به.</a:t>
            </a:r>
            <a:endParaRPr lang="en-GB" sz="3600" dirty="0">
              <a:solidFill>
                <a:schemeClr val="bg1"/>
              </a:solidFill>
            </a:endParaRPr>
          </a:p>
        </p:txBody>
      </p:sp>
    </p:spTree>
  </p:cSld>
  <p:clrMapOvr>
    <a:masterClrMapping/>
  </p:clrMapOvr>
  <p:transition spd="slow">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13.jpg"/>
          <p:cNvPicPr>
            <a:picLocks noChangeAspect="1"/>
          </p:cNvPicPr>
          <p:nvPr/>
        </p:nvPicPr>
        <p:blipFill>
          <a:blip r:embed="rId2"/>
          <a:stretch>
            <a:fillRect/>
          </a:stretch>
        </p:blipFill>
        <p:spPr>
          <a:xfrm>
            <a:off x="0" y="0"/>
            <a:ext cx="9144000" cy="4857759"/>
          </a:xfrm>
          <a:prstGeom prst="rect">
            <a:avLst/>
          </a:prstGeom>
        </p:spPr>
      </p:pic>
      <p:sp>
        <p:nvSpPr>
          <p:cNvPr id="4" name="TextBox 3"/>
          <p:cNvSpPr txBox="1"/>
          <p:nvPr/>
        </p:nvSpPr>
        <p:spPr>
          <a:xfrm>
            <a:off x="0" y="4857760"/>
            <a:ext cx="9144000" cy="2062103"/>
          </a:xfrm>
          <a:prstGeom prst="rect">
            <a:avLst/>
          </a:prstGeom>
          <a:solidFill>
            <a:schemeClr val="accent6">
              <a:lumMod val="50000"/>
            </a:schemeClr>
          </a:solidFill>
        </p:spPr>
        <p:txBody>
          <a:bodyPr wrap="square" rtlCol="0">
            <a:spAutoFit/>
          </a:bodyPr>
          <a:lstStyle/>
          <a:p>
            <a:pPr algn="r"/>
            <a:r>
              <a:rPr lang="ar-SY" sz="3200" dirty="0" smtClean="0">
                <a:solidFill>
                  <a:schemeClr val="bg1"/>
                </a:solidFill>
              </a:rPr>
              <a:t>وهكذا تصنع السفينة من خشب السرو وتطليه من الداخل والخارج بالقار. وتصنعه 300 ذراع طوله و50 عرضه و30 ارتفاعه  وتجعل طاقة الى حد ذراع من فوق واجعل بها باب على جانبها ومساكن في ثلاثة طوابق.</a:t>
            </a:r>
            <a:r>
              <a:rPr lang="ar-SY" sz="3200" dirty="0" smtClean="0"/>
              <a:t> </a:t>
            </a:r>
            <a:endParaRPr lang="en-GB" sz="3200" dirty="0"/>
          </a:p>
        </p:txBody>
      </p:sp>
    </p:spTree>
  </p:cSld>
  <p:clrMapOvr>
    <a:masterClrMapping/>
  </p:clrMapOvr>
  <p:transition spd="slow">
    <p:blinds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14.jpg"/>
          <p:cNvPicPr>
            <a:picLocks noChangeAspect="1"/>
          </p:cNvPicPr>
          <p:nvPr/>
        </p:nvPicPr>
        <p:blipFill>
          <a:blip r:embed="rId2"/>
          <a:stretch>
            <a:fillRect/>
          </a:stretch>
        </p:blipFill>
        <p:spPr>
          <a:xfrm>
            <a:off x="0" y="1"/>
            <a:ext cx="5929322" cy="6857999"/>
          </a:xfrm>
          <a:prstGeom prst="rect">
            <a:avLst/>
          </a:prstGeom>
        </p:spPr>
      </p:pic>
      <p:sp>
        <p:nvSpPr>
          <p:cNvPr id="4" name="TextBox 3"/>
          <p:cNvSpPr txBox="1"/>
          <p:nvPr/>
        </p:nvSpPr>
        <p:spPr>
          <a:xfrm>
            <a:off x="5929322" y="0"/>
            <a:ext cx="3214678" cy="6986528"/>
          </a:xfrm>
          <a:prstGeom prst="rect">
            <a:avLst/>
          </a:prstGeom>
          <a:solidFill>
            <a:schemeClr val="accent6"/>
          </a:solidFill>
        </p:spPr>
        <p:txBody>
          <a:bodyPr wrap="square" rtlCol="0">
            <a:spAutoFit/>
          </a:bodyPr>
          <a:lstStyle/>
          <a:p>
            <a:pPr algn="r"/>
            <a:r>
              <a:rPr lang="ar-SY" sz="3200" dirty="0" smtClean="0"/>
              <a:t>تدخل السفينة أنت وبنوك وامرأتك ونسوة بنيك معك. ومن كل حي ومن كل ذي جسد ذكرا وأنثى. تدخلهم ليعيشوا معك . أما أنت فخذ من الطعام فيكون لك ولهم مأكلا .وبينما كان نوح يتحضر , كان مواطنوه يسخرون منه ومن سفينته . ولم يفهموا, بأن الرب قد أعطاهم اشارة من أجل أن يفهموا.</a:t>
            </a:r>
            <a:endParaRPr lang="en-GB" sz="3200" dirty="0"/>
          </a:p>
        </p:txBody>
      </p:sp>
    </p:spTree>
  </p:cSld>
  <p:clrMapOvr>
    <a:masterClrMapping/>
  </p:clrMapOvr>
  <p:transition spd="slow">
    <p:newsfla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15.jpg"/>
          <p:cNvPicPr>
            <a:picLocks noChangeAspect="1"/>
          </p:cNvPicPr>
          <p:nvPr/>
        </p:nvPicPr>
        <p:blipFill>
          <a:blip r:embed="rId2"/>
          <a:stretch>
            <a:fillRect/>
          </a:stretch>
        </p:blipFill>
        <p:spPr>
          <a:xfrm>
            <a:off x="0" y="0"/>
            <a:ext cx="9144000" cy="5143512"/>
          </a:xfrm>
          <a:prstGeom prst="rect">
            <a:avLst/>
          </a:prstGeom>
        </p:spPr>
      </p:pic>
      <p:sp>
        <p:nvSpPr>
          <p:cNvPr id="5" name="TextBox 4"/>
          <p:cNvSpPr txBox="1"/>
          <p:nvPr/>
        </p:nvSpPr>
        <p:spPr>
          <a:xfrm>
            <a:off x="0" y="5143512"/>
            <a:ext cx="9144000" cy="1754326"/>
          </a:xfrm>
          <a:prstGeom prst="rect">
            <a:avLst/>
          </a:prstGeom>
          <a:solidFill>
            <a:schemeClr val="accent2">
              <a:lumMod val="50000"/>
            </a:schemeClr>
          </a:solidFill>
        </p:spPr>
        <p:txBody>
          <a:bodyPr wrap="square" rtlCol="0">
            <a:spAutoFit/>
          </a:bodyPr>
          <a:lstStyle/>
          <a:p>
            <a:pPr algn="r"/>
            <a:r>
              <a:rPr lang="ar-SY" sz="3600" dirty="0" smtClean="0">
                <a:solidFill>
                  <a:schemeClr val="bg1"/>
                </a:solidFill>
              </a:rPr>
              <a:t>عندما أصبحت السفينة جاهزة. قال الرب لنوح:“ أدخل الى السفينة أنت وعائلتك لأني تأكدت بأنك الوحيد صالح أمام عيني من بين هذه الخليقة.</a:t>
            </a:r>
            <a:endParaRPr lang="en-GB" sz="3600" dirty="0">
              <a:solidFill>
                <a:schemeClr val="bg1"/>
              </a:solidFill>
            </a:endParaRPr>
          </a:p>
        </p:txBody>
      </p:sp>
    </p:spTree>
  </p:cSld>
  <p:clrMapOvr>
    <a:masterClrMapping/>
  </p:clrMapOvr>
  <p:transition spd="slow">
    <p:randomBa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16.jpg"/>
          <p:cNvPicPr>
            <a:picLocks noChangeAspect="1"/>
          </p:cNvPicPr>
          <p:nvPr/>
        </p:nvPicPr>
        <p:blipFill>
          <a:blip r:embed="rId2"/>
          <a:stretch>
            <a:fillRect/>
          </a:stretch>
        </p:blipFill>
        <p:spPr>
          <a:xfrm>
            <a:off x="0" y="0"/>
            <a:ext cx="9124524" cy="5143512"/>
          </a:xfrm>
          <a:prstGeom prst="rect">
            <a:avLst/>
          </a:prstGeom>
        </p:spPr>
      </p:pic>
      <p:sp>
        <p:nvSpPr>
          <p:cNvPr id="4" name="TextBox 3"/>
          <p:cNvSpPr txBox="1"/>
          <p:nvPr/>
        </p:nvSpPr>
        <p:spPr>
          <a:xfrm>
            <a:off x="0" y="5103674"/>
            <a:ext cx="9144000" cy="1754326"/>
          </a:xfrm>
          <a:prstGeom prst="rect">
            <a:avLst/>
          </a:prstGeom>
          <a:solidFill>
            <a:schemeClr val="accent6">
              <a:lumMod val="75000"/>
            </a:schemeClr>
          </a:solidFill>
        </p:spPr>
        <p:txBody>
          <a:bodyPr wrap="square" rtlCol="0">
            <a:spAutoFit/>
          </a:bodyPr>
          <a:lstStyle/>
          <a:p>
            <a:pPr algn="r"/>
            <a:r>
              <a:rPr lang="ar-SY" sz="3600" b="1" dirty="0" smtClean="0"/>
              <a:t>ادخل أيضا الى السفينة زوجا من كل نوع من حيوانات الأرض ذكرا وأنثى , من أجل أن يتكاثروا ناشرين نوعهم على كل الأرض </a:t>
            </a:r>
            <a:endParaRPr lang="en-GB" sz="3600" b="1" dirty="0"/>
          </a:p>
        </p:txBody>
      </p:sp>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17.jpg"/>
          <p:cNvPicPr>
            <a:picLocks noChangeAspect="1"/>
          </p:cNvPicPr>
          <p:nvPr/>
        </p:nvPicPr>
        <p:blipFill>
          <a:blip r:embed="rId2"/>
          <a:stretch>
            <a:fillRect/>
          </a:stretch>
        </p:blipFill>
        <p:spPr>
          <a:xfrm>
            <a:off x="0" y="0"/>
            <a:ext cx="9144000" cy="5786454"/>
          </a:xfrm>
          <a:prstGeom prst="rect">
            <a:avLst/>
          </a:prstGeom>
        </p:spPr>
      </p:pic>
      <p:sp>
        <p:nvSpPr>
          <p:cNvPr id="4" name="TextBox 3"/>
          <p:cNvSpPr txBox="1"/>
          <p:nvPr/>
        </p:nvSpPr>
        <p:spPr>
          <a:xfrm>
            <a:off x="0" y="5715016"/>
            <a:ext cx="9144000" cy="1200329"/>
          </a:xfrm>
          <a:prstGeom prst="rect">
            <a:avLst/>
          </a:prstGeom>
          <a:solidFill>
            <a:schemeClr val="accent2">
              <a:lumMod val="75000"/>
            </a:schemeClr>
          </a:solidFill>
        </p:spPr>
        <p:txBody>
          <a:bodyPr wrap="square" rtlCol="0">
            <a:spAutoFit/>
          </a:bodyPr>
          <a:lstStyle/>
          <a:p>
            <a:pPr algn="r"/>
            <a:r>
              <a:rPr lang="ar-SY" sz="3600" b="1" dirty="0" smtClean="0">
                <a:solidFill>
                  <a:schemeClr val="bg1"/>
                </a:solidFill>
              </a:rPr>
              <a:t>أدخل أيضا الى السفينة زوجا من كل نوع من عصافير السماء نفذ نوح كل ما أمره به الرب, ثم أغلق الرب باب السفينة.</a:t>
            </a:r>
            <a:endParaRPr lang="en-GB" sz="36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18.jpg"/>
          <p:cNvPicPr>
            <a:picLocks noChangeAspect="1"/>
          </p:cNvPicPr>
          <p:nvPr/>
        </p:nvPicPr>
        <p:blipFill>
          <a:blip r:embed="rId2"/>
          <a:stretch>
            <a:fillRect/>
          </a:stretch>
        </p:blipFill>
        <p:spPr>
          <a:xfrm>
            <a:off x="1" y="0"/>
            <a:ext cx="9144000" cy="5643578"/>
          </a:xfrm>
          <a:prstGeom prst="rect">
            <a:avLst/>
          </a:prstGeom>
        </p:spPr>
      </p:pic>
      <p:sp>
        <p:nvSpPr>
          <p:cNvPr id="4" name="TextBox 3"/>
          <p:cNvSpPr txBox="1"/>
          <p:nvPr/>
        </p:nvSpPr>
        <p:spPr>
          <a:xfrm>
            <a:off x="0" y="5643578"/>
            <a:ext cx="9144000" cy="1200329"/>
          </a:xfrm>
          <a:prstGeom prst="rect">
            <a:avLst/>
          </a:prstGeom>
          <a:solidFill>
            <a:srgbClr val="002060"/>
          </a:solidFill>
        </p:spPr>
        <p:txBody>
          <a:bodyPr wrap="square" rtlCol="0">
            <a:spAutoFit/>
          </a:bodyPr>
          <a:lstStyle/>
          <a:p>
            <a:pPr algn="r"/>
            <a:r>
              <a:rPr lang="ar-SY" sz="3600" dirty="0" smtClean="0">
                <a:solidFill>
                  <a:schemeClr val="bg1"/>
                </a:solidFill>
              </a:rPr>
              <a:t>بعد سبعة أيام كانت مياه الطوفان على الأرض. كل ينابيع الأرض تفتحت  والسماء سكبت مياه الأمطار بكميات كبيرة</a:t>
            </a:r>
            <a:r>
              <a:rPr lang="ar-SY" dirty="0" smtClean="0"/>
              <a:t>.</a:t>
            </a:r>
            <a:endParaRPr lang="en-GB" dirty="0"/>
          </a:p>
        </p:txBody>
      </p:sp>
    </p:spTree>
  </p:cSld>
  <p:clrMapOvr>
    <a:masterClrMapping/>
  </p:clrMapOvr>
  <p:transition spd="slow">
    <p:spli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01.jpg"/>
          <p:cNvPicPr>
            <a:picLocks noChangeAspect="1"/>
          </p:cNvPicPr>
          <p:nvPr/>
        </p:nvPicPr>
        <p:blipFill>
          <a:blip r:embed="rId2"/>
          <a:stretch>
            <a:fillRect/>
          </a:stretch>
        </p:blipFill>
        <p:spPr>
          <a:xfrm>
            <a:off x="0" y="0"/>
            <a:ext cx="9144000" cy="6858000"/>
          </a:xfrm>
          <a:prstGeom prst="rect">
            <a:avLst/>
          </a:prstGeom>
        </p:spPr>
      </p:pic>
      <p:sp>
        <p:nvSpPr>
          <p:cNvPr id="3" name="TextBox 2"/>
          <p:cNvSpPr txBox="1"/>
          <p:nvPr/>
        </p:nvSpPr>
        <p:spPr>
          <a:xfrm>
            <a:off x="1928794" y="3143248"/>
            <a:ext cx="7000924" cy="1200329"/>
          </a:xfrm>
          <a:prstGeom prst="rect">
            <a:avLst/>
          </a:prstGeom>
          <a:noFill/>
        </p:spPr>
        <p:txBody>
          <a:bodyPr wrap="square" rtlCol="0">
            <a:spAutoFit/>
          </a:bodyPr>
          <a:lstStyle/>
          <a:p>
            <a:pPr algn="ctr"/>
            <a:r>
              <a:rPr lang="ar-SY" sz="7200" dirty="0" smtClean="0"/>
              <a:t>انقاذ نوح من الطوفان</a:t>
            </a:r>
            <a:endParaRPr lang="en-GB" sz="7200" dirty="0"/>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0" fill="hold"/>
                                        <p:tgtEl>
                                          <p:spTgt spid="3"/>
                                        </p:tgtEl>
                                        <p:attrNameLst>
                                          <p:attrName>ppt_w</p:attrName>
                                        </p:attrNameLst>
                                      </p:cBhvr>
                                      <p:tavLst>
                                        <p:tav tm="0">
                                          <p:val>
                                            <p:fltVal val="0"/>
                                          </p:val>
                                        </p:tav>
                                        <p:tav tm="100000">
                                          <p:val>
                                            <p:strVal val="#ppt_w"/>
                                          </p:val>
                                        </p:tav>
                                      </p:tavLst>
                                    </p:anim>
                                    <p:anim calcmode="lin" valueType="num">
                                      <p:cBhvr>
                                        <p:cTn id="8" dur="5000" fill="hold"/>
                                        <p:tgtEl>
                                          <p:spTgt spid="3"/>
                                        </p:tgtEl>
                                        <p:attrNameLst>
                                          <p:attrName>ppt_h</p:attrName>
                                        </p:attrNameLst>
                                      </p:cBhvr>
                                      <p:tavLst>
                                        <p:tav tm="0">
                                          <p:val>
                                            <p:fltVal val="0"/>
                                          </p:val>
                                        </p:tav>
                                        <p:tav tm="100000">
                                          <p:val>
                                            <p:strVal val="#ppt_h"/>
                                          </p:val>
                                        </p:tav>
                                      </p:tavLst>
                                    </p:anim>
                                    <p:animEffect transition="in" filter="fade">
                                      <p:cBhvr>
                                        <p:cTn id="9"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19.jpg"/>
          <p:cNvPicPr>
            <a:picLocks noChangeAspect="1"/>
          </p:cNvPicPr>
          <p:nvPr/>
        </p:nvPicPr>
        <p:blipFill>
          <a:blip r:embed="rId2"/>
          <a:stretch>
            <a:fillRect/>
          </a:stretch>
        </p:blipFill>
        <p:spPr>
          <a:xfrm>
            <a:off x="0" y="0"/>
            <a:ext cx="9144000" cy="5572140"/>
          </a:xfrm>
          <a:prstGeom prst="rect">
            <a:avLst/>
          </a:prstGeom>
        </p:spPr>
      </p:pic>
      <p:sp>
        <p:nvSpPr>
          <p:cNvPr id="4" name="TextBox 3"/>
          <p:cNvSpPr txBox="1"/>
          <p:nvPr/>
        </p:nvSpPr>
        <p:spPr>
          <a:xfrm>
            <a:off x="0" y="5572140"/>
            <a:ext cx="9144000" cy="1323439"/>
          </a:xfrm>
          <a:prstGeom prst="rect">
            <a:avLst/>
          </a:prstGeom>
          <a:solidFill>
            <a:schemeClr val="accent6">
              <a:lumMod val="75000"/>
            </a:schemeClr>
          </a:solidFill>
        </p:spPr>
        <p:txBody>
          <a:bodyPr wrap="square" rtlCol="0">
            <a:spAutoFit/>
          </a:bodyPr>
          <a:lstStyle/>
          <a:p>
            <a:pPr algn="r"/>
            <a:r>
              <a:rPr lang="ar-SY" sz="4000" dirty="0" smtClean="0"/>
              <a:t>واستمرت الأمطار تهطل على الأرض  اربعين يوما وأربعين ليلة</a:t>
            </a:r>
            <a:endParaRPr lang="en-GB" sz="4000" dirty="0"/>
          </a:p>
        </p:txBody>
      </p:sp>
    </p:spTree>
  </p:cSld>
  <p:clrMapOvr>
    <a:masterClrMapping/>
  </p:clrMapOvr>
  <p:transition spd="slow">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20.jpg"/>
          <p:cNvPicPr>
            <a:picLocks noChangeAspect="1"/>
          </p:cNvPicPr>
          <p:nvPr/>
        </p:nvPicPr>
        <p:blipFill>
          <a:blip r:embed="rId2"/>
          <a:stretch>
            <a:fillRect/>
          </a:stretch>
        </p:blipFill>
        <p:spPr>
          <a:xfrm>
            <a:off x="0" y="0"/>
            <a:ext cx="9144000" cy="5143512"/>
          </a:xfrm>
          <a:prstGeom prst="rect">
            <a:avLst/>
          </a:prstGeom>
        </p:spPr>
      </p:pic>
      <p:sp>
        <p:nvSpPr>
          <p:cNvPr id="4" name="TextBox 3"/>
          <p:cNvSpPr txBox="1"/>
          <p:nvPr/>
        </p:nvSpPr>
        <p:spPr>
          <a:xfrm>
            <a:off x="0" y="5143512"/>
            <a:ext cx="9144000" cy="1754326"/>
          </a:xfrm>
          <a:prstGeom prst="rect">
            <a:avLst/>
          </a:prstGeom>
          <a:solidFill>
            <a:schemeClr val="tx2">
              <a:lumMod val="40000"/>
              <a:lumOff val="60000"/>
            </a:schemeClr>
          </a:solidFill>
        </p:spPr>
        <p:txBody>
          <a:bodyPr wrap="square" rtlCol="0">
            <a:spAutoFit/>
          </a:bodyPr>
          <a:lstStyle/>
          <a:p>
            <a:pPr algn="r"/>
            <a:r>
              <a:rPr lang="ar-SY" sz="3600" b="1" dirty="0" smtClean="0"/>
              <a:t>ارتفعت المياه ورفعت السفينة عن سطح الأرض واستمر مستوى المياه بالأرتفاع. ولكن السفينة أخذت تطفو على سطح المياه</a:t>
            </a:r>
            <a:endParaRPr lang="en-GB" sz="3600" b="1" dirty="0"/>
          </a:p>
        </p:txBody>
      </p:sp>
    </p:spTree>
  </p:cSld>
  <p:clrMapOvr>
    <a:masterClrMapping/>
  </p:clrMapOvr>
  <p:transition spd="slow">
    <p:wipe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21.jpg"/>
          <p:cNvPicPr>
            <a:picLocks noChangeAspect="1"/>
          </p:cNvPicPr>
          <p:nvPr/>
        </p:nvPicPr>
        <p:blipFill>
          <a:blip r:embed="rId2"/>
          <a:stretch>
            <a:fillRect/>
          </a:stretch>
        </p:blipFill>
        <p:spPr>
          <a:xfrm>
            <a:off x="1" y="0"/>
            <a:ext cx="9143999" cy="5500702"/>
          </a:xfrm>
          <a:prstGeom prst="rect">
            <a:avLst/>
          </a:prstGeom>
        </p:spPr>
      </p:pic>
      <p:sp>
        <p:nvSpPr>
          <p:cNvPr id="4" name="TextBox 3"/>
          <p:cNvSpPr txBox="1"/>
          <p:nvPr/>
        </p:nvSpPr>
        <p:spPr>
          <a:xfrm>
            <a:off x="0" y="5572140"/>
            <a:ext cx="9144000" cy="1323439"/>
          </a:xfrm>
          <a:prstGeom prst="rect">
            <a:avLst/>
          </a:prstGeom>
          <a:solidFill>
            <a:schemeClr val="accent2">
              <a:lumMod val="50000"/>
            </a:schemeClr>
          </a:solidFill>
        </p:spPr>
        <p:txBody>
          <a:bodyPr wrap="square" rtlCol="0">
            <a:spAutoFit/>
          </a:bodyPr>
          <a:lstStyle/>
          <a:p>
            <a:pPr algn="r"/>
            <a:r>
              <a:rPr lang="ar-SY" sz="4000" dirty="0" smtClean="0">
                <a:solidFill>
                  <a:schemeClr val="bg1"/>
                </a:solidFill>
              </a:rPr>
              <a:t>غطت المياه كل سطح الأرض من السهل المنبسط حتى أعالي الجبال.</a:t>
            </a:r>
            <a:endParaRPr lang="en-GB" sz="4000" dirty="0">
              <a:solidFill>
                <a:schemeClr val="bg1"/>
              </a:solidFill>
            </a:endParaRPr>
          </a:p>
        </p:txBody>
      </p:sp>
    </p:spTree>
  </p:cSld>
  <p:clrMapOvr>
    <a:masterClrMapping/>
  </p:clrMapOvr>
  <p:transition spd="slow">
    <p:checke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22.jpg"/>
          <p:cNvPicPr>
            <a:picLocks noChangeAspect="1"/>
          </p:cNvPicPr>
          <p:nvPr/>
        </p:nvPicPr>
        <p:blipFill>
          <a:blip r:embed="rId2"/>
          <a:stretch>
            <a:fillRect/>
          </a:stretch>
        </p:blipFill>
        <p:spPr>
          <a:xfrm>
            <a:off x="0" y="1"/>
            <a:ext cx="9144000" cy="5572139"/>
          </a:xfrm>
          <a:prstGeom prst="rect">
            <a:avLst/>
          </a:prstGeom>
        </p:spPr>
      </p:pic>
      <p:sp>
        <p:nvSpPr>
          <p:cNvPr id="4" name="TextBox 3"/>
          <p:cNvSpPr txBox="1"/>
          <p:nvPr/>
        </p:nvSpPr>
        <p:spPr>
          <a:xfrm>
            <a:off x="0" y="5572140"/>
            <a:ext cx="9144000" cy="1323439"/>
          </a:xfrm>
          <a:prstGeom prst="rect">
            <a:avLst/>
          </a:prstGeom>
          <a:solidFill>
            <a:schemeClr val="tx2">
              <a:lumMod val="60000"/>
              <a:lumOff val="40000"/>
            </a:schemeClr>
          </a:solidFill>
        </p:spPr>
        <p:txBody>
          <a:bodyPr wrap="square" rtlCol="0">
            <a:spAutoFit/>
          </a:bodyPr>
          <a:lstStyle/>
          <a:p>
            <a:pPr algn="r"/>
            <a:r>
              <a:rPr lang="ar-SY" sz="4000" dirty="0" smtClean="0"/>
              <a:t>ومحا الله كل قائم على وجه الأرض , من الناس والبهائم والغابات وحتى طير السماء. </a:t>
            </a:r>
            <a:endParaRPr lang="en-GB" sz="4000" dirty="0"/>
          </a:p>
        </p:txBody>
      </p:sp>
    </p:spTree>
  </p:cSld>
  <p:clrMapOvr>
    <a:masterClrMapping/>
  </p:clrMapOvr>
  <p:transition spd="slow">
    <p:zoom dir="in"/>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23.jpg"/>
          <p:cNvPicPr>
            <a:picLocks noChangeAspect="1"/>
          </p:cNvPicPr>
          <p:nvPr/>
        </p:nvPicPr>
        <p:blipFill>
          <a:blip r:embed="rId2"/>
          <a:stretch>
            <a:fillRect/>
          </a:stretch>
        </p:blipFill>
        <p:spPr>
          <a:xfrm>
            <a:off x="0" y="0"/>
            <a:ext cx="9143999" cy="5715016"/>
          </a:xfrm>
          <a:prstGeom prst="rect">
            <a:avLst/>
          </a:prstGeom>
        </p:spPr>
      </p:pic>
      <p:sp>
        <p:nvSpPr>
          <p:cNvPr id="5" name="TextBox 4"/>
          <p:cNvSpPr txBox="1"/>
          <p:nvPr/>
        </p:nvSpPr>
        <p:spPr>
          <a:xfrm>
            <a:off x="0" y="5715016"/>
            <a:ext cx="9144000" cy="1200329"/>
          </a:xfrm>
          <a:prstGeom prst="rect">
            <a:avLst/>
          </a:prstGeom>
          <a:solidFill>
            <a:schemeClr val="tx2">
              <a:lumMod val="60000"/>
              <a:lumOff val="40000"/>
            </a:schemeClr>
          </a:solidFill>
        </p:spPr>
        <p:txBody>
          <a:bodyPr wrap="square" rtlCol="0">
            <a:spAutoFit/>
          </a:bodyPr>
          <a:lstStyle/>
          <a:p>
            <a:pPr algn="r"/>
            <a:r>
              <a:rPr lang="ar-SY" sz="3600" b="1" dirty="0" smtClean="0">
                <a:solidFill>
                  <a:srgbClr val="002060"/>
                </a:solidFill>
              </a:rPr>
              <a:t>وبقي نوح ومن معه في السفينة وبقيت المياه على الأرض مدة 150 يوما . وتذكر الرب نوحا وكل من معه في السفينة.</a:t>
            </a:r>
            <a:endParaRPr lang="en-GB" sz="36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24.jpg"/>
          <p:cNvPicPr>
            <a:picLocks noChangeAspect="1"/>
          </p:cNvPicPr>
          <p:nvPr/>
        </p:nvPicPr>
        <p:blipFill>
          <a:blip r:embed="rId2"/>
          <a:stretch>
            <a:fillRect/>
          </a:stretch>
        </p:blipFill>
        <p:spPr>
          <a:xfrm>
            <a:off x="0" y="0"/>
            <a:ext cx="9124524" cy="5143512"/>
          </a:xfrm>
          <a:prstGeom prst="rect">
            <a:avLst/>
          </a:prstGeom>
        </p:spPr>
      </p:pic>
      <p:sp>
        <p:nvSpPr>
          <p:cNvPr id="4" name="TextBox 3"/>
          <p:cNvSpPr txBox="1"/>
          <p:nvPr/>
        </p:nvSpPr>
        <p:spPr>
          <a:xfrm>
            <a:off x="0" y="5143512"/>
            <a:ext cx="9144000" cy="1754326"/>
          </a:xfrm>
          <a:prstGeom prst="rect">
            <a:avLst/>
          </a:prstGeom>
          <a:solidFill>
            <a:schemeClr val="accent2">
              <a:lumMod val="50000"/>
            </a:schemeClr>
          </a:solidFill>
        </p:spPr>
        <p:txBody>
          <a:bodyPr wrap="square" rtlCol="0">
            <a:spAutoFit/>
          </a:bodyPr>
          <a:lstStyle/>
          <a:p>
            <a:pPr algn="r"/>
            <a:r>
              <a:rPr lang="ar-SY" sz="3600" dirty="0" smtClean="0">
                <a:solidFill>
                  <a:schemeClr val="bg1"/>
                </a:solidFill>
              </a:rPr>
              <a:t>فأرسل الله ريحا على الأرض فتناقص مستوى المياه واستقرت السفينة على قمة أرارات . وبعد عدة أسابيع بدأت قمم الجبال بالظهور</a:t>
            </a:r>
            <a:endParaRPr lang="en-GB" sz="3600" dirty="0">
              <a:solidFill>
                <a:schemeClr val="bg1"/>
              </a:solidFill>
            </a:endParaRPr>
          </a:p>
        </p:txBody>
      </p:sp>
    </p:spTree>
  </p:cSld>
  <p:clrMapOvr>
    <a:masterClrMapping/>
  </p:clrMapOvr>
  <p:transition spd="slow">
    <p:strips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25.jpg"/>
          <p:cNvPicPr>
            <a:picLocks noChangeAspect="1"/>
          </p:cNvPicPr>
          <p:nvPr/>
        </p:nvPicPr>
        <p:blipFill>
          <a:blip r:embed="rId2"/>
          <a:stretch>
            <a:fillRect/>
          </a:stretch>
        </p:blipFill>
        <p:spPr>
          <a:xfrm>
            <a:off x="0" y="1"/>
            <a:ext cx="9144000" cy="5143511"/>
          </a:xfrm>
          <a:prstGeom prst="rect">
            <a:avLst/>
          </a:prstGeom>
        </p:spPr>
      </p:pic>
      <p:sp>
        <p:nvSpPr>
          <p:cNvPr id="3" name="TextBox 2"/>
          <p:cNvSpPr txBox="1"/>
          <p:nvPr/>
        </p:nvSpPr>
        <p:spPr>
          <a:xfrm>
            <a:off x="0" y="5143512"/>
            <a:ext cx="9144000" cy="1754326"/>
          </a:xfrm>
          <a:prstGeom prst="rect">
            <a:avLst/>
          </a:prstGeom>
          <a:solidFill>
            <a:schemeClr val="accent6"/>
          </a:solidFill>
        </p:spPr>
        <p:txBody>
          <a:bodyPr wrap="square" rtlCol="0">
            <a:spAutoFit/>
          </a:bodyPr>
          <a:lstStyle/>
          <a:p>
            <a:pPr algn="r"/>
            <a:r>
              <a:rPr lang="ar-SY" sz="3600" dirty="0" smtClean="0"/>
              <a:t>وكان بعد 40 يوما ان فتح نوح كوة السفينة وترك غرابا يخرج ليعود بعد عدة ساعات . فكان يجب الأنتظار أيضا حتى تتسرب المياه الى باطن الأرض</a:t>
            </a:r>
            <a:endParaRPr lang="en-GB" sz="3600" dirty="0"/>
          </a:p>
        </p:txBody>
      </p:sp>
    </p:spTree>
  </p:cSld>
  <p:clrMapOvr>
    <a:masterClrMapping/>
  </p:clrMapOvr>
  <p:transition spd="slow">
    <p:strips dir="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26.jpg"/>
          <p:cNvPicPr>
            <a:picLocks noChangeAspect="1"/>
          </p:cNvPicPr>
          <p:nvPr/>
        </p:nvPicPr>
        <p:blipFill>
          <a:blip r:embed="rId2"/>
          <a:stretch>
            <a:fillRect/>
          </a:stretch>
        </p:blipFill>
        <p:spPr>
          <a:xfrm>
            <a:off x="0" y="0"/>
            <a:ext cx="9144000" cy="6143644"/>
          </a:xfrm>
          <a:prstGeom prst="rect">
            <a:avLst/>
          </a:prstGeom>
        </p:spPr>
      </p:pic>
      <p:sp>
        <p:nvSpPr>
          <p:cNvPr id="6" name="TextBox 5"/>
          <p:cNvSpPr txBox="1"/>
          <p:nvPr/>
        </p:nvSpPr>
        <p:spPr>
          <a:xfrm>
            <a:off x="0" y="6143644"/>
            <a:ext cx="9144000" cy="707886"/>
          </a:xfrm>
          <a:prstGeom prst="rect">
            <a:avLst/>
          </a:prstGeom>
          <a:solidFill>
            <a:srgbClr val="FFC000"/>
          </a:solidFill>
        </p:spPr>
        <p:txBody>
          <a:bodyPr wrap="square" rtlCol="0">
            <a:spAutoFit/>
          </a:bodyPr>
          <a:lstStyle/>
          <a:p>
            <a:pPr algn="ctr"/>
            <a:r>
              <a:rPr lang="ar-SY" sz="4000" dirty="0" smtClean="0"/>
              <a:t>ثم أطلق حمامة ليعرف اذا ما انخفض مستوى المياه</a:t>
            </a:r>
            <a:endParaRPr lang="en-GB" sz="4000" dirty="0"/>
          </a:p>
        </p:txBody>
      </p:sp>
    </p:spTree>
  </p:cSld>
  <p:clrMapOvr>
    <a:masterClrMapping/>
  </p:clrMapOvr>
  <p:transition spd="slow">
    <p:diamon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27.jpg"/>
          <p:cNvPicPr>
            <a:picLocks noChangeAspect="1"/>
          </p:cNvPicPr>
          <p:nvPr/>
        </p:nvPicPr>
        <p:blipFill>
          <a:blip r:embed="rId2"/>
          <a:stretch>
            <a:fillRect/>
          </a:stretch>
        </p:blipFill>
        <p:spPr>
          <a:xfrm>
            <a:off x="0" y="0"/>
            <a:ext cx="9144000" cy="5143512"/>
          </a:xfrm>
          <a:prstGeom prst="rect">
            <a:avLst/>
          </a:prstGeom>
        </p:spPr>
      </p:pic>
      <p:sp>
        <p:nvSpPr>
          <p:cNvPr id="4" name="TextBox 3"/>
          <p:cNvSpPr txBox="1"/>
          <p:nvPr/>
        </p:nvSpPr>
        <p:spPr>
          <a:xfrm>
            <a:off x="0" y="5143512"/>
            <a:ext cx="9144000" cy="1754326"/>
          </a:xfrm>
          <a:prstGeom prst="rect">
            <a:avLst/>
          </a:prstGeom>
          <a:solidFill>
            <a:schemeClr val="accent6">
              <a:lumMod val="75000"/>
            </a:schemeClr>
          </a:solidFill>
        </p:spPr>
        <p:txBody>
          <a:bodyPr wrap="square" rtlCol="0">
            <a:spAutoFit/>
          </a:bodyPr>
          <a:lstStyle/>
          <a:p>
            <a:pPr algn="r"/>
            <a:r>
              <a:rPr lang="ar-SY" sz="3600" dirty="0" smtClean="0"/>
              <a:t>فلم تجد الحمامة مكانا تضع فيه قدميها فعادت في المساء لأن المياه كانت ما تزال تغمر كل الأرض . فمد نوح يده وأدخلها الى السفينة</a:t>
            </a:r>
            <a:r>
              <a:rPr lang="ar-SY" dirty="0" smtClean="0"/>
              <a:t>.</a:t>
            </a:r>
            <a:endParaRPr lang="en-GB" dirty="0"/>
          </a:p>
        </p:txBody>
      </p:sp>
    </p:spTree>
  </p:cSld>
  <p:clrMapOvr>
    <a:masterClrMapping/>
  </p:clrMapOvr>
  <p:transition spd="slow">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28.jpg"/>
          <p:cNvPicPr>
            <a:picLocks noChangeAspect="1"/>
          </p:cNvPicPr>
          <p:nvPr/>
        </p:nvPicPr>
        <p:blipFill>
          <a:blip r:embed="rId2"/>
          <a:stretch>
            <a:fillRect/>
          </a:stretch>
        </p:blipFill>
        <p:spPr>
          <a:xfrm>
            <a:off x="0" y="0"/>
            <a:ext cx="9143999" cy="5643578"/>
          </a:xfrm>
          <a:prstGeom prst="rect">
            <a:avLst/>
          </a:prstGeom>
        </p:spPr>
      </p:pic>
      <p:sp>
        <p:nvSpPr>
          <p:cNvPr id="4" name="TextBox 3"/>
          <p:cNvSpPr txBox="1"/>
          <p:nvPr/>
        </p:nvSpPr>
        <p:spPr>
          <a:xfrm>
            <a:off x="0" y="5643578"/>
            <a:ext cx="9144000" cy="1261884"/>
          </a:xfrm>
          <a:prstGeom prst="rect">
            <a:avLst/>
          </a:prstGeom>
          <a:solidFill>
            <a:srgbClr val="00B050"/>
          </a:solidFill>
        </p:spPr>
        <p:txBody>
          <a:bodyPr wrap="square" rtlCol="0">
            <a:spAutoFit/>
          </a:bodyPr>
          <a:lstStyle/>
          <a:p>
            <a:pPr algn="r"/>
            <a:r>
              <a:rPr lang="ar-SY" sz="3600" dirty="0" smtClean="0">
                <a:solidFill>
                  <a:schemeClr val="bg1"/>
                </a:solidFill>
              </a:rPr>
              <a:t>انتظر نوح 7 أيام قبل أن يرسل الحمامة من جديد. فعادت الحمامة نحو المساء حاملة في منقارها غصن </a:t>
            </a:r>
            <a:r>
              <a:rPr lang="ar-SY" sz="4000" dirty="0" smtClean="0">
                <a:solidFill>
                  <a:schemeClr val="bg1"/>
                </a:solidFill>
              </a:rPr>
              <a:t>زيتون نضر.</a:t>
            </a:r>
            <a:endParaRPr lang="en-GB" sz="4000" dirty="0">
              <a:solidFill>
                <a:schemeClr val="bg1"/>
              </a:solidFill>
            </a:endParaRPr>
          </a:p>
        </p:txBody>
      </p:sp>
    </p:spTree>
  </p:cSld>
  <p:clrMapOvr>
    <a:masterClrMapping/>
  </p:clrMapOvr>
  <p:transition spd="slow">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2.jpg"/>
          <p:cNvPicPr>
            <a:picLocks noChangeAspect="1"/>
          </p:cNvPicPr>
          <p:nvPr/>
        </p:nvPicPr>
        <p:blipFill>
          <a:blip r:embed="rId2"/>
          <a:stretch>
            <a:fillRect/>
          </a:stretch>
        </p:blipFill>
        <p:spPr>
          <a:xfrm>
            <a:off x="0" y="0"/>
            <a:ext cx="9156744" cy="5643578"/>
          </a:xfrm>
          <a:prstGeom prst="rect">
            <a:avLst/>
          </a:prstGeom>
        </p:spPr>
      </p:pic>
      <p:sp>
        <p:nvSpPr>
          <p:cNvPr id="4" name="TextBox 3"/>
          <p:cNvSpPr txBox="1"/>
          <p:nvPr/>
        </p:nvSpPr>
        <p:spPr>
          <a:xfrm>
            <a:off x="0" y="5643578"/>
            <a:ext cx="9144000" cy="1200329"/>
          </a:xfrm>
          <a:prstGeom prst="rect">
            <a:avLst/>
          </a:prstGeom>
          <a:solidFill>
            <a:schemeClr val="accent6">
              <a:lumMod val="50000"/>
            </a:schemeClr>
          </a:solidFill>
        </p:spPr>
        <p:txBody>
          <a:bodyPr wrap="square" rtlCol="0">
            <a:spAutoFit/>
          </a:bodyPr>
          <a:lstStyle/>
          <a:p>
            <a:pPr algn="r"/>
            <a:r>
              <a:rPr lang="ar-SY" sz="3600" dirty="0" smtClean="0">
                <a:solidFill>
                  <a:schemeClr val="bg1"/>
                </a:solidFill>
              </a:rPr>
              <a:t>في البدء خلق الله السماء والأرض الحيوانات العشب والنباتات فقد حضر الرب مسكنا مريحا وجميلا للأنسان</a:t>
            </a:r>
            <a:r>
              <a:rPr lang="ar-SY" dirty="0" smtClean="0">
                <a:solidFill>
                  <a:schemeClr val="bg1"/>
                </a:solidFill>
              </a:rPr>
              <a:t> </a:t>
            </a:r>
            <a:endParaRPr lang="en-GB" dirty="0">
              <a:solidFill>
                <a:schemeClr val="bg1"/>
              </a:solidFill>
            </a:endParaRPr>
          </a:p>
        </p:txBody>
      </p:sp>
    </p:spTree>
  </p:cSld>
  <p:clrMapOvr>
    <a:masterClrMapping/>
  </p:clrMapOvr>
  <p:transition spd="slow">
    <p:wipe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29.jpg"/>
          <p:cNvPicPr>
            <a:picLocks noChangeAspect="1"/>
          </p:cNvPicPr>
          <p:nvPr/>
        </p:nvPicPr>
        <p:blipFill>
          <a:blip r:embed="rId2"/>
          <a:stretch>
            <a:fillRect/>
          </a:stretch>
        </p:blipFill>
        <p:spPr>
          <a:xfrm>
            <a:off x="1899" y="0"/>
            <a:ext cx="9142101" cy="5857892"/>
          </a:xfrm>
          <a:prstGeom prst="rect">
            <a:avLst/>
          </a:prstGeom>
        </p:spPr>
      </p:pic>
      <p:sp>
        <p:nvSpPr>
          <p:cNvPr id="4" name="TextBox 3"/>
          <p:cNvSpPr txBox="1"/>
          <p:nvPr/>
        </p:nvSpPr>
        <p:spPr>
          <a:xfrm>
            <a:off x="0" y="5857892"/>
            <a:ext cx="9144000" cy="1077218"/>
          </a:xfrm>
          <a:prstGeom prst="rect">
            <a:avLst/>
          </a:prstGeom>
          <a:solidFill>
            <a:schemeClr val="accent6">
              <a:lumMod val="50000"/>
            </a:schemeClr>
          </a:solidFill>
        </p:spPr>
        <p:txBody>
          <a:bodyPr wrap="square" rtlCol="0">
            <a:spAutoFit/>
          </a:bodyPr>
          <a:lstStyle/>
          <a:p>
            <a:pPr algn="r"/>
            <a:r>
              <a:rPr lang="ar-SY" sz="3200" b="1" dirty="0" smtClean="0">
                <a:solidFill>
                  <a:schemeClr val="bg1"/>
                </a:solidFill>
              </a:rPr>
              <a:t>ففهم نوح أن مستوى المياه انخفض .فانتظر 7 أيام أخر قبل أن يدع الحمامة تذهب مرة ثالثة . ولكنها هذه المرة لم تعد اليه. </a:t>
            </a:r>
            <a:endParaRPr lang="en-GB" sz="32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30.jpg"/>
          <p:cNvPicPr>
            <a:picLocks noChangeAspect="1"/>
          </p:cNvPicPr>
          <p:nvPr/>
        </p:nvPicPr>
        <p:blipFill>
          <a:blip r:embed="rId2"/>
          <a:stretch>
            <a:fillRect/>
          </a:stretch>
        </p:blipFill>
        <p:spPr>
          <a:xfrm>
            <a:off x="0" y="0"/>
            <a:ext cx="9144000" cy="5643578"/>
          </a:xfrm>
          <a:prstGeom prst="rect">
            <a:avLst/>
          </a:prstGeom>
        </p:spPr>
      </p:pic>
      <p:sp>
        <p:nvSpPr>
          <p:cNvPr id="4" name="TextBox 3"/>
          <p:cNvSpPr txBox="1"/>
          <p:nvPr/>
        </p:nvSpPr>
        <p:spPr>
          <a:xfrm>
            <a:off x="0" y="5643578"/>
            <a:ext cx="9144000" cy="1323439"/>
          </a:xfrm>
          <a:prstGeom prst="rect">
            <a:avLst/>
          </a:prstGeom>
          <a:solidFill>
            <a:schemeClr val="accent2">
              <a:lumMod val="50000"/>
            </a:schemeClr>
          </a:solidFill>
        </p:spPr>
        <p:txBody>
          <a:bodyPr wrap="square" rtlCol="0">
            <a:spAutoFit/>
          </a:bodyPr>
          <a:lstStyle/>
          <a:p>
            <a:pPr algn="r"/>
            <a:r>
              <a:rPr lang="ar-SY" sz="4000" b="1" dirty="0" smtClean="0">
                <a:solidFill>
                  <a:schemeClr val="bg1"/>
                </a:solidFill>
              </a:rPr>
              <a:t>رفع نوح غطاء السفينة ونظر حوله وتأكد فاذا بكل سطح الأرض قد نشف</a:t>
            </a:r>
            <a:r>
              <a:rPr lang="ar-SY" sz="4000" dirty="0" smtClean="0"/>
              <a:t>.</a:t>
            </a:r>
            <a:endParaRPr lang="en-GB" sz="4000" dirty="0"/>
          </a:p>
        </p:txBody>
      </p:sp>
    </p:spTree>
  </p:cSld>
  <p:clrMapOvr>
    <a:masterClrMapping/>
  </p:clrMapOvr>
  <p:transition spd="slow">
    <p:pull dir="l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31.jpg"/>
          <p:cNvPicPr>
            <a:picLocks noChangeAspect="1"/>
          </p:cNvPicPr>
          <p:nvPr/>
        </p:nvPicPr>
        <p:blipFill>
          <a:blip r:embed="rId2"/>
          <a:stretch>
            <a:fillRect/>
          </a:stretch>
        </p:blipFill>
        <p:spPr>
          <a:xfrm>
            <a:off x="0" y="0"/>
            <a:ext cx="9143999" cy="5857892"/>
          </a:xfrm>
          <a:prstGeom prst="rect">
            <a:avLst/>
          </a:prstGeom>
        </p:spPr>
      </p:pic>
      <p:sp>
        <p:nvSpPr>
          <p:cNvPr id="5" name="TextBox 4"/>
          <p:cNvSpPr txBox="1"/>
          <p:nvPr/>
        </p:nvSpPr>
        <p:spPr>
          <a:xfrm>
            <a:off x="0" y="5857892"/>
            <a:ext cx="9144000" cy="1077218"/>
          </a:xfrm>
          <a:prstGeom prst="rect">
            <a:avLst/>
          </a:prstGeom>
          <a:solidFill>
            <a:schemeClr val="accent2">
              <a:lumMod val="50000"/>
            </a:schemeClr>
          </a:solidFill>
        </p:spPr>
        <p:txBody>
          <a:bodyPr wrap="square" rtlCol="0">
            <a:spAutoFit/>
          </a:bodyPr>
          <a:lstStyle/>
          <a:p>
            <a:pPr algn="r"/>
            <a:r>
              <a:rPr lang="ar-SY" sz="3200" b="1" dirty="0" smtClean="0">
                <a:solidFill>
                  <a:schemeClr val="bg1"/>
                </a:solidFill>
              </a:rPr>
              <a:t>فخاطب الرب نوح : أخرج من السفينة أنت وأمرأتك وبنيك ونسوة بنيك معك</a:t>
            </a:r>
            <a:endParaRPr lang="en-GB" sz="3200" b="1" dirty="0">
              <a:solidFill>
                <a:schemeClr val="bg1"/>
              </a:solidFill>
            </a:endParaRPr>
          </a:p>
        </p:txBody>
      </p:sp>
    </p:spTree>
  </p:cSld>
  <p:clrMapOvr>
    <a:masterClrMapping/>
  </p:clrMapOvr>
  <p:transition spd="slow">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32.jpg"/>
          <p:cNvPicPr>
            <a:picLocks noChangeAspect="1"/>
          </p:cNvPicPr>
          <p:nvPr/>
        </p:nvPicPr>
        <p:blipFill>
          <a:blip r:embed="rId2"/>
          <a:stretch>
            <a:fillRect/>
          </a:stretch>
        </p:blipFill>
        <p:spPr>
          <a:xfrm>
            <a:off x="0" y="0"/>
            <a:ext cx="9144000" cy="5643578"/>
          </a:xfrm>
          <a:prstGeom prst="rect">
            <a:avLst/>
          </a:prstGeom>
        </p:spPr>
      </p:pic>
      <p:sp>
        <p:nvSpPr>
          <p:cNvPr id="4" name="TextBox 3"/>
          <p:cNvSpPr txBox="1"/>
          <p:nvPr/>
        </p:nvSpPr>
        <p:spPr>
          <a:xfrm>
            <a:off x="0" y="5643578"/>
            <a:ext cx="9144000" cy="1200329"/>
          </a:xfrm>
          <a:prstGeom prst="rect">
            <a:avLst/>
          </a:prstGeom>
          <a:solidFill>
            <a:schemeClr val="accent6">
              <a:lumMod val="75000"/>
            </a:schemeClr>
          </a:solidFill>
        </p:spPr>
        <p:txBody>
          <a:bodyPr wrap="square" rtlCol="0">
            <a:spAutoFit/>
          </a:bodyPr>
          <a:lstStyle/>
          <a:p>
            <a:pPr algn="r"/>
            <a:r>
              <a:rPr lang="ar-SY" sz="3600" dirty="0" smtClean="0"/>
              <a:t>أخرج أيضا كل أنواع البهائم التي معك. كل أصناف الطيور والحيوانات الصغيرة وكل الداب الزاحف على الأرض</a:t>
            </a:r>
            <a:r>
              <a:rPr lang="ar-SY" dirty="0" smtClean="0"/>
              <a:t>.</a:t>
            </a:r>
            <a:endParaRPr lang="en-GB" dirty="0"/>
          </a:p>
        </p:txBody>
      </p:sp>
    </p:spTree>
  </p:cSld>
  <p:clrMapOvr>
    <a:masterClrMapping/>
  </p:clrMapOvr>
  <p:transition spd="slow">
    <p:comb/>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33.jpg"/>
          <p:cNvPicPr>
            <a:picLocks noChangeAspect="1"/>
          </p:cNvPicPr>
          <p:nvPr/>
        </p:nvPicPr>
        <p:blipFill>
          <a:blip r:embed="rId2"/>
          <a:stretch>
            <a:fillRect/>
          </a:stretch>
        </p:blipFill>
        <p:spPr>
          <a:xfrm>
            <a:off x="0" y="0"/>
            <a:ext cx="9144000" cy="5715016"/>
          </a:xfrm>
          <a:prstGeom prst="rect">
            <a:avLst/>
          </a:prstGeom>
        </p:spPr>
      </p:pic>
      <p:sp>
        <p:nvSpPr>
          <p:cNvPr id="4" name="TextBox 3"/>
          <p:cNvSpPr txBox="1"/>
          <p:nvPr/>
        </p:nvSpPr>
        <p:spPr>
          <a:xfrm>
            <a:off x="0" y="5715016"/>
            <a:ext cx="9144000" cy="1200329"/>
          </a:xfrm>
          <a:prstGeom prst="rect">
            <a:avLst/>
          </a:prstGeom>
          <a:solidFill>
            <a:schemeClr val="accent6">
              <a:lumMod val="75000"/>
            </a:schemeClr>
          </a:solidFill>
        </p:spPr>
        <p:txBody>
          <a:bodyPr wrap="square" rtlCol="0">
            <a:spAutoFit/>
          </a:bodyPr>
          <a:lstStyle/>
          <a:p>
            <a:pPr algn="r"/>
            <a:r>
              <a:rPr lang="ar-SY" sz="3600" dirty="0" smtClean="0"/>
              <a:t>فبنى نوح مذبحا للرب وأخذ كل الحيوانات الطاهرة والعصافير الطاهرة وقدم أضحية للرب فأكلتها النار جميعها.</a:t>
            </a:r>
            <a:endParaRPr lang="en-GB" sz="3600" dirty="0"/>
          </a:p>
        </p:txBody>
      </p:sp>
    </p:spTree>
  </p:cSld>
  <p:clrMapOvr>
    <a:masterClrMapping/>
  </p:clrMapOvr>
  <p:transition spd="slow">
    <p:checker dir="ver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34.jpg"/>
          <p:cNvPicPr>
            <a:picLocks noChangeAspect="1"/>
          </p:cNvPicPr>
          <p:nvPr/>
        </p:nvPicPr>
        <p:blipFill>
          <a:blip r:embed="rId2"/>
          <a:stretch>
            <a:fillRect/>
          </a:stretch>
        </p:blipFill>
        <p:spPr>
          <a:xfrm>
            <a:off x="0" y="0"/>
            <a:ext cx="9144000" cy="5572140"/>
          </a:xfrm>
          <a:prstGeom prst="rect">
            <a:avLst/>
          </a:prstGeom>
        </p:spPr>
      </p:pic>
      <p:sp>
        <p:nvSpPr>
          <p:cNvPr id="5" name="TextBox 4"/>
          <p:cNvSpPr txBox="1"/>
          <p:nvPr/>
        </p:nvSpPr>
        <p:spPr>
          <a:xfrm>
            <a:off x="0" y="5572140"/>
            <a:ext cx="9144000" cy="1323439"/>
          </a:xfrm>
          <a:prstGeom prst="rect">
            <a:avLst/>
          </a:prstGeom>
          <a:solidFill>
            <a:schemeClr val="accent6"/>
          </a:solidFill>
        </p:spPr>
        <p:txBody>
          <a:bodyPr wrap="square" rtlCol="0">
            <a:spAutoFit/>
          </a:bodyPr>
          <a:lstStyle/>
          <a:p>
            <a:pPr algn="r" rtl="1"/>
            <a:r>
              <a:rPr lang="ar-SY" sz="4000" dirty="0" smtClean="0"/>
              <a:t>بارك الرب نوحا مع أولاده وقال لهم :“ أنموا واكثروا املئوا الأرض ”.</a:t>
            </a:r>
            <a:endParaRPr lang="en-GB" sz="4000" dirty="0"/>
          </a:p>
        </p:txBody>
      </p:sp>
    </p:spTree>
  </p:cSld>
  <p:clrMapOvr>
    <a:masterClrMapping/>
  </p:clrMapOvr>
  <p:transition spd="slow">
    <p:blinds dir="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35.jpg"/>
          <p:cNvPicPr>
            <a:picLocks noChangeAspect="1"/>
          </p:cNvPicPr>
          <p:nvPr/>
        </p:nvPicPr>
        <p:blipFill>
          <a:blip r:embed="rId2"/>
          <a:stretch>
            <a:fillRect/>
          </a:stretch>
        </p:blipFill>
        <p:spPr>
          <a:xfrm>
            <a:off x="0" y="0"/>
            <a:ext cx="9144000" cy="5786454"/>
          </a:xfrm>
          <a:prstGeom prst="rect">
            <a:avLst/>
          </a:prstGeom>
        </p:spPr>
      </p:pic>
      <p:sp>
        <p:nvSpPr>
          <p:cNvPr id="4" name="TextBox 3"/>
          <p:cNvSpPr txBox="1"/>
          <p:nvPr/>
        </p:nvSpPr>
        <p:spPr>
          <a:xfrm>
            <a:off x="0" y="5786454"/>
            <a:ext cx="9144000" cy="1077218"/>
          </a:xfrm>
          <a:prstGeom prst="rect">
            <a:avLst/>
          </a:prstGeom>
          <a:solidFill>
            <a:schemeClr val="accent2">
              <a:lumMod val="75000"/>
            </a:schemeClr>
          </a:solidFill>
        </p:spPr>
        <p:txBody>
          <a:bodyPr wrap="square" rtlCol="0">
            <a:spAutoFit/>
          </a:bodyPr>
          <a:lstStyle/>
          <a:p>
            <a:pPr algn="r"/>
            <a:r>
              <a:rPr lang="ar-SY" sz="3200" b="1" dirty="0" smtClean="0">
                <a:solidFill>
                  <a:srgbClr val="FFFF00"/>
                </a:solidFill>
              </a:rPr>
              <a:t>خوفكم وذعركم يكونان على كل حيوانات الأرض وعصافير السماء, وستعطيكم الأرض بقولها وأسماك البحر , كل ذلك تضعوا يدكم عليهم</a:t>
            </a:r>
            <a:r>
              <a:rPr lang="en-US" sz="3200" b="1" dirty="0" smtClean="0">
                <a:solidFill>
                  <a:srgbClr val="FFFF00"/>
                </a:solidFill>
              </a:rPr>
              <a:t> </a:t>
            </a:r>
            <a:endParaRPr lang="en-GB" sz="3200" b="1" dirty="0">
              <a:solidFill>
                <a:srgbClr val="FFFF00"/>
              </a:solidFill>
            </a:endParaRPr>
          </a:p>
        </p:txBody>
      </p:sp>
    </p:spTree>
  </p:cSld>
  <p:clrMapOvr>
    <a:masterClrMapping/>
  </p:clrMapOvr>
  <p:transition spd="slow">
    <p:randomBa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36.jpg"/>
          <p:cNvPicPr>
            <a:picLocks noChangeAspect="1"/>
          </p:cNvPicPr>
          <p:nvPr/>
        </p:nvPicPr>
        <p:blipFill>
          <a:blip r:embed="rId2"/>
          <a:stretch>
            <a:fillRect/>
          </a:stretch>
        </p:blipFill>
        <p:spPr>
          <a:xfrm>
            <a:off x="0" y="0"/>
            <a:ext cx="9144000" cy="5786454"/>
          </a:xfrm>
          <a:prstGeom prst="rect">
            <a:avLst/>
          </a:prstGeom>
        </p:spPr>
      </p:pic>
      <p:sp>
        <p:nvSpPr>
          <p:cNvPr id="4" name="TextBox 3"/>
          <p:cNvSpPr txBox="1"/>
          <p:nvPr/>
        </p:nvSpPr>
        <p:spPr>
          <a:xfrm>
            <a:off x="0" y="5786454"/>
            <a:ext cx="9144000" cy="1200329"/>
          </a:xfrm>
          <a:prstGeom prst="rect">
            <a:avLst/>
          </a:prstGeom>
          <a:solidFill>
            <a:schemeClr val="accent2">
              <a:lumMod val="60000"/>
              <a:lumOff val="40000"/>
            </a:schemeClr>
          </a:solidFill>
        </p:spPr>
        <p:txBody>
          <a:bodyPr wrap="square" rtlCol="0">
            <a:spAutoFit/>
          </a:bodyPr>
          <a:lstStyle/>
          <a:p>
            <a:pPr algn="r"/>
            <a:r>
              <a:rPr lang="ar-SY" sz="3600" b="1" dirty="0" smtClean="0">
                <a:solidFill>
                  <a:srgbClr val="002060"/>
                </a:solidFill>
              </a:rPr>
              <a:t>ولكن تذكروا , ذاك الذي الذي يقتل رجلا ويسيل دمه سيكون مصيره الموت . لأني خلقت الأنسان على صورتي.</a:t>
            </a:r>
            <a:endParaRPr lang="en-GB" sz="3600" b="1" dirty="0">
              <a:solidFill>
                <a:srgbClr val="002060"/>
              </a:solidFill>
            </a:endParaRPr>
          </a:p>
        </p:txBody>
      </p:sp>
    </p:spTree>
  </p:cSld>
  <p:clrMapOvr>
    <a:masterClrMapping/>
  </p:clrMapOvr>
  <p:transition spd="slow">
    <p:blinds/>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37.jpg"/>
          <p:cNvPicPr>
            <a:picLocks noChangeAspect="1"/>
          </p:cNvPicPr>
          <p:nvPr/>
        </p:nvPicPr>
        <p:blipFill>
          <a:blip r:embed="rId2"/>
          <a:stretch>
            <a:fillRect/>
          </a:stretch>
        </p:blipFill>
        <p:spPr>
          <a:xfrm>
            <a:off x="0" y="0"/>
            <a:ext cx="9144000" cy="5715016"/>
          </a:xfrm>
          <a:prstGeom prst="rect">
            <a:avLst/>
          </a:prstGeom>
        </p:spPr>
      </p:pic>
      <p:sp>
        <p:nvSpPr>
          <p:cNvPr id="4" name="TextBox 3"/>
          <p:cNvSpPr txBox="1"/>
          <p:nvPr/>
        </p:nvSpPr>
        <p:spPr>
          <a:xfrm>
            <a:off x="0" y="5715016"/>
            <a:ext cx="9144000" cy="1200329"/>
          </a:xfrm>
          <a:prstGeom prst="rect">
            <a:avLst/>
          </a:prstGeom>
          <a:solidFill>
            <a:srgbClr val="FFFF00"/>
          </a:solidFill>
        </p:spPr>
        <p:txBody>
          <a:bodyPr wrap="square" rtlCol="0">
            <a:spAutoFit/>
          </a:bodyPr>
          <a:lstStyle/>
          <a:p>
            <a:pPr algn="r"/>
            <a:r>
              <a:rPr lang="ar-SY" sz="3600" dirty="0" smtClean="0"/>
              <a:t>أنا الهكم وسأقيم معكم عهدا جديدا ومع بنيكم من بعدكم. لن يكون هناك طوفان بعد الآن ليجتاح الأرض.</a:t>
            </a:r>
            <a:endParaRPr lang="en-GB" sz="3600" dirty="0"/>
          </a:p>
        </p:txBody>
      </p:sp>
    </p:spTree>
  </p:cSld>
  <p:clrMapOvr>
    <a:masterClrMapping/>
  </p:clrMapOvr>
  <p:transition spd="slow">
    <p:blinds dir="ver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38.jpg"/>
          <p:cNvPicPr>
            <a:picLocks noChangeAspect="1"/>
          </p:cNvPicPr>
          <p:nvPr/>
        </p:nvPicPr>
        <p:blipFill>
          <a:blip r:embed="rId2"/>
          <a:stretch>
            <a:fillRect/>
          </a:stretch>
        </p:blipFill>
        <p:spPr>
          <a:xfrm>
            <a:off x="0" y="0"/>
            <a:ext cx="9144000" cy="5214950"/>
          </a:xfrm>
          <a:prstGeom prst="rect">
            <a:avLst/>
          </a:prstGeom>
        </p:spPr>
      </p:pic>
      <p:sp>
        <p:nvSpPr>
          <p:cNvPr id="4" name="TextBox 3"/>
          <p:cNvSpPr txBox="1"/>
          <p:nvPr/>
        </p:nvSpPr>
        <p:spPr>
          <a:xfrm>
            <a:off x="0" y="5214950"/>
            <a:ext cx="9144000" cy="1754326"/>
          </a:xfrm>
          <a:prstGeom prst="rect">
            <a:avLst/>
          </a:prstGeom>
          <a:solidFill>
            <a:schemeClr val="accent6">
              <a:lumMod val="75000"/>
            </a:schemeClr>
          </a:solidFill>
        </p:spPr>
        <p:txBody>
          <a:bodyPr wrap="square" rtlCol="0">
            <a:spAutoFit/>
          </a:bodyPr>
          <a:lstStyle/>
          <a:p>
            <a:pPr algn="r"/>
            <a:r>
              <a:rPr lang="ar-SY" sz="3600" b="1" dirty="0" smtClean="0">
                <a:solidFill>
                  <a:srgbClr val="002060"/>
                </a:solidFill>
              </a:rPr>
              <a:t>هذه علامة العهد الذي وضعته بيني وبينكم وبين كل الكائنات </a:t>
            </a:r>
            <a:r>
              <a:rPr lang="ar-SY" sz="3600" b="1" dirty="0" smtClean="0">
                <a:solidFill>
                  <a:srgbClr val="FFFF00"/>
                </a:solidFill>
              </a:rPr>
              <a:t>الحية التي معكم وللأجيال القادمة سأضع قوسي في السحب </a:t>
            </a:r>
            <a:r>
              <a:rPr lang="ar-SY" sz="3600" b="1" dirty="0" smtClean="0">
                <a:solidFill>
                  <a:srgbClr val="FF0000"/>
                </a:solidFill>
              </a:rPr>
              <a:t>ليكون اشارة للعهد الذي بيني وبين الأرض</a:t>
            </a:r>
            <a:endParaRPr lang="en-GB" sz="3600" b="1" dirty="0">
              <a:solidFill>
                <a:srgbClr val="FF0000"/>
              </a:solidFill>
            </a:endParaRPr>
          </a:p>
        </p:txBody>
      </p:sp>
    </p:spTree>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3.jpg"/>
          <p:cNvPicPr>
            <a:picLocks noChangeAspect="1"/>
          </p:cNvPicPr>
          <p:nvPr/>
        </p:nvPicPr>
        <p:blipFill>
          <a:blip r:embed="rId2"/>
          <a:stretch>
            <a:fillRect/>
          </a:stretch>
        </p:blipFill>
        <p:spPr>
          <a:xfrm>
            <a:off x="0" y="0"/>
            <a:ext cx="9144000" cy="5143512"/>
          </a:xfrm>
          <a:prstGeom prst="rect">
            <a:avLst/>
          </a:prstGeom>
        </p:spPr>
      </p:pic>
      <p:sp>
        <p:nvSpPr>
          <p:cNvPr id="4" name="TextBox 3"/>
          <p:cNvSpPr txBox="1"/>
          <p:nvPr/>
        </p:nvSpPr>
        <p:spPr>
          <a:xfrm>
            <a:off x="0" y="5143512"/>
            <a:ext cx="9144000" cy="1754326"/>
          </a:xfrm>
          <a:prstGeom prst="rect">
            <a:avLst/>
          </a:prstGeom>
          <a:solidFill>
            <a:schemeClr val="accent2">
              <a:lumMod val="60000"/>
              <a:lumOff val="40000"/>
            </a:schemeClr>
          </a:solidFill>
        </p:spPr>
        <p:txBody>
          <a:bodyPr wrap="square" rtlCol="0">
            <a:spAutoFit/>
          </a:bodyPr>
          <a:lstStyle/>
          <a:p>
            <a:pPr algn="r"/>
            <a:r>
              <a:rPr lang="ar-SY" sz="3600" dirty="0" smtClean="0"/>
              <a:t>خلق الرب الرجل والمرأة على صورته ومثاله لكي يعيشا في السلم والحب كأصدقاء لله. لكن الرجل والمرأة قالا ”لا“ للرب ولم يطيعا كلامه.</a:t>
            </a:r>
            <a:endParaRPr lang="en-GB" sz="3600" dirty="0"/>
          </a:p>
        </p:txBody>
      </p:sp>
    </p:spTree>
  </p:cSld>
  <p:clrMapOvr>
    <a:masterClrMapping/>
  </p:clrMapOvr>
  <p:transition spd="slow">
    <p:wipe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39.jpg"/>
          <p:cNvPicPr>
            <a:picLocks noChangeAspect="1"/>
          </p:cNvPicPr>
          <p:nvPr/>
        </p:nvPicPr>
        <p:blipFill>
          <a:blip r:embed="rId2"/>
          <a:stretch>
            <a:fillRect/>
          </a:stretch>
        </p:blipFill>
        <p:spPr>
          <a:xfrm>
            <a:off x="0" y="0"/>
            <a:ext cx="9144000" cy="5143511"/>
          </a:xfrm>
          <a:prstGeom prst="rect">
            <a:avLst/>
          </a:prstGeom>
        </p:spPr>
      </p:pic>
      <p:sp>
        <p:nvSpPr>
          <p:cNvPr id="4" name="TextBox 3"/>
          <p:cNvSpPr txBox="1"/>
          <p:nvPr/>
        </p:nvSpPr>
        <p:spPr>
          <a:xfrm>
            <a:off x="0" y="5143512"/>
            <a:ext cx="9144000" cy="1754326"/>
          </a:xfrm>
          <a:prstGeom prst="rect">
            <a:avLst/>
          </a:prstGeom>
          <a:solidFill>
            <a:srgbClr val="FF0000"/>
          </a:solidFill>
        </p:spPr>
        <p:txBody>
          <a:bodyPr wrap="square" rtlCol="0">
            <a:spAutoFit/>
          </a:bodyPr>
          <a:lstStyle/>
          <a:p>
            <a:pPr algn="r"/>
            <a:r>
              <a:rPr lang="ar-SY" sz="3600" b="1" dirty="0" smtClean="0">
                <a:solidFill>
                  <a:srgbClr val="92D050"/>
                </a:solidFill>
              </a:rPr>
              <a:t>قوس قزح هو اشارة للعهد الذي اتخذته بالنسبة للكائنات الحية </a:t>
            </a:r>
            <a:r>
              <a:rPr lang="ar-SY" sz="3600" b="1" dirty="0" smtClean="0">
                <a:solidFill>
                  <a:srgbClr val="FFFF00"/>
                </a:solidFill>
              </a:rPr>
              <a:t>على الأرض . وكلما رأيتم قوس قزح على الغيوم قولوا اذن : </a:t>
            </a:r>
            <a:r>
              <a:rPr lang="ar-SY" sz="3600" b="1" dirty="0" smtClean="0">
                <a:solidFill>
                  <a:schemeClr val="tx2">
                    <a:lumMod val="60000"/>
                    <a:lumOff val="40000"/>
                  </a:schemeClr>
                </a:solidFill>
              </a:rPr>
              <a:t>ان الرب هو قوتنا وملجأنا وهو دوما مخلصنا</a:t>
            </a:r>
            <a:r>
              <a:rPr lang="ar-SY" sz="3600" dirty="0" smtClean="0">
                <a:solidFill>
                  <a:schemeClr val="tx2">
                    <a:lumMod val="60000"/>
                    <a:lumOff val="40000"/>
                  </a:schemeClr>
                </a:solidFill>
              </a:rPr>
              <a:t>.</a:t>
            </a:r>
            <a:endParaRPr lang="en-GB" sz="3600" dirty="0">
              <a:solidFill>
                <a:schemeClr val="tx2">
                  <a:lumMod val="60000"/>
                  <a:lumOff val="40000"/>
                </a:schemeClr>
              </a:solidFill>
            </a:endParaRPr>
          </a:p>
        </p:txBody>
      </p:sp>
    </p:spTree>
  </p:cSld>
  <p:clrMapOvr>
    <a:masterClrMapping/>
  </p:clrMapOvr>
  <p:transition spd="slow">
    <p:newsflash/>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40.jpg"/>
          <p:cNvPicPr>
            <a:picLocks noChangeAspect="1"/>
          </p:cNvPicPr>
          <p:nvPr/>
        </p:nvPicPr>
        <p:blipFill>
          <a:blip r:embed="rId2"/>
          <a:stretch>
            <a:fillRect/>
          </a:stretch>
        </p:blipFill>
        <p:spPr>
          <a:xfrm>
            <a:off x="0" y="0"/>
            <a:ext cx="9144000" cy="5143512"/>
          </a:xfrm>
          <a:prstGeom prst="rect">
            <a:avLst/>
          </a:prstGeom>
        </p:spPr>
      </p:pic>
      <p:sp>
        <p:nvSpPr>
          <p:cNvPr id="4" name="TextBox 3"/>
          <p:cNvSpPr txBox="1"/>
          <p:nvPr/>
        </p:nvSpPr>
        <p:spPr>
          <a:xfrm>
            <a:off x="0" y="5143512"/>
            <a:ext cx="9144000" cy="1754326"/>
          </a:xfrm>
          <a:prstGeom prst="rect">
            <a:avLst/>
          </a:prstGeom>
          <a:solidFill>
            <a:schemeClr val="accent2">
              <a:lumMod val="60000"/>
              <a:lumOff val="40000"/>
            </a:schemeClr>
          </a:solidFill>
        </p:spPr>
        <p:txBody>
          <a:bodyPr wrap="square" rtlCol="0">
            <a:spAutoFit/>
          </a:bodyPr>
          <a:lstStyle/>
          <a:p>
            <a:pPr algn="r"/>
            <a:r>
              <a:rPr lang="ar-SY" sz="3600" dirty="0" smtClean="0">
                <a:solidFill>
                  <a:srgbClr val="002060"/>
                </a:solidFill>
              </a:rPr>
              <a:t>أ</a:t>
            </a:r>
            <a:r>
              <a:rPr lang="ar-SY" sz="3600" b="1" dirty="0" smtClean="0">
                <a:solidFill>
                  <a:srgbClr val="002060"/>
                </a:solidFill>
              </a:rPr>
              <a:t>ولا نوح , سام , حام ويافت بذرية كثيرة. ومنهم الى كامل البشرية. وكان كل البشر يتكلمون نفس اللغة ويستعملون نفس الكلمات</a:t>
            </a:r>
            <a:endParaRPr lang="en-GB" sz="3600" b="1" dirty="0">
              <a:solidFill>
                <a:srgbClr val="002060"/>
              </a:solidFill>
            </a:endParaRPr>
          </a:p>
        </p:txBody>
      </p:sp>
    </p:spTree>
  </p:cSld>
  <p:clrMapOvr>
    <a:masterClrMapping/>
  </p:clrMapOvr>
  <p:transition spd="slow">
    <p:diamon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41.jpg"/>
          <p:cNvPicPr>
            <a:picLocks noChangeAspect="1"/>
          </p:cNvPicPr>
          <p:nvPr/>
        </p:nvPicPr>
        <p:blipFill>
          <a:blip r:embed="rId2"/>
          <a:stretch>
            <a:fillRect/>
          </a:stretch>
        </p:blipFill>
        <p:spPr>
          <a:xfrm>
            <a:off x="0" y="0"/>
            <a:ext cx="9144000" cy="6215082"/>
          </a:xfrm>
          <a:prstGeom prst="rect">
            <a:avLst/>
          </a:prstGeom>
        </p:spPr>
      </p:pic>
      <p:sp>
        <p:nvSpPr>
          <p:cNvPr id="4" name="TextBox 3"/>
          <p:cNvSpPr txBox="1"/>
          <p:nvPr/>
        </p:nvSpPr>
        <p:spPr>
          <a:xfrm>
            <a:off x="0" y="6215082"/>
            <a:ext cx="9144000" cy="646331"/>
          </a:xfrm>
          <a:prstGeom prst="rect">
            <a:avLst/>
          </a:prstGeom>
          <a:solidFill>
            <a:schemeClr val="accent2">
              <a:lumMod val="75000"/>
            </a:schemeClr>
          </a:solidFill>
        </p:spPr>
        <p:txBody>
          <a:bodyPr wrap="square" rtlCol="0">
            <a:spAutoFit/>
          </a:bodyPr>
          <a:lstStyle/>
          <a:p>
            <a:pPr algn="ctr"/>
            <a:r>
              <a:rPr lang="ar-SY" sz="3600" b="1" dirty="0" smtClean="0">
                <a:solidFill>
                  <a:schemeClr val="bg1"/>
                </a:solidFill>
              </a:rPr>
              <a:t>اتجه البشر نحو الشرق فوجدوا سهلا فسكنوه</a:t>
            </a:r>
            <a:endParaRPr lang="en-GB" sz="3600" b="1" dirty="0">
              <a:solidFill>
                <a:schemeClr val="bg1"/>
              </a:solidFill>
            </a:endParaRPr>
          </a:p>
        </p:txBody>
      </p:sp>
    </p:spTree>
  </p:cSld>
  <p:clrMapOvr>
    <a:masterClrMapping/>
  </p:clrMapOvr>
  <p:transition spd="slow">
    <p:circl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42.jpg"/>
          <p:cNvPicPr>
            <a:picLocks noChangeAspect="1"/>
          </p:cNvPicPr>
          <p:nvPr/>
        </p:nvPicPr>
        <p:blipFill>
          <a:blip r:embed="rId2"/>
          <a:stretch>
            <a:fillRect/>
          </a:stretch>
        </p:blipFill>
        <p:spPr>
          <a:xfrm>
            <a:off x="0" y="0"/>
            <a:ext cx="9144000" cy="5643578"/>
          </a:xfrm>
          <a:prstGeom prst="rect">
            <a:avLst/>
          </a:prstGeom>
        </p:spPr>
      </p:pic>
      <p:sp>
        <p:nvSpPr>
          <p:cNvPr id="4" name="TextBox 3"/>
          <p:cNvSpPr txBox="1"/>
          <p:nvPr/>
        </p:nvSpPr>
        <p:spPr>
          <a:xfrm>
            <a:off x="0" y="5643578"/>
            <a:ext cx="9144000" cy="1200329"/>
          </a:xfrm>
          <a:prstGeom prst="rect">
            <a:avLst/>
          </a:prstGeom>
          <a:solidFill>
            <a:srgbClr val="7030A0"/>
          </a:solidFill>
        </p:spPr>
        <p:txBody>
          <a:bodyPr wrap="square" rtlCol="0">
            <a:spAutoFit/>
          </a:bodyPr>
          <a:lstStyle/>
          <a:p>
            <a:pPr algn="r"/>
            <a:r>
              <a:rPr lang="ar-SY" sz="3600" dirty="0" smtClean="0">
                <a:solidFill>
                  <a:schemeClr val="accent6">
                    <a:lumMod val="40000"/>
                    <a:lumOff val="60000"/>
                  </a:schemeClr>
                </a:solidFill>
              </a:rPr>
              <a:t>قال الناس لبعضهم ” هيا بنا نعمل لبنا نشويه على النار نستعمله للبناء“. بدل الطين وكان الزفت مادة الطلاء.</a:t>
            </a:r>
            <a:r>
              <a:rPr lang="ar-SY" sz="3600" dirty="0" smtClean="0"/>
              <a:t> </a:t>
            </a:r>
            <a:endParaRPr lang="en-GB" sz="3600" dirty="0"/>
          </a:p>
        </p:txBody>
      </p:sp>
    </p:spTree>
  </p:cSld>
  <p:clrMapOvr>
    <a:masterClrMapping/>
  </p:clrMapOvr>
  <p:transition spd="slow">
    <p:zo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43.jpg"/>
          <p:cNvPicPr>
            <a:picLocks noChangeAspect="1"/>
          </p:cNvPicPr>
          <p:nvPr/>
        </p:nvPicPr>
        <p:blipFill>
          <a:blip r:embed="rId2"/>
          <a:stretch>
            <a:fillRect/>
          </a:stretch>
        </p:blipFill>
        <p:spPr>
          <a:xfrm>
            <a:off x="0" y="0"/>
            <a:ext cx="9144000" cy="5715016"/>
          </a:xfrm>
          <a:prstGeom prst="rect">
            <a:avLst/>
          </a:prstGeom>
        </p:spPr>
      </p:pic>
      <p:sp>
        <p:nvSpPr>
          <p:cNvPr id="4" name="TextBox 3"/>
          <p:cNvSpPr txBox="1"/>
          <p:nvPr/>
        </p:nvSpPr>
        <p:spPr>
          <a:xfrm>
            <a:off x="0" y="5715016"/>
            <a:ext cx="9144000" cy="1200329"/>
          </a:xfrm>
          <a:prstGeom prst="rect">
            <a:avLst/>
          </a:prstGeom>
          <a:solidFill>
            <a:schemeClr val="accent2">
              <a:lumMod val="75000"/>
            </a:schemeClr>
          </a:solidFill>
        </p:spPr>
        <p:txBody>
          <a:bodyPr wrap="square" rtlCol="0">
            <a:spAutoFit/>
          </a:bodyPr>
          <a:lstStyle/>
          <a:p>
            <a:pPr algn="r" rtl="1"/>
            <a:r>
              <a:rPr lang="ar-SY" sz="3600" b="1" dirty="0" smtClean="0">
                <a:solidFill>
                  <a:schemeClr val="bg1"/>
                </a:solidFill>
              </a:rPr>
              <a:t>”تعالوا نبني لنا مدينة وفيها برج رأسه الى السماء, فنقم لنا اسما كي لا نتبدد على وجه الأرض كلها“</a:t>
            </a:r>
            <a:endParaRPr lang="en-GB" sz="36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44.jpg"/>
          <p:cNvPicPr>
            <a:picLocks noChangeAspect="1"/>
          </p:cNvPicPr>
          <p:nvPr/>
        </p:nvPicPr>
        <p:blipFill>
          <a:blip r:embed="rId2"/>
          <a:stretch>
            <a:fillRect/>
          </a:stretch>
        </p:blipFill>
        <p:spPr>
          <a:xfrm>
            <a:off x="0" y="0"/>
            <a:ext cx="9144000" cy="4643446"/>
          </a:xfrm>
          <a:prstGeom prst="rect">
            <a:avLst/>
          </a:prstGeom>
        </p:spPr>
      </p:pic>
      <p:sp>
        <p:nvSpPr>
          <p:cNvPr id="4" name="TextBox 3"/>
          <p:cNvSpPr txBox="1"/>
          <p:nvPr/>
        </p:nvSpPr>
        <p:spPr>
          <a:xfrm>
            <a:off x="0" y="4643446"/>
            <a:ext cx="9144000" cy="2308324"/>
          </a:xfrm>
          <a:prstGeom prst="rect">
            <a:avLst/>
          </a:prstGeom>
          <a:solidFill>
            <a:srgbClr val="7030A0"/>
          </a:solidFill>
        </p:spPr>
        <p:txBody>
          <a:bodyPr wrap="square" rtlCol="0">
            <a:spAutoFit/>
          </a:bodyPr>
          <a:lstStyle/>
          <a:p>
            <a:pPr algn="r" rtl="1"/>
            <a:r>
              <a:rPr lang="ar-SY" sz="3600" dirty="0" smtClean="0">
                <a:solidFill>
                  <a:schemeClr val="bg1"/>
                </a:solidFill>
              </a:rPr>
              <a:t>نزل الرب من السماء لينظر المدينة والبرج الذي كان بنو آدم بنوهما . فقال الرب هوذا هم شعب واحد ولغة واحدة.وهذا ما    أخذوا يفعلونه . والآن لا يكفوا عما يفعلونه حتى يحققون مرادهم.</a:t>
            </a:r>
            <a:endParaRPr lang="en-GB" sz="3600" dirty="0">
              <a:solidFill>
                <a:schemeClr val="bg1"/>
              </a:solidFill>
            </a:endParaRPr>
          </a:p>
        </p:txBody>
      </p:sp>
    </p:spTree>
  </p:cSld>
  <p:clrMapOvr>
    <a:masterClrMapping/>
  </p:clrMapOvr>
  <p:transition spd="slow">
    <p:checker dir="ver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45.jpg"/>
          <p:cNvPicPr>
            <a:picLocks noChangeAspect="1"/>
          </p:cNvPicPr>
          <p:nvPr/>
        </p:nvPicPr>
        <p:blipFill>
          <a:blip r:embed="rId2"/>
          <a:stretch>
            <a:fillRect/>
          </a:stretch>
        </p:blipFill>
        <p:spPr>
          <a:xfrm>
            <a:off x="0" y="1"/>
            <a:ext cx="9144000" cy="5715015"/>
          </a:xfrm>
          <a:prstGeom prst="rect">
            <a:avLst/>
          </a:prstGeom>
        </p:spPr>
      </p:pic>
      <p:sp>
        <p:nvSpPr>
          <p:cNvPr id="4" name="TextBox 3"/>
          <p:cNvSpPr txBox="1"/>
          <p:nvPr/>
        </p:nvSpPr>
        <p:spPr>
          <a:xfrm>
            <a:off x="0" y="5715016"/>
            <a:ext cx="9144000" cy="1200329"/>
          </a:xfrm>
          <a:prstGeom prst="rect">
            <a:avLst/>
          </a:prstGeom>
          <a:solidFill>
            <a:schemeClr val="accent6">
              <a:lumMod val="75000"/>
            </a:schemeClr>
          </a:solidFill>
        </p:spPr>
        <p:txBody>
          <a:bodyPr wrap="square" rtlCol="0">
            <a:spAutoFit/>
          </a:bodyPr>
          <a:lstStyle/>
          <a:p>
            <a:pPr algn="r" rtl="1"/>
            <a:r>
              <a:rPr lang="ar-SY" sz="3600" dirty="0" smtClean="0"/>
              <a:t>هلم نهبط ونبلبل لغتهم حتى لا يفهم بعضهم لغة بعض . فبددهم الرب من هناك على وجه الأرض كلها.</a:t>
            </a:r>
            <a:endParaRPr lang="en-GB" sz="3600" dirty="0"/>
          </a:p>
        </p:txBody>
      </p:sp>
    </p:spTree>
  </p:cSld>
  <p:clrMapOvr>
    <a:masterClrMapping/>
  </p:clrMapOvr>
  <p:transition spd="slow">
    <p:dissolv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46.jpg"/>
          <p:cNvPicPr>
            <a:picLocks noChangeAspect="1"/>
          </p:cNvPicPr>
          <p:nvPr/>
        </p:nvPicPr>
        <p:blipFill>
          <a:blip r:embed="rId2"/>
          <a:stretch>
            <a:fillRect/>
          </a:stretch>
        </p:blipFill>
        <p:spPr>
          <a:xfrm>
            <a:off x="0" y="0"/>
            <a:ext cx="9144000" cy="5786454"/>
          </a:xfrm>
          <a:prstGeom prst="rect">
            <a:avLst/>
          </a:prstGeom>
        </p:spPr>
      </p:pic>
      <p:sp>
        <p:nvSpPr>
          <p:cNvPr id="5" name="TextBox 4"/>
          <p:cNvSpPr txBox="1"/>
          <p:nvPr/>
        </p:nvSpPr>
        <p:spPr>
          <a:xfrm>
            <a:off x="0" y="5786454"/>
            <a:ext cx="9144000" cy="1200329"/>
          </a:xfrm>
          <a:prstGeom prst="rect">
            <a:avLst/>
          </a:prstGeom>
          <a:solidFill>
            <a:schemeClr val="accent3">
              <a:lumMod val="75000"/>
            </a:schemeClr>
          </a:solidFill>
        </p:spPr>
        <p:txBody>
          <a:bodyPr wrap="square" rtlCol="0">
            <a:spAutoFit/>
          </a:bodyPr>
          <a:lstStyle/>
          <a:p>
            <a:pPr algn="r"/>
            <a:r>
              <a:rPr lang="ar-SY" sz="3600" b="1" dirty="0" smtClean="0"/>
              <a:t>كف الناس عن بناء المدينة وتشتتوا في كل المعمورة كلها ولذلك سميت المدينة بابل لأن الرب بلبل لغة الأرض كلها </a:t>
            </a:r>
            <a:endParaRPr lang="en-GB" sz="3600" b="1" dirty="0"/>
          </a:p>
        </p:txBody>
      </p:sp>
    </p:spTree>
  </p:cSld>
  <p:clrMapOvr>
    <a:masterClrMapping/>
  </p:clrMapOvr>
  <p:transition spd="slow">
    <p:comb dir="vert"/>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47.jpg"/>
          <p:cNvPicPr>
            <a:picLocks noChangeAspect="1"/>
          </p:cNvPicPr>
          <p:nvPr/>
        </p:nvPicPr>
        <p:blipFill>
          <a:blip r:embed="rId2"/>
          <a:stretch>
            <a:fillRect/>
          </a:stretch>
        </p:blipFill>
        <p:spPr>
          <a:xfrm>
            <a:off x="0" y="0"/>
            <a:ext cx="9144000" cy="5715016"/>
          </a:xfrm>
          <a:prstGeom prst="rect">
            <a:avLst/>
          </a:prstGeom>
        </p:spPr>
      </p:pic>
      <p:sp>
        <p:nvSpPr>
          <p:cNvPr id="4" name="TextBox 3"/>
          <p:cNvSpPr txBox="1"/>
          <p:nvPr/>
        </p:nvSpPr>
        <p:spPr>
          <a:xfrm>
            <a:off x="0" y="5715016"/>
            <a:ext cx="9144000" cy="1200329"/>
          </a:xfrm>
          <a:prstGeom prst="rect">
            <a:avLst/>
          </a:prstGeom>
          <a:solidFill>
            <a:schemeClr val="accent6">
              <a:lumMod val="50000"/>
            </a:schemeClr>
          </a:solidFill>
        </p:spPr>
        <p:txBody>
          <a:bodyPr wrap="square" rtlCol="0">
            <a:spAutoFit/>
          </a:bodyPr>
          <a:lstStyle/>
          <a:p>
            <a:pPr algn="r"/>
            <a:r>
              <a:rPr lang="ar-SY" sz="3600" dirty="0" smtClean="0">
                <a:solidFill>
                  <a:schemeClr val="bg1"/>
                </a:solidFill>
              </a:rPr>
              <a:t>ذرية نوح سكنت في خيام نحو الجنوب في السهل الفسيح وكانوا وكانوا رعيان ومربي ماشية.</a:t>
            </a:r>
            <a:endParaRPr lang="en-GB" sz="3600" dirty="0">
              <a:solidFill>
                <a:schemeClr val="bg1"/>
              </a:solidFill>
            </a:endParaRPr>
          </a:p>
        </p:txBody>
      </p:sp>
    </p:spTree>
  </p:cSld>
  <p:clrMapOvr>
    <a:masterClrMapping/>
  </p:clrMapOvr>
  <p:transition spd="slow">
    <p:split orient="vert" dir="in"/>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48.jpg"/>
          <p:cNvPicPr>
            <a:picLocks noChangeAspect="1"/>
          </p:cNvPicPr>
          <p:nvPr/>
        </p:nvPicPr>
        <p:blipFill>
          <a:blip r:embed="rId2"/>
          <a:stretch>
            <a:fillRect/>
          </a:stretch>
        </p:blipFill>
        <p:spPr>
          <a:xfrm>
            <a:off x="0" y="0"/>
            <a:ext cx="9144000" cy="6858000"/>
          </a:xfrm>
          <a:prstGeom prst="rect">
            <a:avLst/>
          </a:prstGeom>
        </p:spPr>
      </p:pic>
      <p:sp>
        <p:nvSpPr>
          <p:cNvPr id="3" name="TextBox 2"/>
          <p:cNvSpPr txBox="1"/>
          <p:nvPr/>
        </p:nvSpPr>
        <p:spPr>
          <a:xfrm>
            <a:off x="6286512" y="3786190"/>
            <a:ext cx="2214578" cy="1323439"/>
          </a:xfrm>
          <a:prstGeom prst="rect">
            <a:avLst/>
          </a:prstGeom>
          <a:noFill/>
        </p:spPr>
        <p:txBody>
          <a:bodyPr wrap="square" rtlCol="0">
            <a:spAutoFit/>
          </a:bodyPr>
          <a:lstStyle/>
          <a:p>
            <a:pPr algn="r"/>
            <a:r>
              <a:rPr lang="ar-SY" sz="8000" dirty="0" smtClean="0"/>
              <a:t>النهاية</a:t>
            </a:r>
            <a:endParaRPr lang="en-GB" sz="8000" dirty="0"/>
          </a:p>
        </p:txBody>
      </p:sp>
    </p:spTree>
  </p:cSld>
  <p:clrMapOvr>
    <a:masterClrMapping/>
  </p:clrMapOvr>
  <p:transition spd="slow">
    <p:split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4.jpg"/>
          <p:cNvPicPr>
            <a:picLocks noChangeAspect="1"/>
          </p:cNvPicPr>
          <p:nvPr/>
        </p:nvPicPr>
        <p:blipFill>
          <a:blip r:embed="rId2"/>
          <a:stretch>
            <a:fillRect/>
          </a:stretch>
        </p:blipFill>
        <p:spPr>
          <a:xfrm>
            <a:off x="0" y="0"/>
            <a:ext cx="9144000" cy="5716581"/>
          </a:xfrm>
          <a:prstGeom prst="rect">
            <a:avLst/>
          </a:prstGeom>
        </p:spPr>
      </p:pic>
      <p:sp>
        <p:nvSpPr>
          <p:cNvPr id="4" name="TextBox 3"/>
          <p:cNvSpPr txBox="1"/>
          <p:nvPr/>
        </p:nvSpPr>
        <p:spPr>
          <a:xfrm>
            <a:off x="0" y="5715016"/>
            <a:ext cx="9144000" cy="1200329"/>
          </a:xfrm>
          <a:prstGeom prst="rect">
            <a:avLst/>
          </a:prstGeom>
          <a:solidFill>
            <a:schemeClr val="accent2">
              <a:lumMod val="75000"/>
            </a:schemeClr>
          </a:solidFill>
        </p:spPr>
        <p:txBody>
          <a:bodyPr wrap="square" rtlCol="0">
            <a:spAutoFit/>
          </a:bodyPr>
          <a:lstStyle/>
          <a:p>
            <a:pPr algn="ctr"/>
            <a:r>
              <a:rPr lang="ar-SY" sz="3600" dirty="0" smtClean="0"/>
              <a:t>وهكذا دخلت الخطيئة الى العالم ومنها جاءت الرغبة</a:t>
            </a:r>
          </a:p>
          <a:p>
            <a:pPr algn="ctr"/>
            <a:r>
              <a:rPr lang="ar-SY" sz="3600" dirty="0" smtClean="0"/>
              <a:t>الحقد, العنف, الموت.</a:t>
            </a:r>
            <a:endParaRPr lang="en-GB" sz="3600" dirty="0"/>
          </a:p>
        </p:txBody>
      </p:sp>
    </p:spTree>
  </p:cSld>
  <p:clrMapOvr>
    <a:masterClrMapping/>
  </p:clrMapOvr>
  <p:transition spd="slow">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5.jpg"/>
          <p:cNvPicPr>
            <a:picLocks noChangeAspect="1"/>
          </p:cNvPicPr>
          <p:nvPr/>
        </p:nvPicPr>
        <p:blipFill>
          <a:blip r:embed="rId2"/>
          <a:stretch>
            <a:fillRect/>
          </a:stretch>
        </p:blipFill>
        <p:spPr>
          <a:xfrm>
            <a:off x="0" y="0"/>
            <a:ext cx="9144000" cy="5643578"/>
          </a:xfrm>
          <a:prstGeom prst="rect">
            <a:avLst/>
          </a:prstGeom>
        </p:spPr>
      </p:pic>
      <p:sp>
        <p:nvSpPr>
          <p:cNvPr id="4" name="TextBox 3"/>
          <p:cNvSpPr txBox="1"/>
          <p:nvPr/>
        </p:nvSpPr>
        <p:spPr>
          <a:xfrm>
            <a:off x="0" y="5643578"/>
            <a:ext cx="9144000" cy="1200329"/>
          </a:xfrm>
          <a:prstGeom prst="rect">
            <a:avLst/>
          </a:prstGeom>
          <a:solidFill>
            <a:schemeClr val="tx1"/>
          </a:solidFill>
        </p:spPr>
        <p:txBody>
          <a:bodyPr wrap="square" rtlCol="0">
            <a:spAutoFit/>
          </a:bodyPr>
          <a:lstStyle/>
          <a:p>
            <a:pPr algn="r"/>
            <a:r>
              <a:rPr lang="ar-SY" sz="3600" dirty="0" smtClean="0">
                <a:solidFill>
                  <a:schemeClr val="bg1"/>
                </a:solidFill>
              </a:rPr>
              <a:t>الأنسان أصبح بعيدا عن الرب . ولم يعودا يستطيعا العيش مع بعضهما في العدل والسلام والمحبة</a:t>
            </a:r>
            <a:endParaRPr lang="en-GB" sz="3600" dirty="0">
              <a:solidFill>
                <a:schemeClr val="bg1"/>
              </a:solidFill>
            </a:endParaRPr>
          </a:p>
        </p:txBody>
      </p:sp>
      <p:pic>
        <p:nvPicPr>
          <p:cNvPr id="5" name="Picture 4" descr="01.jpg"/>
          <p:cNvPicPr>
            <a:picLocks noChangeAspect="1"/>
          </p:cNvPicPr>
          <p:nvPr/>
        </p:nvPicPr>
        <p:blipFill>
          <a:blip r:embed="rId3"/>
          <a:stretch>
            <a:fillRect/>
          </a:stretch>
        </p:blipFill>
        <p:spPr>
          <a:xfrm flipV="1">
            <a:off x="2219160" y="7572404"/>
            <a:ext cx="4705680" cy="142876"/>
          </a:xfrm>
          <a:prstGeom prst="rect">
            <a:avLst/>
          </a:prstGeom>
        </p:spPr>
      </p:pic>
    </p:spTree>
  </p:cSld>
  <p:clrMapOvr>
    <a:masterClrMapping/>
  </p:clrMapOvr>
  <p:transition spd="slow">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6.jpg"/>
          <p:cNvPicPr>
            <a:picLocks noChangeAspect="1"/>
          </p:cNvPicPr>
          <p:nvPr/>
        </p:nvPicPr>
        <p:blipFill>
          <a:blip r:embed="rId3"/>
          <a:stretch>
            <a:fillRect/>
          </a:stretch>
        </p:blipFill>
        <p:spPr>
          <a:xfrm>
            <a:off x="0" y="0"/>
            <a:ext cx="9144000" cy="5143512"/>
          </a:xfrm>
          <a:prstGeom prst="rect">
            <a:avLst/>
          </a:prstGeom>
        </p:spPr>
      </p:pic>
      <p:sp>
        <p:nvSpPr>
          <p:cNvPr id="4" name="TextBox 3"/>
          <p:cNvSpPr txBox="1"/>
          <p:nvPr/>
        </p:nvSpPr>
        <p:spPr>
          <a:xfrm>
            <a:off x="0" y="5143512"/>
            <a:ext cx="9144000" cy="1754326"/>
          </a:xfrm>
          <a:prstGeom prst="rect">
            <a:avLst/>
          </a:prstGeom>
          <a:solidFill>
            <a:schemeClr val="bg2">
              <a:lumMod val="50000"/>
            </a:schemeClr>
          </a:solidFill>
        </p:spPr>
        <p:txBody>
          <a:bodyPr wrap="square" rtlCol="0">
            <a:spAutoFit/>
          </a:bodyPr>
          <a:lstStyle/>
          <a:p>
            <a:pPr algn="r"/>
            <a:r>
              <a:rPr lang="ar-SY" sz="3600" b="1" dirty="0" smtClean="0"/>
              <a:t>رأى الرب أن شر الأنسان والعنف يتزايد على وجه الأرض وان قلب الأنسان لا يعمل سوى السوء طوال النهار . لذلك فان الرب ندم على خلق الأنسان</a:t>
            </a:r>
            <a:r>
              <a:rPr lang="ar-SY" sz="3600" dirty="0" smtClean="0"/>
              <a:t>. </a:t>
            </a:r>
            <a:endParaRPr lang="en-GB" sz="3600" dirty="0"/>
          </a:p>
        </p:txBody>
      </p:sp>
    </p:spTree>
  </p:cSld>
  <p:clrMapOvr>
    <a:masterClrMapping/>
  </p:clrMapOvr>
  <p:transition spd="slow">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7.jpg"/>
          <p:cNvPicPr>
            <a:picLocks noChangeAspect="1"/>
          </p:cNvPicPr>
          <p:nvPr/>
        </p:nvPicPr>
        <p:blipFill>
          <a:blip r:embed="rId2"/>
          <a:stretch>
            <a:fillRect/>
          </a:stretch>
        </p:blipFill>
        <p:spPr>
          <a:xfrm>
            <a:off x="1" y="0"/>
            <a:ext cx="9144000" cy="5715016"/>
          </a:xfrm>
          <a:prstGeom prst="rect">
            <a:avLst/>
          </a:prstGeom>
        </p:spPr>
      </p:pic>
      <p:sp>
        <p:nvSpPr>
          <p:cNvPr id="4" name="TextBox 3"/>
          <p:cNvSpPr txBox="1"/>
          <p:nvPr/>
        </p:nvSpPr>
        <p:spPr>
          <a:xfrm>
            <a:off x="0" y="5715016"/>
            <a:ext cx="9144000" cy="1200329"/>
          </a:xfrm>
          <a:prstGeom prst="rect">
            <a:avLst/>
          </a:prstGeom>
          <a:solidFill>
            <a:srgbClr val="7030A0"/>
          </a:solidFill>
        </p:spPr>
        <p:txBody>
          <a:bodyPr wrap="square" rtlCol="0">
            <a:spAutoFit/>
          </a:bodyPr>
          <a:lstStyle/>
          <a:p>
            <a:pPr algn="r"/>
            <a:r>
              <a:rPr lang="ar-SY" sz="3600" dirty="0" smtClean="0">
                <a:solidFill>
                  <a:srgbClr val="FFFF00"/>
                </a:solidFill>
              </a:rPr>
              <a:t>في وسط هذه الشرور , كان يعيش رجل جيد , صديق للرب . فنال حظوة في عينيه</a:t>
            </a:r>
            <a:r>
              <a:rPr lang="ar-SY" dirty="0" smtClean="0">
                <a:solidFill>
                  <a:srgbClr val="FFFF00"/>
                </a:solidFill>
              </a:rPr>
              <a:t>.</a:t>
            </a:r>
            <a:endParaRPr lang="en-GB" dirty="0">
              <a:solidFill>
                <a:srgbClr val="FFFF00"/>
              </a:solidFill>
            </a:endParaRPr>
          </a:p>
        </p:txBody>
      </p:sp>
    </p:spTree>
  </p:cSld>
  <p:clrMapOvr>
    <a:masterClrMapping/>
  </p:clrMapOvr>
  <p:transition spd="slow">
    <p:plus/>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2.8.jpg"/>
          <p:cNvPicPr>
            <a:picLocks noChangeAspect="1"/>
          </p:cNvPicPr>
          <p:nvPr/>
        </p:nvPicPr>
        <p:blipFill>
          <a:blip r:embed="rId2"/>
          <a:stretch>
            <a:fillRect/>
          </a:stretch>
        </p:blipFill>
        <p:spPr>
          <a:xfrm>
            <a:off x="0" y="0"/>
            <a:ext cx="9144000" cy="6215082"/>
          </a:xfrm>
          <a:prstGeom prst="rect">
            <a:avLst/>
          </a:prstGeom>
        </p:spPr>
      </p:pic>
      <p:sp>
        <p:nvSpPr>
          <p:cNvPr id="4" name="TextBox 3"/>
          <p:cNvSpPr txBox="1"/>
          <p:nvPr/>
        </p:nvSpPr>
        <p:spPr>
          <a:xfrm>
            <a:off x="0" y="6215082"/>
            <a:ext cx="9144000" cy="707886"/>
          </a:xfrm>
          <a:prstGeom prst="rect">
            <a:avLst/>
          </a:prstGeom>
          <a:solidFill>
            <a:schemeClr val="accent6">
              <a:lumMod val="75000"/>
            </a:schemeClr>
          </a:solidFill>
        </p:spPr>
        <p:txBody>
          <a:bodyPr wrap="square" rtlCol="0">
            <a:spAutoFit/>
          </a:bodyPr>
          <a:lstStyle/>
          <a:p>
            <a:pPr algn="ctr"/>
            <a:r>
              <a:rPr lang="ar-SY" sz="4000" dirty="0" smtClean="0"/>
              <a:t>وولد لنوح ثلاثة بنين : سام وحام ويافت</a:t>
            </a:r>
            <a:endParaRPr lang="en-GB" sz="4000" dirty="0"/>
          </a:p>
        </p:txBody>
      </p:sp>
    </p:spTree>
  </p:cSld>
  <p:clrMapOvr>
    <a:masterClrMapping/>
  </p:clrMapOvr>
  <p:transition spd="slow">
    <p:strips dir="ru"/>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406</TotalTime>
  <Words>958</Words>
  <Application>Microsoft Office PowerPoint</Application>
  <PresentationFormat>On-screen Show (4:3)</PresentationFormat>
  <Paragraphs>51</Paragraphs>
  <Slides>49</Slides>
  <Notes>1</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Computer</cp:lastModifiedBy>
  <cp:revision>11</cp:revision>
  <dcterms:created xsi:type="dcterms:W3CDTF">2012-05-15T00:02:48Z</dcterms:created>
  <dcterms:modified xsi:type="dcterms:W3CDTF">2012-10-31T02:46:08Z</dcterms:modified>
</cp:coreProperties>
</file>