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FFCC00"/>
    <a:srgbClr val="CC99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20DE71-CB17-48CA-985D-6DC16CD297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comb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48E9CB-DA8A-4D9F-A082-BF60865A54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comb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4D6E8C-A203-4FD7-84DC-D4B938FBD9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comb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385114-E120-4314-8237-BCFF02CB45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comb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F6130-C9D8-4336-AD9C-02E49850CD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comb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EA7931-8E64-4213-8D09-DBE9BF1934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comb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A599E-0129-4866-8EF3-3AECF00A80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comb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48CB0-3977-46CA-961F-A7DEC1DDDD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comb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934C9-F8FE-4152-8D7F-DC246F758B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comb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712B8C-A870-406C-B012-5C2A68C01F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comb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CE0F1-E06A-4B61-86C8-7882868646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comb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014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14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14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A3146EBD-3464-4163-9A6F-360A26BE19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ransition spd="med">
    <p:comb dir="vert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mmyswindow.com/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0" name="Text Box 30"/>
          <p:cNvSpPr txBox="1">
            <a:spLocks noChangeArrowheads="1"/>
          </p:cNvSpPr>
          <p:nvPr/>
        </p:nvSpPr>
        <p:spPr bwMode="auto">
          <a:xfrm>
            <a:off x="2771775" y="3946525"/>
            <a:ext cx="3581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 algn="ctr" rtl="1">
              <a:spcBef>
                <a:spcPct val="50000"/>
              </a:spcBef>
              <a:defRPr/>
            </a:pPr>
            <a:r>
              <a:rPr lang="en-US" sz="2000" b="1">
                <a:solidFill>
                  <a:srgbClr val="FFFFFF"/>
                </a:solidFill>
                <a:cs typeface="Arial" charset="0"/>
              </a:rPr>
              <a:t>♫ </a:t>
            </a:r>
            <a:r>
              <a:rPr lang="ar-LB" sz="2000" b="1">
                <a:solidFill>
                  <a:srgbClr val="FFFFFF"/>
                </a:solidFill>
                <a:cs typeface="Arial" charset="0"/>
              </a:rPr>
              <a:t> أدر مكبرات الصوت</a:t>
            </a:r>
            <a:endParaRPr lang="en-US" sz="2000" b="1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399391" name="Text Box 31"/>
          <p:cNvSpPr txBox="1">
            <a:spLocks noChangeArrowheads="1"/>
          </p:cNvSpPr>
          <p:nvPr/>
        </p:nvSpPr>
        <p:spPr bwMode="auto">
          <a:xfrm>
            <a:off x="2438400" y="4433888"/>
            <a:ext cx="4114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 rtl="1">
              <a:spcBef>
                <a:spcPct val="50000"/>
              </a:spcBef>
              <a:defRPr/>
            </a:pPr>
            <a:r>
              <a:rPr lang="ar-LB" b="1">
                <a:solidFill>
                  <a:srgbClr val="3B3BFF"/>
                </a:solidFill>
                <a:cs typeface="Arial" charset="0"/>
              </a:rPr>
              <a:t>اضغط للانتقال إلى الصورة المقبلة</a:t>
            </a:r>
            <a:endParaRPr lang="en-US" b="1">
              <a:solidFill>
                <a:srgbClr val="3B3BFF"/>
              </a:solidFill>
              <a:cs typeface="Arial" charset="0"/>
            </a:endParaRPr>
          </a:p>
        </p:txBody>
      </p:sp>
      <p:sp>
        <p:nvSpPr>
          <p:cNvPr id="2052" name="WordArt 32"/>
          <p:cNvSpPr>
            <a:spLocks noChangeArrowheads="1" noChangeShapeType="1" noTextEdit="1"/>
          </p:cNvSpPr>
          <p:nvPr/>
        </p:nvSpPr>
        <p:spPr bwMode="auto">
          <a:xfrm>
            <a:off x="2832100" y="2609850"/>
            <a:ext cx="3324225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Y" sz="36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3366"/>
                    </a:gs>
                    <a:gs pos="100000">
                      <a:srgbClr val="3366FF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+mn-cs"/>
                <a:ea typeface="+mn-cs"/>
              </a:rPr>
              <a:t>موقع تومي الالكتروني</a:t>
            </a:r>
            <a:endParaRPr lang="en-GB" sz="3600" b="1" kern="10">
              <a:ln w="9525">
                <a:solidFill>
                  <a:srgbClr val="00008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3366"/>
                  </a:gs>
                  <a:gs pos="100000">
                    <a:srgbClr val="3366FF"/>
                  </a:gs>
                </a:gsLst>
                <a:lin ang="5400000" scaled="1"/>
              </a:gra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+mn-cs"/>
              <a:ea typeface="+mn-cs"/>
            </a:endParaRPr>
          </a:p>
        </p:txBody>
      </p:sp>
      <p:pic>
        <p:nvPicPr>
          <p:cNvPr id="399380" name="Picture 11" descr="npo000037"/>
          <p:cNvPicPr>
            <a:picLocks noChangeAspect="1" noChangeArrowheads="1"/>
          </p:cNvPicPr>
          <p:nvPr/>
        </p:nvPicPr>
        <p:blipFill>
          <a:blip r:embed="rId2">
            <a:lum bright="-6000"/>
          </a:blip>
          <a:srcRect/>
          <a:stretch>
            <a:fillRect/>
          </a:stretch>
        </p:blipFill>
        <p:spPr bwMode="auto">
          <a:xfrm>
            <a:off x="0" y="2819400"/>
            <a:ext cx="1905000" cy="1260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99381" name="Picture 7" descr="npo000039"/>
          <p:cNvPicPr>
            <a:picLocks noChangeAspect="1" noChangeArrowheads="1"/>
          </p:cNvPicPr>
          <p:nvPr/>
        </p:nvPicPr>
        <p:blipFill>
          <a:blip r:embed="rId3">
            <a:lum bright="-6000"/>
          </a:blip>
          <a:srcRect/>
          <a:stretch>
            <a:fillRect/>
          </a:stretch>
        </p:blipFill>
        <p:spPr bwMode="auto">
          <a:xfrm>
            <a:off x="7086600" y="533400"/>
            <a:ext cx="1600200" cy="1057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99382" name="Picture 4" descr="npo00003b"/>
          <p:cNvPicPr>
            <a:picLocks noChangeAspect="1" noChangeArrowheads="1"/>
          </p:cNvPicPr>
          <p:nvPr/>
        </p:nvPicPr>
        <p:blipFill>
          <a:blip r:embed="rId3">
            <a:lum bright="-6000"/>
          </a:blip>
          <a:srcRect/>
          <a:stretch>
            <a:fillRect/>
          </a:stretch>
        </p:blipFill>
        <p:spPr bwMode="auto">
          <a:xfrm>
            <a:off x="533400" y="609600"/>
            <a:ext cx="1447800" cy="955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99383" name="Picture 9" descr="npo00003d"/>
          <p:cNvPicPr>
            <a:picLocks noChangeAspect="1" noChangeArrowheads="1"/>
          </p:cNvPicPr>
          <p:nvPr/>
        </p:nvPicPr>
        <p:blipFill>
          <a:blip r:embed="rId4">
            <a:lum bright="-6000"/>
          </a:blip>
          <a:srcRect/>
          <a:stretch>
            <a:fillRect/>
          </a:stretch>
        </p:blipFill>
        <p:spPr bwMode="auto">
          <a:xfrm>
            <a:off x="3657600" y="228600"/>
            <a:ext cx="1752600" cy="11572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99384" name="Picture 10" descr="npo00003f"/>
          <p:cNvPicPr>
            <a:picLocks noChangeAspect="1" noChangeArrowheads="1"/>
          </p:cNvPicPr>
          <p:nvPr/>
        </p:nvPicPr>
        <p:blipFill>
          <a:blip r:embed="rId4">
            <a:lum bright="-6000"/>
          </a:blip>
          <a:srcRect/>
          <a:stretch>
            <a:fillRect/>
          </a:stretch>
        </p:blipFill>
        <p:spPr bwMode="auto">
          <a:xfrm>
            <a:off x="7010400" y="5257800"/>
            <a:ext cx="1752600" cy="1155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99385" name="Picture 12" descr="npo000041"/>
          <p:cNvPicPr>
            <a:picLocks noChangeAspect="1" noChangeArrowheads="1"/>
          </p:cNvPicPr>
          <p:nvPr/>
        </p:nvPicPr>
        <p:blipFill>
          <a:blip r:embed="rId2">
            <a:lum bright="-6000"/>
          </a:blip>
          <a:srcRect/>
          <a:stretch>
            <a:fillRect/>
          </a:stretch>
        </p:blipFill>
        <p:spPr bwMode="auto">
          <a:xfrm>
            <a:off x="4038600" y="5562600"/>
            <a:ext cx="1447800" cy="958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99386" name="Picture 13" descr="npo000043"/>
          <p:cNvPicPr>
            <a:picLocks noChangeAspect="1" noChangeArrowheads="1"/>
          </p:cNvPicPr>
          <p:nvPr/>
        </p:nvPicPr>
        <p:blipFill>
          <a:blip r:embed="rId5">
            <a:lum bright="-6000"/>
          </a:blip>
          <a:srcRect/>
          <a:stretch>
            <a:fillRect/>
          </a:stretch>
        </p:blipFill>
        <p:spPr bwMode="auto">
          <a:xfrm>
            <a:off x="7315200" y="2971800"/>
            <a:ext cx="1524000" cy="1004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99387" name="Picture 14" descr="npo000045"/>
          <p:cNvPicPr>
            <a:picLocks noChangeAspect="1" noChangeArrowheads="1"/>
          </p:cNvPicPr>
          <p:nvPr/>
        </p:nvPicPr>
        <p:blipFill>
          <a:blip r:embed="rId4">
            <a:lum bright="-6000"/>
          </a:blip>
          <a:srcRect/>
          <a:stretch>
            <a:fillRect/>
          </a:stretch>
        </p:blipFill>
        <p:spPr bwMode="auto">
          <a:xfrm>
            <a:off x="685800" y="5305425"/>
            <a:ext cx="1524000" cy="1004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93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93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9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9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93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93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9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9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993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993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99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99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993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93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9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9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9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9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9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99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93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93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9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9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93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93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9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9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99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99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99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99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637" name="Picture 9" descr="npo00005b"/>
          <p:cNvPicPr>
            <a:picLocks noChangeAspect="1" noChangeArrowheads="1"/>
          </p:cNvPicPr>
          <p:nvPr/>
        </p:nvPicPr>
        <p:blipFill>
          <a:blip r:embed="rId2">
            <a:lum bright="-42000" contrast="-6000"/>
          </a:blip>
          <a:srcRect/>
          <a:stretch>
            <a:fillRect/>
          </a:stretch>
        </p:blipFill>
        <p:spPr bwMode="auto">
          <a:xfrm>
            <a:off x="0" y="838200"/>
            <a:ext cx="5029200" cy="5867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410630" name="Text Box 6"/>
          <p:cNvSpPr txBox="1">
            <a:spLocks noChangeArrowheads="1"/>
          </p:cNvSpPr>
          <p:nvPr/>
        </p:nvSpPr>
        <p:spPr bwMode="auto">
          <a:xfrm>
            <a:off x="1828800" y="5957888"/>
            <a:ext cx="5638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LB" sz="2000" b="1">
                <a:solidFill>
                  <a:srgbClr val="FF0000"/>
                </a:solidFill>
                <a:cs typeface="Arial" charset="0"/>
              </a:rPr>
              <a:t>شارك هذه الأخبار مع أصدقائكَ!</a:t>
            </a:r>
            <a:endParaRPr lang="en-US" sz="2000" b="1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410632" name="Text Box 8"/>
          <p:cNvSpPr txBox="1">
            <a:spLocks noChangeArrowheads="1"/>
          </p:cNvSpPr>
          <p:nvPr/>
        </p:nvSpPr>
        <p:spPr bwMode="auto">
          <a:xfrm>
            <a:off x="4876800" y="6445250"/>
            <a:ext cx="2286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LB">
                <a:solidFill>
                  <a:srgbClr val="FFCC00"/>
                </a:solidFill>
                <a:cs typeface="Arial" charset="0"/>
              </a:rPr>
              <a:t>إكتشف المزيد على الموقع:</a:t>
            </a:r>
            <a:r>
              <a:rPr lang="ar-LB" sz="1600">
                <a:solidFill>
                  <a:srgbClr val="FFCC00"/>
                </a:solidFill>
                <a:cs typeface="Arial" charset="0"/>
              </a:rPr>
              <a:t> </a:t>
            </a:r>
            <a:endParaRPr lang="en-US" sz="1600">
              <a:solidFill>
                <a:srgbClr val="FFCC00"/>
              </a:solidFill>
              <a:cs typeface="Arial" charset="0"/>
            </a:endParaRPr>
          </a:p>
        </p:txBody>
      </p:sp>
      <p:sp>
        <p:nvSpPr>
          <p:cNvPr id="410645" name="Text Box 21"/>
          <p:cNvSpPr txBox="1">
            <a:spLocks noChangeArrowheads="1"/>
          </p:cNvSpPr>
          <p:nvPr/>
        </p:nvSpPr>
        <p:spPr bwMode="auto">
          <a:xfrm>
            <a:off x="2133600" y="6445250"/>
            <a:ext cx="3124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O" sz="1600">
                <a:hlinkClick r:id="rId3"/>
              </a:rPr>
              <a:t>www.tommyswindow.com  </a:t>
            </a:r>
            <a:endParaRPr lang="es-CO" sz="1600"/>
          </a:p>
        </p:txBody>
      </p:sp>
      <p:sp>
        <p:nvSpPr>
          <p:cNvPr id="410647" name="Rectangle 23"/>
          <p:cNvSpPr>
            <a:spLocks noGrp="1" noChangeArrowheads="1"/>
          </p:cNvSpPr>
          <p:nvPr>
            <p:ph type="title"/>
          </p:nvPr>
        </p:nvSpPr>
        <p:spPr>
          <a:xfrm>
            <a:off x="3657600" y="1981200"/>
            <a:ext cx="5486400" cy="1143000"/>
          </a:xfrm>
          <a:effectLst>
            <a:outerShdw dist="35921" dir="2700000" algn="ctr" rotWithShape="0">
              <a:schemeClr val="bg1"/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ar-LB" sz="2800" smtClean="0">
                <a:cs typeface="Arial" charset="0"/>
              </a:rPr>
              <a:t>” يعطي المعيي قدرة ولعديم القوّة يكثر شدّة“.</a:t>
            </a:r>
            <a:endParaRPr lang="en-US" sz="2600" smtClean="0">
              <a:cs typeface="Arial" charset="0"/>
            </a:endParaRPr>
          </a:p>
        </p:txBody>
      </p:sp>
      <p:sp>
        <p:nvSpPr>
          <p:cNvPr id="410648" name="Text Box 24"/>
          <p:cNvSpPr txBox="1">
            <a:spLocks noChangeArrowheads="1"/>
          </p:cNvSpPr>
          <p:nvPr/>
        </p:nvSpPr>
        <p:spPr bwMode="auto">
          <a:xfrm>
            <a:off x="2819400" y="4205288"/>
            <a:ext cx="6248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ar-LB" sz="2800">
                <a:cs typeface="Arial" charset="0"/>
              </a:rPr>
              <a:t>” فقال لي تكفيكَ نعمتي لأنّ قوّتي في الضعف تكمل“.</a:t>
            </a:r>
            <a:endParaRPr lang="en-US" sz="2800">
              <a:cs typeface="Arial" charset="0"/>
            </a:endParaRPr>
          </a:p>
        </p:txBody>
      </p:sp>
      <p:sp>
        <p:nvSpPr>
          <p:cNvPr id="410649" name="Text Box 25"/>
          <p:cNvSpPr txBox="1">
            <a:spLocks noChangeArrowheads="1"/>
          </p:cNvSpPr>
          <p:nvPr/>
        </p:nvSpPr>
        <p:spPr bwMode="auto">
          <a:xfrm>
            <a:off x="4419600" y="4891088"/>
            <a:ext cx="3581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LB">
                <a:solidFill>
                  <a:srgbClr val="FFCC00"/>
                </a:solidFill>
                <a:cs typeface="Arial" charset="0"/>
              </a:rPr>
              <a:t>رسالة بولس الثانية إلى أهل كورنثوس: 9:12</a:t>
            </a:r>
            <a:endParaRPr lang="en-US">
              <a:solidFill>
                <a:srgbClr val="FFCC00"/>
              </a:solidFill>
              <a:cs typeface="Arial" charset="0"/>
            </a:endParaRPr>
          </a:p>
        </p:txBody>
      </p:sp>
      <p:sp>
        <p:nvSpPr>
          <p:cNvPr id="410650" name="Text Box 26"/>
          <p:cNvSpPr txBox="1">
            <a:spLocks noChangeArrowheads="1"/>
          </p:cNvSpPr>
          <p:nvPr/>
        </p:nvSpPr>
        <p:spPr bwMode="auto">
          <a:xfrm>
            <a:off x="5105400" y="3048000"/>
            <a:ext cx="2362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LB">
                <a:solidFill>
                  <a:srgbClr val="FFCC00"/>
                </a:solidFill>
                <a:cs typeface="Arial" charset="0"/>
              </a:rPr>
              <a:t>إشعياء:29:40 </a:t>
            </a:r>
            <a:endParaRPr lang="en-US">
              <a:solidFill>
                <a:srgbClr val="FFCC00"/>
              </a:solidFill>
              <a:cs typeface="Arial" charset="0"/>
            </a:endParaRPr>
          </a:p>
        </p:txBody>
      </p:sp>
      <p:sp>
        <p:nvSpPr>
          <p:cNvPr id="410651" name="Text Box 27"/>
          <p:cNvSpPr txBox="1">
            <a:spLocks noChangeArrowheads="1"/>
          </p:cNvSpPr>
          <p:nvPr/>
        </p:nvSpPr>
        <p:spPr bwMode="auto">
          <a:xfrm>
            <a:off x="3657600" y="228600"/>
            <a:ext cx="533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LB" sz="3400">
                <a:solidFill>
                  <a:srgbClr val="FFCC00"/>
                </a:solidFill>
                <a:cs typeface="Arial" charset="0"/>
              </a:rPr>
              <a:t>” بالهدوء والطمأنينة تكون قوّتكم“.</a:t>
            </a:r>
            <a:endParaRPr lang="en-US" sz="3400">
              <a:solidFill>
                <a:srgbClr val="FFCC00"/>
              </a:solidFill>
              <a:cs typeface="Arial" charset="0"/>
            </a:endParaRPr>
          </a:p>
        </p:txBody>
      </p:sp>
      <p:sp>
        <p:nvSpPr>
          <p:cNvPr id="410652" name="Text Box 28"/>
          <p:cNvSpPr txBox="1">
            <a:spLocks noChangeArrowheads="1"/>
          </p:cNvSpPr>
          <p:nvPr/>
        </p:nvSpPr>
        <p:spPr bwMode="auto">
          <a:xfrm>
            <a:off x="5181600" y="1066800"/>
            <a:ext cx="2362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LB">
                <a:solidFill>
                  <a:srgbClr val="FF0000"/>
                </a:solidFill>
                <a:cs typeface="Arial" charset="0"/>
              </a:rPr>
              <a:t>إشعياء : 15:30</a:t>
            </a:r>
            <a:endParaRPr lang="en-US">
              <a:solidFill>
                <a:srgbClr val="FF0000"/>
              </a:solidFill>
              <a:cs typeface="Arial" charset="0"/>
            </a:endParaRPr>
          </a:p>
        </p:txBody>
      </p:sp>
    </p:spTree>
  </p:cSld>
  <p:clrMapOvr>
    <a:masterClrMapping/>
  </p:clrMapOvr>
  <p:transition spd="med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410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9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0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0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06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06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06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10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00"/>
                            </p:stCondLst>
                            <p:childTnLst>
                              <p:par>
                                <p:cTn id="2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0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0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106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106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106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10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06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06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4106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4106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4106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40"/>
                            </p:stCondLst>
                            <p:childTnLst>
                              <p:par>
                                <p:cTn id="5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10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10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40"/>
                            </p:stCondLst>
                            <p:childTnLst>
                              <p:par>
                                <p:cTn id="5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10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10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40"/>
                            </p:stCondLst>
                            <p:childTnLst>
                              <p:par>
                                <p:cTn id="6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 tmFilter="0, 0; .2, .5; .8, .5; 1, 0"/>
                                        <p:tgtEl>
                                          <p:spTgt spid="4106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250" autoRev="1" fill="hold"/>
                                        <p:tgtEl>
                                          <p:spTgt spid="4106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632" grpId="0"/>
      <p:bldP spid="410645" grpId="0"/>
      <p:bldP spid="410645" grpId="1"/>
      <p:bldP spid="410647" grpId="0"/>
      <p:bldP spid="410648" grpId="0"/>
      <p:bldP spid="410649" grpId="0"/>
      <p:bldP spid="410650" grpId="0"/>
      <p:bldP spid="41065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662" name="Picture 1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Street Dreams.wav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305800" y="685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653" name="Picture 11" descr="npo000037"/>
          <p:cNvPicPr>
            <a:picLocks noChangeAspect="1" noChangeArrowheads="1"/>
          </p:cNvPicPr>
          <p:nvPr/>
        </p:nvPicPr>
        <p:blipFill>
          <a:blip r:embed="rId4">
            <a:lum bright="-6000"/>
          </a:blip>
          <a:srcRect/>
          <a:stretch>
            <a:fillRect/>
          </a:stretch>
        </p:blipFill>
        <p:spPr bwMode="auto">
          <a:xfrm>
            <a:off x="0" y="2819400"/>
            <a:ext cx="1905000" cy="1260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11654" name="Picture 7" descr="npo000039"/>
          <p:cNvPicPr>
            <a:picLocks noChangeAspect="1" noChangeArrowheads="1"/>
          </p:cNvPicPr>
          <p:nvPr/>
        </p:nvPicPr>
        <p:blipFill>
          <a:blip r:embed="rId5">
            <a:lum bright="-6000"/>
          </a:blip>
          <a:srcRect/>
          <a:stretch>
            <a:fillRect/>
          </a:stretch>
        </p:blipFill>
        <p:spPr bwMode="auto">
          <a:xfrm>
            <a:off x="6172200" y="457200"/>
            <a:ext cx="2971800" cy="1962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11655" name="Picture 4" descr="npo00003b"/>
          <p:cNvPicPr>
            <a:picLocks noChangeAspect="1" noChangeArrowheads="1"/>
          </p:cNvPicPr>
          <p:nvPr/>
        </p:nvPicPr>
        <p:blipFill>
          <a:blip r:embed="rId5">
            <a:lum bright="-6000"/>
          </a:blip>
          <a:srcRect/>
          <a:stretch>
            <a:fillRect/>
          </a:stretch>
        </p:blipFill>
        <p:spPr bwMode="auto">
          <a:xfrm>
            <a:off x="533400" y="609600"/>
            <a:ext cx="1447800" cy="955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11656" name="Picture 9" descr="npo00003d"/>
          <p:cNvPicPr>
            <a:picLocks noChangeAspect="1" noChangeArrowheads="1"/>
          </p:cNvPicPr>
          <p:nvPr/>
        </p:nvPicPr>
        <p:blipFill>
          <a:blip r:embed="rId6">
            <a:lum bright="-6000"/>
          </a:blip>
          <a:srcRect/>
          <a:stretch>
            <a:fillRect/>
          </a:stretch>
        </p:blipFill>
        <p:spPr bwMode="auto">
          <a:xfrm>
            <a:off x="2895600" y="152400"/>
            <a:ext cx="2667000" cy="17605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11657" name="Picture 10" descr="npo00003f"/>
          <p:cNvPicPr>
            <a:picLocks noChangeAspect="1" noChangeArrowheads="1"/>
          </p:cNvPicPr>
          <p:nvPr/>
        </p:nvPicPr>
        <p:blipFill>
          <a:blip r:embed="rId6">
            <a:lum bright="-6000"/>
          </a:blip>
          <a:srcRect/>
          <a:stretch>
            <a:fillRect/>
          </a:stretch>
        </p:blipFill>
        <p:spPr bwMode="auto">
          <a:xfrm>
            <a:off x="7086600" y="5105400"/>
            <a:ext cx="2057400" cy="13573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11658" name="Picture 12" descr="npo000041"/>
          <p:cNvPicPr>
            <a:picLocks noChangeAspect="1" noChangeArrowheads="1"/>
          </p:cNvPicPr>
          <p:nvPr/>
        </p:nvPicPr>
        <p:blipFill>
          <a:blip r:embed="rId4">
            <a:lum bright="-6000"/>
          </a:blip>
          <a:srcRect/>
          <a:stretch>
            <a:fillRect/>
          </a:stretch>
        </p:blipFill>
        <p:spPr bwMode="auto">
          <a:xfrm>
            <a:off x="3352800" y="4800600"/>
            <a:ext cx="2438400" cy="16144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11659" name="Picture 13" descr="npo000043"/>
          <p:cNvPicPr>
            <a:picLocks noChangeAspect="1" noChangeArrowheads="1"/>
          </p:cNvPicPr>
          <p:nvPr/>
        </p:nvPicPr>
        <p:blipFill>
          <a:blip r:embed="rId7">
            <a:lum bright="-6000"/>
          </a:blip>
          <a:srcRect/>
          <a:stretch>
            <a:fillRect/>
          </a:stretch>
        </p:blipFill>
        <p:spPr bwMode="auto">
          <a:xfrm>
            <a:off x="7543800" y="3124200"/>
            <a:ext cx="1524000" cy="1004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11660" name="Picture 14" descr="npo000045"/>
          <p:cNvPicPr>
            <a:picLocks noChangeAspect="1" noChangeArrowheads="1"/>
          </p:cNvPicPr>
          <p:nvPr/>
        </p:nvPicPr>
        <p:blipFill>
          <a:blip r:embed="rId6">
            <a:lum bright="-6000"/>
          </a:blip>
          <a:srcRect/>
          <a:stretch>
            <a:fillRect/>
          </a:stretch>
        </p:blipFill>
        <p:spPr bwMode="auto">
          <a:xfrm>
            <a:off x="685800" y="5305425"/>
            <a:ext cx="1524000" cy="1004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411661" name="Rectangle 13"/>
          <p:cNvSpPr>
            <a:spLocks noGrp="1" noChangeArrowheads="1"/>
          </p:cNvSpPr>
          <p:nvPr>
            <p:ph type="ctrTitle"/>
          </p:nvPr>
        </p:nvSpPr>
        <p:spPr>
          <a:xfrm>
            <a:off x="1752600" y="2797175"/>
            <a:ext cx="5715000" cy="1470025"/>
          </a:xfrm>
          <a:effectLst>
            <a:outerShdw dist="35921" dir="2700000" algn="ctr" rotWithShape="0">
              <a:srgbClr val="CC0066"/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ar-SA" sz="8800" b="1" dirty="0" smtClean="0">
                <a:cs typeface="Arial" charset="0"/>
              </a:rPr>
              <a:t>المرأة القويّة</a:t>
            </a:r>
            <a:endParaRPr lang="en-US" sz="8800" b="1" dirty="0" smtClean="0">
              <a:cs typeface="Arial" charset="0"/>
            </a:endParaRPr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116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116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116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16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11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50"/>
                            </p:stCondLst>
                            <p:childTnLst>
                              <p:par>
                                <p:cTn id="15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6" dur="250" autoRev="1" fill="hold"/>
                                        <p:tgtEl>
                                          <p:spTgt spid="4116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7" dur="250" autoRev="1" fill="hold"/>
                                        <p:tgtEl>
                                          <p:spTgt spid="4116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8" dur="250" autoRev="1" fill="hold"/>
                                        <p:tgtEl>
                                          <p:spTgt spid="4116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50" autoRev="1" fill="hold"/>
                                        <p:tgtEl>
                                          <p:spTgt spid="4116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11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116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11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11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116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116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11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11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11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11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11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11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411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411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411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11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4116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4116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411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411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4116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4116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411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411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4116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4116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411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411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4116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4116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411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411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" showWhenStopped="0">
                <p:cTn id="6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1662"/>
                </p:tgtEl>
              </p:cMediaNode>
            </p:audio>
          </p:childTnLst>
        </p:cTn>
      </p:par>
    </p:tnLst>
    <p:bldLst>
      <p:bldP spid="411661" grpId="0"/>
      <p:bldP spid="411661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3464" name="Picture 6" descr="npo000049"/>
          <p:cNvPicPr>
            <a:picLocks noChangeAspect="1" noChangeArrowheads="1"/>
          </p:cNvPicPr>
          <p:nvPr/>
        </p:nvPicPr>
        <p:blipFill>
          <a:blip r:embed="rId2">
            <a:lum bright="-6000"/>
          </a:blip>
          <a:srcRect/>
          <a:stretch>
            <a:fillRect/>
          </a:stretch>
        </p:blipFill>
        <p:spPr bwMode="auto">
          <a:xfrm>
            <a:off x="5334000" y="3919538"/>
            <a:ext cx="3733800" cy="2457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03463" name="Picture 4" descr="npo000047"/>
          <p:cNvPicPr>
            <a:picLocks noChangeAspect="1" noChangeArrowheads="1"/>
          </p:cNvPicPr>
          <p:nvPr/>
        </p:nvPicPr>
        <p:blipFill>
          <a:blip r:embed="rId3">
            <a:lum bright="-6000"/>
          </a:blip>
          <a:srcRect/>
          <a:stretch>
            <a:fillRect/>
          </a:stretch>
        </p:blipFill>
        <p:spPr bwMode="auto">
          <a:xfrm>
            <a:off x="152400" y="381000"/>
            <a:ext cx="3657600" cy="24114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403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429000" y="1066800"/>
            <a:ext cx="5562600" cy="1143000"/>
          </a:xfrm>
        </p:spPr>
        <p:txBody>
          <a:bodyPr/>
          <a:lstStyle/>
          <a:p>
            <a:pPr eaLnBrk="1" hangingPunct="1"/>
            <a:r>
              <a:rPr lang="ar-LB" sz="4000" b="1" dirty="0" smtClean="0">
                <a:solidFill>
                  <a:srgbClr val="FFFF00"/>
                </a:solidFill>
                <a:cs typeface="Arial" charset="0"/>
              </a:rPr>
              <a:t>الإمرأة القويّة تتمرّن يوميّا َ لتحافظ على مظهرها الخارجيّ وشكل جسمها.</a:t>
            </a:r>
            <a:endParaRPr lang="en-US" sz="4000" b="1" dirty="0" smtClean="0">
              <a:solidFill>
                <a:srgbClr val="FFFF00"/>
              </a:solidFill>
              <a:cs typeface="Arial" charset="0"/>
            </a:endParaRPr>
          </a:p>
        </p:txBody>
      </p:sp>
      <p:sp>
        <p:nvSpPr>
          <p:cNvPr id="403461" name="Rectangle 5"/>
          <p:cNvSpPr>
            <a:spLocks noChangeArrowheads="1"/>
          </p:cNvSpPr>
          <p:nvPr/>
        </p:nvSpPr>
        <p:spPr bwMode="auto">
          <a:xfrm>
            <a:off x="152400" y="4572000"/>
            <a:ext cx="5181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LB" sz="4400" dirty="0">
                <a:solidFill>
                  <a:srgbClr val="FFFF00"/>
                </a:solidFill>
                <a:cs typeface="Arial" charset="0"/>
              </a:rPr>
              <a:t>المر</a:t>
            </a:r>
            <a:r>
              <a:rPr lang="ar-LB" sz="4400" b="1" dirty="0">
                <a:solidFill>
                  <a:srgbClr val="FFFF00"/>
                </a:solidFill>
                <a:cs typeface="Arial" charset="0"/>
              </a:rPr>
              <a:t>أة الأقوى هي الّتي تركع خلال الصّلاة لتحافظ روحها  على شكلها</a:t>
            </a:r>
            <a:r>
              <a:rPr lang="ar-LB" sz="4400" dirty="0">
                <a:solidFill>
                  <a:srgbClr val="FFFF00"/>
                </a:solidFill>
                <a:cs typeface="Arial" charset="0"/>
              </a:rPr>
              <a:t>. </a:t>
            </a:r>
            <a:endParaRPr lang="en-US" sz="4400" dirty="0">
              <a:solidFill>
                <a:srgbClr val="FFFF00"/>
              </a:solidFill>
              <a:cs typeface="Arial" charset="0"/>
            </a:endParaRPr>
          </a:p>
        </p:txBody>
      </p:sp>
    </p:spTree>
  </p:cSld>
  <p:clrMapOvr>
    <a:masterClrMapping/>
  </p:clrMapOvr>
  <p:transition spd="med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03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3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03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03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3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3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34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03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95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03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03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03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03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3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03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034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03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3458" grpId="0"/>
      <p:bldP spid="40346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4486" name="Picture 4" descr="npo00004b"/>
          <p:cNvPicPr>
            <a:picLocks noChangeAspect="1" noChangeArrowheads="1"/>
          </p:cNvPicPr>
          <p:nvPr/>
        </p:nvPicPr>
        <p:blipFill>
          <a:blip r:embed="rId2">
            <a:lum bright="-12000"/>
          </a:blip>
          <a:srcRect/>
          <a:stretch>
            <a:fillRect/>
          </a:stretch>
        </p:blipFill>
        <p:spPr bwMode="auto">
          <a:xfrm>
            <a:off x="0" y="0"/>
            <a:ext cx="4378325" cy="668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404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038600" y="685800"/>
            <a:ext cx="4724400" cy="1143000"/>
          </a:xfrm>
        </p:spPr>
        <p:txBody>
          <a:bodyPr/>
          <a:lstStyle/>
          <a:p>
            <a:pPr eaLnBrk="1" hangingPunct="1"/>
            <a:r>
              <a:rPr lang="ar-LB" sz="4000" b="1" dirty="0" smtClean="0">
                <a:solidFill>
                  <a:srgbClr val="FFFF00"/>
                </a:solidFill>
                <a:cs typeface="Arial" charset="0"/>
              </a:rPr>
              <a:t>المرأة القويّة لا تعرف الخوف أبدا َ.</a:t>
            </a:r>
            <a:endParaRPr lang="en-US" sz="4000" b="1" dirty="0" smtClean="0">
              <a:solidFill>
                <a:srgbClr val="FFFF00"/>
              </a:solidFill>
              <a:cs typeface="Arial" charset="0"/>
            </a:endParaRPr>
          </a:p>
        </p:txBody>
      </p:sp>
      <p:sp>
        <p:nvSpPr>
          <p:cNvPr id="404485" name="Rectangle 5"/>
          <p:cNvSpPr>
            <a:spLocks noChangeArrowheads="1"/>
          </p:cNvSpPr>
          <p:nvPr/>
        </p:nvSpPr>
        <p:spPr bwMode="auto">
          <a:xfrm>
            <a:off x="4191000" y="4419600"/>
            <a:ext cx="4724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LB" sz="4000" b="1" dirty="0">
                <a:solidFill>
                  <a:srgbClr val="FFFF00"/>
                </a:solidFill>
                <a:cs typeface="Arial" charset="0"/>
              </a:rPr>
              <a:t>المرأة الأقوى هي الّتي تظهر شجاعتها بالرّغم من خوفها.</a:t>
            </a:r>
            <a:r>
              <a:rPr lang="en-US" sz="4400" b="1" dirty="0">
                <a:solidFill>
                  <a:srgbClr val="CC0066"/>
                </a:solidFill>
              </a:rPr>
              <a:t> </a:t>
            </a:r>
          </a:p>
        </p:txBody>
      </p:sp>
    </p:spTree>
  </p:cSld>
  <p:clrMapOvr>
    <a:masterClrMapping/>
  </p:clrMapOvr>
  <p:transition spd="med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4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4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44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4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4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4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4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4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450"/>
                            </p:stCondLst>
                            <p:childTnLst>
                              <p:par>
                                <p:cTn id="1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4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4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44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4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4482" grpId="0"/>
      <p:bldP spid="40448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5511" name="Picture 5" descr="npo00004d"/>
          <p:cNvPicPr>
            <a:picLocks noChangeAspect="1" noChangeArrowheads="1"/>
          </p:cNvPicPr>
          <p:nvPr/>
        </p:nvPicPr>
        <p:blipFill>
          <a:blip r:embed="rId2">
            <a:lum bright="-12000"/>
          </a:blip>
          <a:srcRect/>
          <a:stretch>
            <a:fillRect/>
          </a:stretch>
        </p:blipFill>
        <p:spPr bwMode="auto">
          <a:xfrm>
            <a:off x="3352800" y="3189288"/>
            <a:ext cx="5562600" cy="3668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534400" cy="1143000"/>
          </a:xfrm>
        </p:spPr>
        <p:txBody>
          <a:bodyPr/>
          <a:lstStyle/>
          <a:p>
            <a:pPr eaLnBrk="1" hangingPunct="1"/>
            <a:r>
              <a:rPr lang="ar-LB" sz="4000" b="1" dirty="0" smtClean="0">
                <a:solidFill>
                  <a:srgbClr val="FFC000"/>
                </a:solidFill>
                <a:cs typeface="Arial" charset="0"/>
              </a:rPr>
              <a:t>المرأة القويّة هي الّتي لا تسمح لأحد أن يأخذ أفضل ما تملكه</a:t>
            </a:r>
            <a:r>
              <a:rPr lang="ar-LB" sz="4000" b="1" dirty="0" smtClean="0">
                <a:cs typeface="Arial" charset="0"/>
              </a:rPr>
              <a:t>.</a:t>
            </a:r>
            <a:endParaRPr lang="en-US" sz="4000" b="1" dirty="0" smtClean="0">
              <a:cs typeface="Arial" charset="0"/>
            </a:endParaRPr>
          </a:p>
        </p:txBody>
      </p:sp>
      <p:sp>
        <p:nvSpPr>
          <p:cNvPr id="405510" name="Rectangle 6"/>
          <p:cNvSpPr>
            <a:spLocks noChangeArrowheads="1"/>
          </p:cNvSpPr>
          <p:nvPr/>
        </p:nvSpPr>
        <p:spPr bwMode="auto">
          <a:xfrm>
            <a:off x="228600" y="3962400"/>
            <a:ext cx="3429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LB" sz="4000" b="1" dirty="0">
                <a:solidFill>
                  <a:srgbClr val="FFCC00"/>
                </a:solidFill>
                <a:cs typeface="Arial" charset="0"/>
              </a:rPr>
              <a:t>المرأة الأقوى هي الّتي تعطي الجميع أفضل ما تملكه</a:t>
            </a:r>
            <a:r>
              <a:rPr lang="ar-LB" sz="4000" dirty="0">
                <a:solidFill>
                  <a:schemeClr val="tx2"/>
                </a:solidFill>
                <a:cs typeface="Arial" charset="0"/>
              </a:rPr>
              <a:t>.</a:t>
            </a:r>
            <a:endParaRPr lang="en-US" sz="4400" dirty="0">
              <a:solidFill>
                <a:schemeClr val="tx2"/>
              </a:solidFill>
              <a:cs typeface="Arial" charset="0"/>
            </a:endParaRPr>
          </a:p>
        </p:txBody>
      </p:sp>
    </p:spTree>
  </p:cSld>
  <p:clrMapOvr>
    <a:masterClrMapping/>
  </p:clrMapOvr>
  <p:transition spd="med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5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5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55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5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05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05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05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05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350"/>
                            </p:stCondLst>
                            <p:childTnLst>
                              <p:par>
                                <p:cTn id="1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5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5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55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5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5506" grpId="0"/>
      <p:bldP spid="4055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6535" name="Picture 5" descr="npo00004f"/>
          <p:cNvPicPr>
            <a:picLocks noChangeAspect="1" noChangeArrowheads="1"/>
          </p:cNvPicPr>
          <p:nvPr/>
        </p:nvPicPr>
        <p:blipFill>
          <a:blip r:embed="rId2">
            <a:lum bright="-6000"/>
          </a:blip>
          <a:srcRect/>
          <a:stretch>
            <a:fillRect/>
          </a:stretch>
        </p:blipFill>
        <p:spPr bwMode="auto">
          <a:xfrm>
            <a:off x="2590800" y="1600200"/>
            <a:ext cx="4114800" cy="2714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406532" name="Rectangle 4"/>
          <p:cNvSpPr>
            <a:spLocks noChangeArrowheads="1"/>
          </p:cNvSpPr>
          <p:nvPr/>
        </p:nvSpPr>
        <p:spPr bwMode="auto">
          <a:xfrm>
            <a:off x="533400" y="228600"/>
            <a:ext cx="80772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ar-LB" sz="4000" b="1" dirty="0">
                <a:solidFill>
                  <a:schemeClr val="tx2"/>
                </a:solidFill>
                <a:cs typeface="Arial" charset="0"/>
              </a:rPr>
              <a:t>المرأة القويّة ترتكب الأخطاء لكنّها تحذر من تكرارها.</a:t>
            </a:r>
            <a:endParaRPr lang="en-US" sz="4000" b="1" dirty="0">
              <a:cs typeface="Arial" charset="0"/>
            </a:endParaRPr>
          </a:p>
        </p:txBody>
      </p:sp>
      <p:sp>
        <p:nvSpPr>
          <p:cNvPr id="406534" name="Rectangle 6"/>
          <p:cNvSpPr>
            <a:spLocks noChangeArrowheads="1"/>
          </p:cNvSpPr>
          <p:nvPr/>
        </p:nvSpPr>
        <p:spPr bwMode="auto">
          <a:xfrm>
            <a:off x="533400" y="4672013"/>
            <a:ext cx="80772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ar-LB" sz="4000" b="1" dirty="0">
                <a:solidFill>
                  <a:schemeClr val="tx2"/>
                </a:solidFill>
                <a:cs typeface="Arial" charset="0"/>
              </a:rPr>
              <a:t>المراة الأقوى تدرك انّ الأخطاء في الحياة يمكن أن تكون بركات ونعما ً من الرّبّ وتعرف كيف تأخذ حصّتها منها.</a:t>
            </a:r>
            <a:endParaRPr lang="en-US" sz="4000" b="1" dirty="0">
              <a:cs typeface="Arial" charset="0"/>
            </a:endParaRPr>
          </a:p>
        </p:txBody>
      </p:sp>
    </p:spTree>
  </p:cSld>
  <p:clrMapOvr>
    <a:masterClrMapping/>
  </p:clrMapOvr>
  <p:transition spd="med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6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6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65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6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06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06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06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06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200"/>
                            </p:stCondLst>
                            <p:childTnLst>
                              <p:par>
                                <p:cTn id="1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6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6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65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6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6532" grpId="0"/>
      <p:bldP spid="4065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7558" name="Picture 5" descr="npo000051"/>
          <p:cNvPicPr>
            <a:picLocks noChangeAspect="1" noChangeArrowheads="1"/>
          </p:cNvPicPr>
          <p:nvPr/>
        </p:nvPicPr>
        <p:blipFill>
          <a:blip r:embed="rId2">
            <a:lum bright="-12000"/>
          </a:blip>
          <a:srcRect/>
          <a:stretch>
            <a:fillRect/>
          </a:stretch>
        </p:blipFill>
        <p:spPr bwMode="auto">
          <a:xfrm>
            <a:off x="0" y="381000"/>
            <a:ext cx="4010025" cy="6096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407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962400" y="381000"/>
            <a:ext cx="5105400" cy="1143000"/>
          </a:xfrm>
        </p:spPr>
        <p:txBody>
          <a:bodyPr/>
          <a:lstStyle/>
          <a:p>
            <a:pPr eaLnBrk="1" hangingPunct="1"/>
            <a:r>
              <a:rPr lang="ar-LB" sz="4000" b="1" dirty="0" smtClean="0">
                <a:solidFill>
                  <a:srgbClr val="FFFF00"/>
                </a:solidFill>
                <a:cs typeface="Arial" charset="0"/>
              </a:rPr>
              <a:t>المرأة القويّة تمشي بخطوات واثقة ومتينة</a:t>
            </a:r>
            <a:r>
              <a:rPr lang="ar-LB" sz="4000" b="1" dirty="0" smtClean="0">
                <a:solidFill>
                  <a:srgbClr val="CC0066"/>
                </a:solidFill>
                <a:cs typeface="Arial" charset="0"/>
              </a:rPr>
              <a:t>.</a:t>
            </a:r>
            <a:endParaRPr lang="en-US" sz="4000" b="1" dirty="0" smtClean="0">
              <a:solidFill>
                <a:srgbClr val="CC0066"/>
              </a:solidFill>
              <a:cs typeface="Arial" charset="0"/>
            </a:endParaRPr>
          </a:p>
        </p:txBody>
      </p:sp>
      <p:sp>
        <p:nvSpPr>
          <p:cNvPr id="407556" name="Rectangle 4"/>
          <p:cNvSpPr>
            <a:spLocks noChangeArrowheads="1"/>
          </p:cNvSpPr>
          <p:nvPr/>
        </p:nvSpPr>
        <p:spPr bwMode="auto">
          <a:xfrm>
            <a:off x="4267200" y="4419600"/>
            <a:ext cx="4495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LB" sz="4000" b="1" dirty="0">
                <a:solidFill>
                  <a:schemeClr val="tx2"/>
                </a:solidFill>
                <a:cs typeface="Arial" charset="0"/>
              </a:rPr>
              <a:t>المرأة الأقوى تعلم أنّها إذا وقعت فإنّ الرّبّ سيمسكها ويساعدها على الوقوف مجددّا ً.</a:t>
            </a:r>
            <a:endParaRPr lang="en-US" sz="4400" b="1" dirty="0">
              <a:solidFill>
                <a:schemeClr val="tx2"/>
              </a:solidFill>
              <a:cs typeface="Arial" charset="0"/>
            </a:endParaRPr>
          </a:p>
        </p:txBody>
      </p:sp>
    </p:spTree>
  </p:cSld>
  <p:clrMapOvr>
    <a:masterClrMapping/>
  </p:clrMapOvr>
  <p:transition spd="med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7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7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75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7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07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07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07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07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700"/>
                            </p:stCondLst>
                            <p:childTnLst>
                              <p:par>
                                <p:cTn id="1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7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7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75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7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7554" grpId="0"/>
      <p:bldP spid="40755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8586" name="Picture 8" descr="npo000053"/>
          <p:cNvPicPr>
            <a:picLocks noChangeAspect="1" noChangeArrowheads="1"/>
          </p:cNvPicPr>
          <p:nvPr/>
        </p:nvPicPr>
        <p:blipFill>
          <a:blip r:embed="rId2">
            <a:lum bright="-12000" contrast="-6000"/>
          </a:blip>
          <a:srcRect/>
          <a:stretch>
            <a:fillRect/>
          </a:stretch>
        </p:blipFill>
        <p:spPr bwMode="auto">
          <a:xfrm>
            <a:off x="4343400" y="457200"/>
            <a:ext cx="4572000" cy="3332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08587" name="Picture 6" descr="npo000055"/>
          <p:cNvPicPr>
            <a:picLocks noChangeAspect="1" noChangeArrowheads="1"/>
          </p:cNvPicPr>
          <p:nvPr/>
        </p:nvPicPr>
        <p:blipFill>
          <a:blip r:embed="rId3">
            <a:lum bright="-6000" contrast="-6000"/>
          </a:blip>
          <a:srcRect/>
          <a:stretch>
            <a:fillRect/>
          </a:stretch>
        </p:blipFill>
        <p:spPr bwMode="auto">
          <a:xfrm>
            <a:off x="76200" y="4633913"/>
            <a:ext cx="2667000" cy="1766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08588" name="Picture 7" descr="npo000057"/>
          <p:cNvPicPr>
            <a:picLocks noChangeAspect="1" noChangeArrowheads="1"/>
          </p:cNvPicPr>
          <p:nvPr/>
        </p:nvPicPr>
        <p:blipFill>
          <a:blip r:embed="rId3">
            <a:lum bright="-6000" contrast="-6000"/>
          </a:blip>
          <a:srcRect/>
          <a:stretch>
            <a:fillRect/>
          </a:stretch>
        </p:blipFill>
        <p:spPr bwMode="auto">
          <a:xfrm>
            <a:off x="1752600" y="3689350"/>
            <a:ext cx="1676400" cy="1111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408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990600"/>
            <a:ext cx="4267200" cy="1143000"/>
          </a:xfrm>
        </p:spPr>
        <p:txBody>
          <a:bodyPr/>
          <a:lstStyle/>
          <a:p>
            <a:pPr eaLnBrk="1" hangingPunct="1"/>
            <a:r>
              <a:rPr lang="ar-LB" sz="4000" b="1" dirty="0" smtClean="0">
                <a:solidFill>
                  <a:srgbClr val="FFFF00"/>
                </a:solidFill>
                <a:cs typeface="Arial" charset="0"/>
              </a:rPr>
              <a:t>المرأة القويّة تتنشّق الثّقة بالنّفس.</a:t>
            </a:r>
            <a:endParaRPr lang="en-US" sz="4000" b="1" dirty="0" smtClean="0">
              <a:solidFill>
                <a:srgbClr val="FFFF00"/>
              </a:solidFill>
              <a:cs typeface="Arial" charset="0"/>
            </a:endParaRPr>
          </a:p>
        </p:txBody>
      </p:sp>
      <p:sp>
        <p:nvSpPr>
          <p:cNvPr id="408580" name="Rectangle 4"/>
          <p:cNvSpPr>
            <a:spLocks noChangeArrowheads="1"/>
          </p:cNvSpPr>
          <p:nvPr/>
        </p:nvSpPr>
        <p:spPr bwMode="auto">
          <a:xfrm>
            <a:off x="2743200" y="5029200"/>
            <a:ext cx="6248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LB" sz="4400" b="1" dirty="0">
                <a:solidFill>
                  <a:srgbClr val="FFFF00"/>
                </a:solidFill>
                <a:cs typeface="Arial" charset="0"/>
              </a:rPr>
              <a:t>المرأة الأقوى تتنشّق النّعمة الإلهية.</a:t>
            </a:r>
            <a:endParaRPr lang="en-US" sz="4400" b="1" dirty="0">
              <a:solidFill>
                <a:srgbClr val="FFFF00"/>
              </a:solidFill>
              <a:cs typeface="Arial" charset="0"/>
            </a:endParaRPr>
          </a:p>
        </p:txBody>
      </p:sp>
    </p:spTree>
  </p:cSld>
  <p:clrMapOvr>
    <a:masterClrMapping/>
  </p:clrMapOvr>
  <p:transition spd="med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8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8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85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8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08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085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08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08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600"/>
                            </p:stCondLst>
                            <p:childTnLst>
                              <p:par>
                                <p:cTn id="1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8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8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85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8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08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085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08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08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085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085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08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08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8578" grpId="0"/>
      <p:bldP spid="40858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06" name="Picture 5" descr="npo000059"/>
          <p:cNvPicPr>
            <a:picLocks noChangeAspect="1" noChangeArrowheads="1"/>
          </p:cNvPicPr>
          <p:nvPr/>
        </p:nvPicPr>
        <p:blipFill>
          <a:blip r:embed="rId2">
            <a:lum bright="-6000" contrast="6000"/>
          </a:blip>
          <a:srcRect/>
          <a:stretch>
            <a:fillRect/>
          </a:stretch>
        </p:blipFill>
        <p:spPr bwMode="auto">
          <a:xfrm>
            <a:off x="2743200" y="1730375"/>
            <a:ext cx="4267200" cy="281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409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LB" sz="4000" b="1" dirty="0" smtClean="0">
                <a:solidFill>
                  <a:srgbClr val="FFFF00"/>
                </a:solidFill>
                <a:cs typeface="Arial" charset="0"/>
              </a:rPr>
              <a:t>المرأة القويّة تعتقد أنّها تملك القوّة اللازمة لتقدم على السّفر</a:t>
            </a:r>
            <a:r>
              <a:rPr lang="ar-LB" sz="4000" dirty="0" smtClean="0">
                <a:cs typeface="Arial" charset="0"/>
              </a:rPr>
              <a:t>. </a:t>
            </a:r>
            <a:endParaRPr lang="en-US" sz="4000" dirty="0" smtClean="0">
              <a:cs typeface="Arial" charset="0"/>
            </a:endParaRPr>
          </a:p>
        </p:txBody>
      </p:sp>
      <p:sp>
        <p:nvSpPr>
          <p:cNvPr id="409604" name="Rectangle 4"/>
          <p:cNvSpPr>
            <a:spLocks noChangeArrowheads="1"/>
          </p:cNvSpPr>
          <p:nvPr/>
        </p:nvSpPr>
        <p:spPr bwMode="auto">
          <a:xfrm>
            <a:off x="609600" y="5029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LB" sz="4400" b="1" dirty="0">
                <a:solidFill>
                  <a:srgbClr val="CC0066"/>
                </a:solidFill>
                <a:cs typeface="Arial" charset="0"/>
              </a:rPr>
              <a:t>ا</a:t>
            </a:r>
            <a:r>
              <a:rPr lang="ar-LB" sz="4400" b="1" dirty="0">
                <a:solidFill>
                  <a:srgbClr val="FFFF00"/>
                </a:solidFill>
                <a:cs typeface="Arial" charset="0"/>
              </a:rPr>
              <a:t>لمرأة الأقوى تعتقد أنها خلال سفرها  ستجد قوّتها.</a:t>
            </a:r>
            <a:endParaRPr lang="en-US" sz="4400" b="1" dirty="0">
              <a:solidFill>
                <a:srgbClr val="FFFF00"/>
              </a:solidFill>
              <a:cs typeface="Arial" charset="0"/>
            </a:endParaRPr>
          </a:p>
        </p:txBody>
      </p:sp>
    </p:spTree>
  </p:cSld>
  <p:clrMapOvr>
    <a:masterClrMapping/>
  </p:clrMapOvr>
  <p:transition spd="med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6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9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09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09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09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09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700"/>
                            </p:stCondLst>
                            <p:childTnLst>
                              <p:par>
                                <p:cTn id="1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9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9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96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9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02" grpId="0"/>
      <p:bldP spid="409604" grpId="0"/>
    </p:bldLst>
  </p:timing>
</p:sld>
</file>

<file path=ppt/theme/theme1.xml><?xml version="1.0" encoding="utf-8"?>
<a:theme xmlns:a="http://schemas.openxmlformats.org/drawingml/2006/main" name="une_forte_femme">
  <a:themeElements>
    <a:clrScheme name="une_forte_femme 9">
      <a:dk1>
        <a:srgbClr val="336699"/>
      </a:dk1>
      <a:lt1>
        <a:srgbClr val="FFFFFF"/>
      </a:lt1>
      <a:dk2>
        <a:srgbClr val="000000"/>
      </a:dk2>
      <a:lt2>
        <a:srgbClr val="E3EBF1"/>
      </a:lt2>
      <a:accent1>
        <a:srgbClr val="003399"/>
      </a:accent1>
      <a:accent2>
        <a:srgbClr val="468A4B"/>
      </a:accent2>
      <a:accent3>
        <a:srgbClr val="AAAAAA"/>
      </a:accent3>
      <a:accent4>
        <a:srgbClr val="DADADA"/>
      </a:accent4>
      <a:accent5>
        <a:srgbClr val="AAADCA"/>
      </a:accent5>
      <a:accent6>
        <a:srgbClr val="3F7D43"/>
      </a:accent6>
      <a:hlink>
        <a:srgbClr val="66CCFF"/>
      </a:hlink>
      <a:folHlink>
        <a:srgbClr val="F0E500"/>
      </a:folHlink>
    </a:clrScheme>
    <a:fontScheme name="une_forte_fem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une_forte_fem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e_forte_fem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e_forte_fem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e_forte_fem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e_forte_fem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e_forte_fem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e_forte_fem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e_forte_fem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e_forte_fem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e_forte_fem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e_forte_fem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e_forte_fem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une_forte_femme</Template>
  <TotalTime>60</TotalTime>
  <Words>213</Words>
  <Application>Microsoft PowerPoint</Application>
  <PresentationFormat>On-screen Show (4:3)</PresentationFormat>
  <Paragraphs>27</Paragraphs>
  <Slides>10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une_forte_femme</vt:lpstr>
      <vt:lpstr>Slide 1</vt:lpstr>
      <vt:lpstr>المرأة القويّة</vt:lpstr>
      <vt:lpstr>الإمرأة القويّة تتمرّن يوميّا َ لتحافظ على مظهرها الخارجيّ وشكل جسمها.</vt:lpstr>
      <vt:lpstr>المرأة القويّة لا تعرف الخوف أبدا َ.</vt:lpstr>
      <vt:lpstr>المرأة القويّة هي الّتي لا تسمح لأحد أن يأخذ أفضل ما تملكه.</vt:lpstr>
      <vt:lpstr>Slide 6</vt:lpstr>
      <vt:lpstr>المرأة القويّة تمشي بخطوات واثقة ومتينة.</vt:lpstr>
      <vt:lpstr>المرأة القويّة تتنشّق الثّقة بالنّفس.</vt:lpstr>
      <vt:lpstr>المرأة القويّة تعتقد أنّها تملك القوّة اللازمة لتقدم على السّفر. </vt:lpstr>
      <vt:lpstr>” يعطي المعيي قدرة ولعديم القوّة يكثر شدّة“.</vt:lpstr>
    </vt:vector>
  </TitlesOfParts>
  <Company>Tommy's Window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Strong woman</dc:title>
  <dc:subject>Arabic translation by Grace Saleeby</dc:subject>
  <dc:creator>Martha</dc:creator>
  <dc:description>Copyright © 2007 Tommy's Window. _x000d_
All Rights Reserved_x000d_
 DO NOT modify.</dc:description>
  <cp:lastModifiedBy>Computer</cp:lastModifiedBy>
  <cp:revision>6</cp:revision>
  <cp:lastPrinted>1601-01-01T00:00:00Z</cp:lastPrinted>
  <dcterms:created xsi:type="dcterms:W3CDTF">2007-10-31T15:13:27Z</dcterms:created>
  <dcterms:modified xsi:type="dcterms:W3CDTF">2013-03-13T17:54:53Z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8</vt:i4>
  </property>
</Properties>
</file>