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83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</p:sldIdLst>
  <p:sldSz cx="9144000" cy="6858000" type="screen4x3"/>
  <p:notesSz cx="6858000" cy="9144000"/>
  <p:defaultTextStyle>
    <a:defPPr>
      <a:defRPr lang="ar-SY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>
        <p:scale>
          <a:sx n="60" d="100"/>
          <a:sy n="60" d="100"/>
        </p:scale>
        <p:origin x="-1572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D873E-877A-4E64-8A50-DC48C8A16552}" type="datetimeFigureOut">
              <a:rPr lang="ar-SY" smtClean="0"/>
              <a:pPr/>
              <a:t>17/02/1439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22BF8-E603-4942-B8E5-BE4E365E5E03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D873E-877A-4E64-8A50-DC48C8A16552}" type="datetimeFigureOut">
              <a:rPr lang="ar-SY" smtClean="0"/>
              <a:pPr/>
              <a:t>17/02/1439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22BF8-E603-4942-B8E5-BE4E365E5E03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D873E-877A-4E64-8A50-DC48C8A16552}" type="datetimeFigureOut">
              <a:rPr lang="ar-SY" smtClean="0"/>
              <a:pPr/>
              <a:t>17/02/1439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22BF8-E603-4942-B8E5-BE4E365E5E03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D873E-877A-4E64-8A50-DC48C8A16552}" type="datetimeFigureOut">
              <a:rPr lang="ar-SY" smtClean="0"/>
              <a:pPr/>
              <a:t>17/02/1439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22BF8-E603-4942-B8E5-BE4E365E5E03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D873E-877A-4E64-8A50-DC48C8A16552}" type="datetimeFigureOut">
              <a:rPr lang="ar-SY" smtClean="0"/>
              <a:pPr/>
              <a:t>17/02/1439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22BF8-E603-4942-B8E5-BE4E365E5E03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D873E-877A-4E64-8A50-DC48C8A16552}" type="datetimeFigureOut">
              <a:rPr lang="ar-SY" smtClean="0"/>
              <a:pPr/>
              <a:t>17/02/1439</a:t>
            </a:fld>
            <a:endParaRPr lang="ar-S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22BF8-E603-4942-B8E5-BE4E365E5E03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D873E-877A-4E64-8A50-DC48C8A16552}" type="datetimeFigureOut">
              <a:rPr lang="ar-SY" smtClean="0"/>
              <a:pPr/>
              <a:t>17/02/1439</a:t>
            </a:fld>
            <a:endParaRPr lang="ar-S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22BF8-E603-4942-B8E5-BE4E365E5E03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D873E-877A-4E64-8A50-DC48C8A16552}" type="datetimeFigureOut">
              <a:rPr lang="ar-SY" smtClean="0"/>
              <a:pPr/>
              <a:t>17/02/1439</a:t>
            </a:fld>
            <a:endParaRPr lang="ar-S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22BF8-E603-4942-B8E5-BE4E365E5E03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D873E-877A-4E64-8A50-DC48C8A16552}" type="datetimeFigureOut">
              <a:rPr lang="ar-SY" smtClean="0"/>
              <a:pPr/>
              <a:t>17/02/1439</a:t>
            </a:fld>
            <a:endParaRPr lang="ar-S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22BF8-E603-4942-B8E5-BE4E365E5E03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D873E-877A-4E64-8A50-DC48C8A16552}" type="datetimeFigureOut">
              <a:rPr lang="ar-SY" smtClean="0"/>
              <a:pPr/>
              <a:t>17/02/1439</a:t>
            </a:fld>
            <a:endParaRPr lang="ar-S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22BF8-E603-4942-B8E5-BE4E365E5E03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D873E-877A-4E64-8A50-DC48C8A16552}" type="datetimeFigureOut">
              <a:rPr lang="ar-SY" smtClean="0"/>
              <a:pPr/>
              <a:t>17/02/1439</a:t>
            </a:fld>
            <a:endParaRPr lang="ar-S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22BF8-E603-4942-B8E5-BE4E365E5E03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0D873E-877A-4E64-8A50-DC48C8A16552}" type="datetimeFigureOut">
              <a:rPr lang="ar-SY" smtClean="0"/>
              <a:pPr/>
              <a:t>17/02/1439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222BF8-E603-4942-B8E5-BE4E365E5E03}" type="slidenum">
              <a:rPr lang="ar-SY" smtClean="0"/>
              <a:pPr/>
              <a:t>‹#›</a:t>
            </a:fld>
            <a:endParaRPr lang="ar-S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Y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gular Pentagon 2"/>
          <p:cNvSpPr/>
          <p:nvPr/>
        </p:nvSpPr>
        <p:spPr>
          <a:xfrm>
            <a:off x="1447800" y="533400"/>
            <a:ext cx="6248400" cy="5029200"/>
          </a:xfrm>
          <a:prstGeom prst="pent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Y" sz="7200" b="1" dirty="0" smtClean="0">
                <a:solidFill>
                  <a:srgbClr val="FFFF00"/>
                </a:solidFill>
              </a:rPr>
              <a:t>الملك الرابع</a:t>
            </a:r>
            <a:endParaRPr lang="en-GB" sz="7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562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flipH="1">
            <a:off x="-1" y="5562600"/>
            <a:ext cx="9144001" cy="1323439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Y" sz="4000" dirty="0" smtClean="0">
                <a:solidFill>
                  <a:srgbClr val="FFFF00"/>
                </a:solidFill>
              </a:rPr>
              <a:t>فذهب اليها ومعه القطعة الجميلة من القماش الناعم فلف بها الطفلة الصغيرة ووضعها بين ذراعي </a:t>
            </a:r>
            <a:r>
              <a:rPr lang="ar-EG" sz="4000" dirty="0" smtClean="0">
                <a:solidFill>
                  <a:srgbClr val="FFFF00"/>
                </a:solidFill>
              </a:rPr>
              <a:t>أ</a:t>
            </a:r>
            <a:r>
              <a:rPr lang="ar-SY" sz="4000" dirty="0" smtClean="0">
                <a:solidFill>
                  <a:srgbClr val="FFFF00"/>
                </a:solidFill>
              </a:rPr>
              <a:t>مها</a:t>
            </a:r>
            <a:endParaRPr lang="ar-SY" sz="4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28600"/>
            <a:ext cx="9144000" cy="5334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105400"/>
            <a:ext cx="9144000" cy="1754326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ar-SY" sz="3600" dirty="0" smtClean="0"/>
              <a:t>وبينما كان يسير في البرية التقى بشخص مثخنا بالجراح مطروحا على قارعة الطريق بعد ان اعتدى عليه اللصوص فضربوه وسرقوه تاركين اياه بين الحياة والموت</a:t>
            </a:r>
            <a:endParaRPr lang="en-GB" sz="3600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4953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4953000"/>
            <a:ext cx="9144000" cy="201519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ar-SY" sz="4000" dirty="0" smtClean="0"/>
              <a:t>فاقترب منه الملك وأسعفه, </a:t>
            </a:r>
            <a:r>
              <a:rPr lang="ar-SY" sz="4000" dirty="0" smtClean="0"/>
              <a:t>مضم</a:t>
            </a:r>
            <a:r>
              <a:rPr lang="ar-EG" sz="4000" dirty="0" smtClean="0"/>
              <a:t>ّ</a:t>
            </a:r>
            <a:r>
              <a:rPr lang="ar-SY" sz="4000" dirty="0" smtClean="0"/>
              <a:t>د</a:t>
            </a:r>
            <a:r>
              <a:rPr lang="ar-EG" sz="4000" dirty="0" smtClean="0"/>
              <a:t>ً</a:t>
            </a:r>
            <a:r>
              <a:rPr lang="ar-SY" sz="4000" dirty="0" smtClean="0"/>
              <a:t>ا </a:t>
            </a:r>
            <a:r>
              <a:rPr lang="ar-SY" sz="4000" dirty="0" smtClean="0"/>
              <a:t>جراحه ثم </a:t>
            </a:r>
            <a:r>
              <a:rPr lang="ar-SY" sz="4000" dirty="0" smtClean="0"/>
              <a:t>لف</a:t>
            </a:r>
            <a:r>
              <a:rPr lang="ar-EG" sz="4000" dirty="0" smtClean="0"/>
              <a:t>ّ</a:t>
            </a:r>
            <a:r>
              <a:rPr lang="ar-SY" sz="4000" dirty="0" smtClean="0"/>
              <a:t>ه </a:t>
            </a:r>
            <a:r>
              <a:rPr lang="ar-SY" sz="4000" dirty="0" smtClean="0"/>
              <a:t>بمعطفه الثمين وحمله على حصانه وأخذه </a:t>
            </a:r>
            <a:r>
              <a:rPr lang="ar-EG" sz="4000" dirty="0" smtClean="0"/>
              <a:t>إ</a:t>
            </a:r>
            <a:r>
              <a:rPr lang="ar-SY" sz="4000" dirty="0" err="1" smtClean="0"/>
              <a:t>لى</a:t>
            </a:r>
            <a:r>
              <a:rPr lang="ar-SY" sz="4000" dirty="0" smtClean="0"/>
              <a:t> </a:t>
            </a:r>
            <a:r>
              <a:rPr lang="ar-SY" sz="4000" dirty="0" smtClean="0"/>
              <a:t>القرية القريبة واعتنى به</a:t>
            </a:r>
            <a:endParaRPr lang="en-GB" sz="4000" dirty="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1724" cy="4953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4953000"/>
            <a:ext cx="9144000" cy="193899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ar-SY" sz="4000" dirty="0" smtClean="0"/>
              <a:t>وبينما كان النجم ما يزال يلمع في السماء, كان الملك ينفق ما في كيسه من ذهب </a:t>
            </a:r>
            <a:r>
              <a:rPr lang="ar-SY" sz="4000" dirty="0" smtClean="0"/>
              <a:t>ليخف</a:t>
            </a:r>
            <a:r>
              <a:rPr lang="ar-EG" sz="4000" dirty="0" smtClean="0"/>
              <a:t>ّ</a:t>
            </a:r>
            <a:r>
              <a:rPr lang="ar-SY" sz="4000" dirty="0" smtClean="0"/>
              <a:t>ف </a:t>
            </a:r>
            <a:r>
              <a:rPr lang="ar-SY" sz="4000" dirty="0" smtClean="0"/>
              <a:t>عن </a:t>
            </a:r>
            <a:r>
              <a:rPr lang="ar-SY" sz="4000" dirty="0" err="1" smtClean="0"/>
              <a:t>المتأل</a:t>
            </a:r>
            <a:r>
              <a:rPr lang="ar-EG" sz="4000" dirty="0" smtClean="0"/>
              <a:t>ّ</a:t>
            </a:r>
            <a:r>
              <a:rPr lang="ar-SY" sz="4000" dirty="0" smtClean="0"/>
              <a:t>مين </a:t>
            </a:r>
            <a:r>
              <a:rPr lang="ar-SY" sz="4000" dirty="0" smtClean="0"/>
              <a:t>والبؤساء الذين يلتقيهم في طريقه</a:t>
            </a:r>
            <a:endParaRPr lang="en-GB" sz="4000" dirty="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506272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029200"/>
            <a:ext cx="9144000" cy="1938992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r>
              <a:rPr lang="ar-SY" sz="4000" b="1" dirty="0" smtClean="0">
                <a:solidFill>
                  <a:srgbClr val="002060"/>
                </a:solidFill>
              </a:rPr>
              <a:t>وفي صباح يوم مشرق, رأى جنود ينهالون بالضرب على بعض السجناء, فأعطاهم ما </a:t>
            </a:r>
            <a:r>
              <a:rPr lang="ar-SY" sz="4000" b="1" dirty="0" smtClean="0">
                <a:solidFill>
                  <a:srgbClr val="002060"/>
                </a:solidFill>
              </a:rPr>
              <a:t>تبق</a:t>
            </a:r>
            <a:r>
              <a:rPr lang="ar-EG" sz="4000" b="1" dirty="0" smtClean="0">
                <a:solidFill>
                  <a:srgbClr val="002060"/>
                </a:solidFill>
              </a:rPr>
              <a:t>ّ</a:t>
            </a:r>
            <a:r>
              <a:rPr lang="ar-SY" sz="4000" b="1" dirty="0" smtClean="0">
                <a:solidFill>
                  <a:srgbClr val="002060"/>
                </a:solidFill>
              </a:rPr>
              <a:t>ى </a:t>
            </a:r>
            <a:r>
              <a:rPr lang="ar-SY" sz="4000" b="1" dirty="0" smtClean="0">
                <a:solidFill>
                  <a:srgbClr val="002060"/>
                </a:solidFill>
              </a:rPr>
              <a:t>لديه من مال لكي </a:t>
            </a:r>
            <a:r>
              <a:rPr lang="ar-SY" sz="4000" b="1" dirty="0" smtClean="0">
                <a:solidFill>
                  <a:srgbClr val="002060"/>
                </a:solidFill>
              </a:rPr>
              <a:t>ي</a:t>
            </a:r>
            <a:r>
              <a:rPr lang="ar-EG" sz="4000" b="1" dirty="0" smtClean="0">
                <a:solidFill>
                  <a:srgbClr val="002060"/>
                </a:solidFill>
              </a:rPr>
              <a:t>ُ</a:t>
            </a:r>
            <a:r>
              <a:rPr lang="ar-SY" sz="4000" b="1" dirty="0" smtClean="0">
                <a:solidFill>
                  <a:srgbClr val="002060"/>
                </a:solidFill>
              </a:rPr>
              <a:t>طل</a:t>
            </a:r>
            <a:r>
              <a:rPr lang="ar-EG" sz="4000" b="1" dirty="0" smtClean="0">
                <a:solidFill>
                  <a:srgbClr val="002060"/>
                </a:solidFill>
              </a:rPr>
              <a:t>ِ</a:t>
            </a:r>
            <a:r>
              <a:rPr lang="ar-SY" sz="4000" b="1" dirty="0" err="1" smtClean="0">
                <a:solidFill>
                  <a:srgbClr val="002060"/>
                </a:solidFill>
              </a:rPr>
              <a:t>قوا</a:t>
            </a:r>
            <a:r>
              <a:rPr lang="ar-SY" sz="4000" b="1" dirty="0" smtClean="0">
                <a:solidFill>
                  <a:srgbClr val="002060"/>
                </a:solidFill>
              </a:rPr>
              <a:t> </a:t>
            </a:r>
            <a:r>
              <a:rPr lang="ar-SY" sz="4000" b="1" dirty="0" smtClean="0">
                <a:solidFill>
                  <a:srgbClr val="002060"/>
                </a:solidFill>
              </a:rPr>
              <a:t>سراحهم</a:t>
            </a:r>
            <a:endParaRPr lang="en-GB" sz="4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0383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029200"/>
            <a:ext cx="9144000" cy="1938992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r>
              <a:rPr lang="ar-SY" sz="4000" dirty="0" smtClean="0">
                <a:solidFill>
                  <a:srgbClr val="002060"/>
                </a:solidFill>
              </a:rPr>
              <a:t>وعندما صار هؤلاء السجناء </a:t>
            </a:r>
            <a:r>
              <a:rPr lang="ar-SY" sz="4000" dirty="0" smtClean="0">
                <a:solidFill>
                  <a:srgbClr val="002060"/>
                </a:solidFill>
              </a:rPr>
              <a:t>أحرار</a:t>
            </a:r>
            <a:r>
              <a:rPr lang="ar-EG" sz="4000" dirty="0" smtClean="0">
                <a:solidFill>
                  <a:srgbClr val="002060"/>
                </a:solidFill>
              </a:rPr>
              <a:t>ً</a:t>
            </a:r>
            <a:r>
              <a:rPr lang="ar-SY" sz="4000" dirty="0" smtClean="0">
                <a:solidFill>
                  <a:srgbClr val="002060"/>
                </a:solidFill>
              </a:rPr>
              <a:t>ا</a:t>
            </a:r>
            <a:r>
              <a:rPr lang="ar-SY" sz="4000" dirty="0" smtClean="0">
                <a:solidFill>
                  <a:srgbClr val="002060"/>
                </a:solidFill>
              </a:rPr>
              <a:t>, طلبوا منه </a:t>
            </a:r>
            <a:r>
              <a:rPr lang="ar-SY" sz="4000" dirty="0" smtClean="0">
                <a:solidFill>
                  <a:srgbClr val="002060"/>
                </a:solidFill>
              </a:rPr>
              <a:t>خبز</a:t>
            </a:r>
            <a:r>
              <a:rPr lang="ar-EG" sz="4000" dirty="0" smtClean="0">
                <a:solidFill>
                  <a:srgbClr val="002060"/>
                </a:solidFill>
              </a:rPr>
              <a:t>ً</a:t>
            </a:r>
            <a:r>
              <a:rPr lang="ar-SY" sz="4000" dirty="0" smtClean="0">
                <a:solidFill>
                  <a:srgbClr val="002060"/>
                </a:solidFill>
              </a:rPr>
              <a:t>ا </a:t>
            </a:r>
            <a:r>
              <a:rPr lang="ar-SY" sz="4000" dirty="0" smtClean="0">
                <a:solidFill>
                  <a:srgbClr val="002060"/>
                </a:solidFill>
              </a:rPr>
              <a:t>ليأكلوا ولكن لم يكن قد </a:t>
            </a:r>
            <a:r>
              <a:rPr lang="ar-SY" sz="4000" dirty="0" smtClean="0">
                <a:solidFill>
                  <a:srgbClr val="002060"/>
                </a:solidFill>
              </a:rPr>
              <a:t>تبق</a:t>
            </a:r>
            <a:r>
              <a:rPr lang="ar-EG" sz="4000" dirty="0" smtClean="0">
                <a:solidFill>
                  <a:srgbClr val="002060"/>
                </a:solidFill>
              </a:rPr>
              <a:t>ّ</a:t>
            </a:r>
            <a:r>
              <a:rPr lang="ar-SY" sz="4000" dirty="0" smtClean="0">
                <a:solidFill>
                  <a:srgbClr val="002060"/>
                </a:solidFill>
              </a:rPr>
              <a:t>ى </a:t>
            </a:r>
            <a:r>
              <a:rPr lang="ar-SY" sz="4000" dirty="0" smtClean="0">
                <a:solidFill>
                  <a:srgbClr val="002060"/>
                </a:solidFill>
              </a:rPr>
              <a:t>معه أي نقود ليساعدهم, فاغتاظوا منه</a:t>
            </a:r>
            <a:endParaRPr lang="en-GB" sz="4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4953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" y="4953000"/>
            <a:ext cx="9144000" cy="206210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ar-SY" sz="3200" b="1" dirty="0" smtClean="0"/>
              <a:t>عند </a:t>
            </a:r>
            <a:r>
              <a:rPr lang="ar-SY" sz="3200" b="1" dirty="0" smtClean="0"/>
              <a:t>هذا</a:t>
            </a:r>
            <a:r>
              <a:rPr lang="ar-EG" sz="3200" b="1" dirty="0" smtClean="0"/>
              <a:t>،</a:t>
            </a:r>
            <a:r>
              <a:rPr lang="ar-SY" sz="3200" b="1" dirty="0" smtClean="0"/>
              <a:t> </a:t>
            </a:r>
            <a:r>
              <a:rPr lang="ar-SY" sz="3200" b="1" dirty="0" smtClean="0"/>
              <a:t>تضايق الملك وخاب </a:t>
            </a:r>
            <a:r>
              <a:rPr lang="ar-EG" sz="3200" b="1" dirty="0" smtClean="0"/>
              <a:t>أ</a:t>
            </a:r>
            <a:r>
              <a:rPr lang="ar-SY" sz="3200" b="1" dirty="0" smtClean="0"/>
              <a:t>مله </a:t>
            </a:r>
            <a:r>
              <a:rPr lang="ar-SY" sz="3200" b="1" dirty="0" smtClean="0"/>
              <a:t>وتابع طريقه . وفي </a:t>
            </a:r>
            <a:r>
              <a:rPr lang="ar-EG" sz="3200" b="1" dirty="0" smtClean="0"/>
              <a:t>إ</a:t>
            </a:r>
            <a:r>
              <a:rPr lang="ar-SY" sz="3200" b="1" dirty="0" smtClean="0"/>
              <a:t>حدى </a:t>
            </a:r>
            <a:r>
              <a:rPr lang="ar-SY" sz="3200" b="1" dirty="0" smtClean="0"/>
              <a:t>الليالي اختفى النجم وأخذ الشك يتغلغل في قلب وعقل </a:t>
            </a:r>
            <a:r>
              <a:rPr lang="ar-SY" sz="3200" b="1" dirty="0" smtClean="0"/>
              <a:t>الملك</a:t>
            </a:r>
            <a:r>
              <a:rPr lang="ar-EG" sz="3200" b="1" dirty="0" smtClean="0"/>
              <a:t>،</a:t>
            </a:r>
            <a:r>
              <a:rPr lang="ar-SY" sz="3200" b="1" dirty="0" smtClean="0"/>
              <a:t> </a:t>
            </a:r>
            <a:r>
              <a:rPr lang="ar-SY" sz="3200" b="1" dirty="0" smtClean="0"/>
              <a:t>لقد فرغ كيسه من </a:t>
            </a:r>
            <a:r>
              <a:rPr lang="ar-SY" sz="3200" b="1" dirty="0" smtClean="0"/>
              <a:t>الذهب</a:t>
            </a:r>
            <a:r>
              <a:rPr lang="ar-EG" sz="3200" b="1" dirty="0" smtClean="0"/>
              <a:t>،</a:t>
            </a:r>
            <a:r>
              <a:rPr lang="ar-SY" sz="3200" b="1" dirty="0" smtClean="0"/>
              <a:t> </a:t>
            </a:r>
            <a:r>
              <a:rPr lang="ar-SY" sz="3200" b="1" dirty="0" smtClean="0"/>
              <a:t>أعطى معطفه الثمين للجريح ولكن لحسن </a:t>
            </a:r>
            <a:r>
              <a:rPr lang="ar-SY" sz="3200" b="1" dirty="0" smtClean="0"/>
              <a:t>حظ</a:t>
            </a:r>
            <a:r>
              <a:rPr lang="ar-EG" sz="3200" b="1" dirty="0" smtClean="0"/>
              <a:t>ّ</a:t>
            </a:r>
            <a:r>
              <a:rPr lang="ar-SY" sz="3200" b="1" dirty="0" smtClean="0"/>
              <a:t>ه </a:t>
            </a:r>
            <a:r>
              <a:rPr lang="ar-SY" sz="3200" b="1" dirty="0" smtClean="0"/>
              <a:t>فقد بقي معه </a:t>
            </a:r>
            <a:r>
              <a:rPr lang="ar-EG" sz="3200" b="1" dirty="0" smtClean="0"/>
              <a:t>إ</a:t>
            </a:r>
            <a:r>
              <a:rPr lang="ar-SY" sz="3200" b="1" dirty="0" smtClean="0"/>
              <a:t>ناء </a:t>
            </a:r>
            <a:r>
              <a:rPr lang="ar-SY" sz="3200" b="1" dirty="0" smtClean="0"/>
              <a:t>العسل</a:t>
            </a:r>
            <a:endParaRPr lang="en-GB" sz="3200" b="1" dirty="0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0383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029200"/>
            <a:ext cx="9144000" cy="19389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ar-SY" sz="4000" dirty="0" smtClean="0"/>
              <a:t>فاستلقى على الرض ليستريح ويأكل, عندها </a:t>
            </a:r>
            <a:r>
              <a:rPr lang="ar-SY" sz="4000" dirty="0" smtClean="0"/>
              <a:t>انقض</a:t>
            </a:r>
            <a:r>
              <a:rPr lang="ar-EG" sz="4000" dirty="0" smtClean="0"/>
              <a:t>ّ</a:t>
            </a:r>
            <a:r>
              <a:rPr lang="ar-SY" sz="4000" dirty="0" smtClean="0"/>
              <a:t> </a:t>
            </a:r>
            <a:r>
              <a:rPr lang="ar-SY" sz="4000" dirty="0" smtClean="0"/>
              <a:t>عليه سرب من النحل ليأكل العسل وأخذ يلسعه </a:t>
            </a:r>
            <a:r>
              <a:rPr lang="ar-SY" sz="4000" dirty="0" smtClean="0"/>
              <a:t>بشد</a:t>
            </a:r>
            <a:r>
              <a:rPr lang="ar-EG" sz="4000" dirty="0" smtClean="0"/>
              <a:t>ّ</a:t>
            </a:r>
            <a:r>
              <a:rPr lang="ar-SY" sz="4000" dirty="0" smtClean="0"/>
              <a:t>ة </a:t>
            </a:r>
            <a:r>
              <a:rPr lang="ar-SY" sz="4000" dirty="0" err="1" smtClean="0"/>
              <a:t>مم</a:t>
            </a:r>
            <a:r>
              <a:rPr lang="ar-EG" sz="4000" dirty="0" smtClean="0"/>
              <a:t>ّ</a:t>
            </a:r>
            <a:r>
              <a:rPr lang="ar-SY" sz="4000" dirty="0" smtClean="0"/>
              <a:t>ا </a:t>
            </a:r>
            <a:r>
              <a:rPr lang="ar-SY" sz="4000" dirty="0" smtClean="0"/>
              <a:t>دفع حصانه للهرب</a:t>
            </a:r>
            <a:endParaRPr lang="en-GB" sz="4000" dirty="0"/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0383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029200"/>
            <a:ext cx="9144000" cy="201519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ar-SY" sz="4000" dirty="0" smtClean="0"/>
              <a:t>وفي الصباح وجد الملك الصغير حصانه </a:t>
            </a:r>
            <a:r>
              <a:rPr lang="ar-SY" sz="4000" dirty="0" smtClean="0"/>
              <a:t>مطروحا</a:t>
            </a:r>
            <a:r>
              <a:rPr lang="ar-EG" sz="4000" dirty="0" smtClean="0"/>
              <a:t>ً</a:t>
            </a:r>
            <a:r>
              <a:rPr lang="ar-SY" sz="4000" dirty="0" smtClean="0"/>
              <a:t> </a:t>
            </a:r>
            <a:r>
              <a:rPr lang="ar-SY" sz="4000" dirty="0" smtClean="0"/>
              <a:t>بين الصخور وقد مات </a:t>
            </a:r>
            <a:r>
              <a:rPr lang="ar-SY" sz="4000" dirty="0" smtClean="0"/>
              <a:t>منهكا</a:t>
            </a:r>
            <a:r>
              <a:rPr lang="ar-EG" sz="4000" dirty="0" smtClean="0"/>
              <a:t>ً</a:t>
            </a:r>
            <a:r>
              <a:rPr lang="ar-SY" sz="4000" dirty="0" smtClean="0"/>
              <a:t> </a:t>
            </a:r>
            <a:r>
              <a:rPr lang="ar-SY" sz="4000" dirty="0" smtClean="0"/>
              <a:t>من التعب. فاستولى عليه الحزن واليأس وبدأ يشعر بالثورة , والغليان في داخله</a:t>
            </a:r>
            <a:endParaRPr lang="en-GB" sz="4000" dirty="0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an00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638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5638800"/>
            <a:ext cx="9144000" cy="132343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ar-SY" sz="4000" b="1" dirty="0" smtClean="0">
                <a:solidFill>
                  <a:srgbClr val="C00000"/>
                </a:solidFill>
              </a:rPr>
              <a:t>بينما عاد النجم للظهور ثانية ... لكن مع الأسف فلم يعد الملك سوى </a:t>
            </a:r>
            <a:r>
              <a:rPr lang="ar-SY" sz="4000" b="1" dirty="0" smtClean="0">
                <a:solidFill>
                  <a:srgbClr val="C00000"/>
                </a:solidFill>
              </a:rPr>
              <a:t>متشر</a:t>
            </a:r>
            <a:r>
              <a:rPr lang="ar-EG" sz="4000" b="1" dirty="0" smtClean="0">
                <a:solidFill>
                  <a:srgbClr val="C00000"/>
                </a:solidFill>
              </a:rPr>
              <a:t>ّ</a:t>
            </a:r>
            <a:r>
              <a:rPr lang="ar-SY" sz="4000" b="1" dirty="0" smtClean="0">
                <a:solidFill>
                  <a:srgbClr val="C00000"/>
                </a:solidFill>
              </a:rPr>
              <a:t>د </a:t>
            </a:r>
            <a:r>
              <a:rPr lang="ar-SY" sz="4000" b="1" dirty="0" smtClean="0">
                <a:solidFill>
                  <a:srgbClr val="C00000"/>
                </a:solidFill>
              </a:rPr>
              <a:t>بائس</a:t>
            </a:r>
            <a:endParaRPr lang="en-GB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an00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4876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4876801"/>
            <a:ext cx="9144000" cy="2062104"/>
          </a:xfrm>
          <a:prstGeom prst="rect">
            <a:avLst/>
          </a:prstGeom>
          <a:solidFill>
            <a:schemeClr val="accent6"/>
          </a:solidFill>
        </p:spPr>
        <p:txBody>
          <a:bodyPr wrap="square" rtlCol="1">
            <a:spAutoFit/>
          </a:bodyPr>
          <a:lstStyle/>
          <a:p>
            <a:r>
              <a:rPr lang="ar-SY" sz="3200" b="1" dirty="0" smtClean="0"/>
              <a:t>كان يوجد قصر جميل في قلب مدينة كبيرة وكان هذا القصر مغلقا دوما , يعيش فيه ملك طيب مسالم لم يكن هذا الملك غنيا جدا ولا عظيما جدا كسائر الملوك بل انه لم يكن عبقريا لكنه يملك على شعبه المتواضع بعطف وحب </a:t>
            </a:r>
            <a:endParaRPr lang="ar-SY" sz="3200" b="1" dirty="0"/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791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791200"/>
            <a:ext cx="9144000" cy="1077218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ar-SY" sz="3200" b="1" dirty="0" smtClean="0"/>
              <a:t>وعندما وصل الى شاطئ بحر غريب شاهد من وراء الضباب </a:t>
            </a:r>
            <a:r>
              <a:rPr lang="ar-SY" sz="3200" b="1" dirty="0" smtClean="0"/>
              <a:t>جنود</a:t>
            </a:r>
            <a:r>
              <a:rPr lang="ar-EG" sz="3200" b="1" dirty="0"/>
              <a:t>ً</a:t>
            </a:r>
            <a:r>
              <a:rPr lang="ar-SY" sz="3200" b="1" dirty="0" smtClean="0"/>
              <a:t>ا </a:t>
            </a:r>
            <a:r>
              <a:rPr lang="ar-SY" sz="3200" b="1" dirty="0" smtClean="0"/>
              <a:t>يسوقون </a:t>
            </a:r>
            <a:r>
              <a:rPr lang="ar-SY" sz="3200" b="1" dirty="0" smtClean="0"/>
              <a:t>شابا</a:t>
            </a:r>
            <a:r>
              <a:rPr lang="ar-EG" sz="3200" b="1" dirty="0" smtClean="0"/>
              <a:t>ً</a:t>
            </a:r>
            <a:r>
              <a:rPr lang="ar-SY" sz="3200" b="1" dirty="0" smtClean="0"/>
              <a:t> </a:t>
            </a:r>
            <a:r>
              <a:rPr lang="ar-SY" sz="3200" b="1" dirty="0" smtClean="0"/>
              <a:t>بعنف الى مركب من أجل أن ينقلوه الى جهة مجهولة</a:t>
            </a:r>
            <a:endParaRPr lang="en-GB" sz="3200" b="1" dirty="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791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0" y="5791200"/>
            <a:ext cx="9144000" cy="1077218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ar-SY" sz="3200" b="1" dirty="0" smtClean="0">
                <a:solidFill>
                  <a:schemeClr val="accent2">
                    <a:lumMod val="50000"/>
                  </a:schemeClr>
                </a:solidFill>
              </a:rPr>
              <a:t>فاقترب منهم الملك وأخذ بنفسه مكان الشاب , </a:t>
            </a:r>
            <a:r>
              <a:rPr lang="ar-SY" sz="3200" b="1" dirty="0" smtClean="0">
                <a:solidFill>
                  <a:schemeClr val="accent2">
                    <a:lumMod val="50000"/>
                  </a:schemeClr>
                </a:solidFill>
              </a:rPr>
              <a:t>عند</a:t>
            </a:r>
            <a:r>
              <a:rPr lang="ar-EG" sz="3200" b="1" dirty="0" smtClean="0">
                <a:solidFill>
                  <a:schemeClr val="accent2">
                    <a:lumMod val="50000"/>
                  </a:schemeClr>
                </a:solidFill>
              </a:rPr>
              <a:t>ه</a:t>
            </a:r>
            <a:r>
              <a:rPr lang="ar-SY" sz="3200" b="1" dirty="0" smtClean="0">
                <a:solidFill>
                  <a:schemeClr val="accent2">
                    <a:lumMod val="50000"/>
                  </a:schemeClr>
                </a:solidFill>
              </a:rPr>
              <a:t>ا </a:t>
            </a:r>
            <a:r>
              <a:rPr lang="ar-SY" sz="3200" b="1" dirty="0" smtClean="0">
                <a:solidFill>
                  <a:schemeClr val="accent2">
                    <a:lumMod val="50000"/>
                  </a:schemeClr>
                </a:solidFill>
              </a:rPr>
              <a:t>خلع عنه الجنود حذاءه وسلبوه </a:t>
            </a:r>
            <a:r>
              <a:rPr lang="ar-EG" sz="3200" b="1" dirty="0" smtClean="0">
                <a:solidFill>
                  <a:schemeClr val="accent2">
                    <a:lumMod val="50000"/>
                  </a:schemeClr>
                </a:solidFill>
              </a:rPr>
              <a:t>إ</a:t>
            </a:r>
            <a:r>
              <a:rPr lang="ar-SY" sz="3200" b="1" dirty="0" err="1" smtClean="0">
                <a:solidFill>
                  <a:schemeClr val="accent2">
                    <a:lumMod val="50000"/>
                  </a:schemeClr>
                </a:solidFill>
              </a:rPr>
              <a:t>ياه</a:t>
            </a:r>
            <a:endParaRPr lang="en-GB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5333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334000"/>
            <a:ext cx="9144000" cy="156966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ar-SY" sz="3200" b="1" dirty="0" smtClean="0">
                <a:solidFill>
                  <a:schemeClr val="bg1"/>
                </a:solidFill>
              </a:rPr>
              <a:t>في الليلة التالية وقد استغرقت تلك الليلة ثلاثين </a:t>
            </a:r>
            <a:r>
              <a:rPr lang="ar-SY" sz="3200" b="1" dirty="0" smtClean="0">
                <a:solidFill>
                  <a:schemeClr val="bg1"/>
                </a:solidFill>
              </a:rPr>
              <a:t>عاما</a:t>
            </a:r>
            <a:r>
              <a:rPr lang="ar-EG" sz="3200" b="1" dirty="0" smtClean="0">
                <a:solidFill>
                  <a:schemeClr val="bg1"/>
                </a:solidFill>
              </a:rPr>
              <a:t>ً</a:t>
            </a:r>
            <a:r>
              <a:rPr lang="ar-SY" sz="3200" b="1" dirty="0" smtClean="0">
                <a:solidFill>
                  <a:schemeClr val="bg1"/>
                </a:solidFill>
              </a:rPr>
              <a:t> </a:t>
            </a:r>
            <a:r>
              <a:rPr lang="ar-SY" sz="3200" b="1" dirty="0" smtClean="0">
                <a:solidFill>
                  <a:schemeClr val="bg1"/>
                </a:solidFill>
              </a:rPr>
              <a:t>وكان الجميع قد نسوا أمر هذا السجين بينما كان هو ما يزال يراقب النجم من خلال </a:t>
            </a:r>
            <a:r>
              <a:rPr lang="ar-SY" sz="3200" b="1" dirty="0" smtClean="0">
                <a:solidFill>
                  <a:schemeClr val="bg1"/>
                </a:solidFill>
              </a:rPr>
              <a:t>كوة </a:t>
            </a:r>
            <a:r>
              <a:rPr lang="ar-SY" sz="3200" b="1" dirty="0" smtClean="0">
                <a:solidFill>
                  <a:schemeClr val="bg1"/>
                </a:solidFill>
              </a:rPr>
              <a:t>المركب</a:t>
            </a:r>
            <a:endParaRPr lang="en-GB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334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334000"/>
            <a:ext cx="9144000" cy="156966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ar-SY" sz="3200" b="1" dirty="0" smtClean="0">
                <a:solidFill>
                  <a:schemeClr val="accent2">
                    <a:lumMod val="50000"/>
                  </a:schemeClr>
                </a:solidFill>
              </a:rPr>
              <a:t>وبعد عدة أيام رموه على اليابسة لأنه لم يعد </a:t>
            </a:r>
            <a:r>
              <a:rPr lang="ar-SY" sz="3200" b="1" dirty="0" smtClean="0">
                <a:solidFill>
                  <a:schemeClr val="accent2">
                    <a:lumMod val="50000"/>
                  </a:schemeClr>
                </a:solidFill>
              </a:rPr>
              <a:t>قادر</a:t>
            </a:r>
            <a:r>
              <a:rPr lang="ar-EG" sz="3200" b="1" dirty="0" smtClean="0">
                <a:solidFill>
                  <a:schemeClr val="accent2">
                    <a:lumMod val="50000"/>
                  </a:schemeClr>
                </a:solidFill>
              </a:rPr>
              <a:t>ً</a:t>
            </a:r>
            <a:r>
              <a:rPr lang="ar-SY" sz="3200" b="1" dirty="0" smtClean="0">
                <a:solidFill>
                  <a:schemeClr val="accent2">
                    <a:lumMod val="50000"/>
                  </a:schemeClr>
                </a:solidFill>
              </a:rPr>
              <a:t>ا </a:t>
            </a:r>
            <a:r>
              <a:rPr lang="ar-SY" sz="3200" b="1" dirty="0" smtClean="0">
                <a:solidFill>
                  <a:schemeClr val="accent2">
                    <a:lumMod val="50000"/>
                  </a:schemeClr>
                </a:solidFill>
              </a:rPr>
              <a:t>على العمل على ظهر </a:t>
            </a:r>
            <a:r>
              <a:rPr lang="ar-SY" sz="3200" b="1" dirty="0" smtClean="0">
                <a:solidFill>
                  <a:schemeClr val="accent2">
                    <a:lumMod val="50000"/>
                  </a:schemeClr>
                </a:solidFill>
              </a:rPr>
              <a:t>المركب</a:t>
            </a:r>
            <a:r>
              <a:rPr lang="ar-EG" sz="3200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r>
              <a:rPr lang="ar-SY" sz="32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ar-SY" sz="3200" b="1" dirty="0" smtClean="0">
                <a:solidFill>
                  <a:schemeClr val="accent2">
                    <a:lumMod val="50000"/>
                  </a:schemeClr>
                </a:solidFill>
              </a:rPr>
              <a:t>وعندما استعاد القليل من </a:t>
            </a:r>
            <a:r>
              <a:rPr lang="ar-SY" sz="3200" b="1" dirty="0" smtClean="0">
                <a:solidFill>
                  <a:schemeClr val="accent2">
                    <a:lumMod val="50000"/>
                  </a:schemeClr>
                </a:solidFill>
              </a:rPr>
              <a:t>قو</a:t>
            </a:r>
            <a:r>
              <a:rPr lang="ar-EG" sz="3200" b="1" dirty="0" smtClean="0">
                <a:solidFill>
                  <a:schemeClr val="accent2">
                    <a:lumMod val="50000"/>
                  </a:schemeClr>
                </a:solidFill>
              </a:rPr>
              <a:t>ّ</a:t>
            </a:r>
            <a:r>
              <a:rPr lang="ar-SY" sz="3200" b="1" dirty="0" smtClean="0">
                <a:solidFill>
                  <a:schemeClr val="accent2">
                    <a:lumMod val="50000"/>
                  </a:schemeClr>
                </a:solidFill>
              </a:rPr>
              <a:t>ته </a:t>
            </a:r>
            <a:r>
              <a:rPr lang="ar-SY" sz="3200" b="1" dirty="0" smtClean="0">
                <a:solidFill>
                  <a:schemeClr val="accent2">
                    <a:lumMod val="50000"/>
                  </a:schemeClr>
                </a:solidFill>
              </a:rPr>
              <a:t>وأصبح </a:t>
            </a:r>
            <a:r>
              <a:rPr lang="ar-SY" sz="3200" b="1" dirty="0" smtClean="0">
                <a:solidFill>
                  <a:schemeClr val="accent2">
                    <a:lumMod val="50000"/>
                  </a:schemeClr>
                </a:solidFill>
              </a:rPr>
              <a:t>قادر</a:t>
            </a:r>
            <a:r>
              <a:rPr lang="ar-EG" sz="3200" b="1" dirty="0" smtClean="0">
                <a:solidFill>
                  <a:schemeClr val="accent2">
                    <a:lumMod val="50000"/>
                  </a:schemeClr>
                </a:solidFill>
              </a:rPr>
              <a:t>ً</a:t>
            </a:r>
            <a:r>
              <a:rPr lang="ar-SY" sz="3200" b="1" dirty="0" smtClean="0">
                <a:solidFill>
                  <a:schemeClr val="accent2">
                    <a:lumMod val="50000"/>
                  </a:schemeClr>
                </a:solidFill>
              </a:rPr>
              <a:t>ا </a:t>
            </a:r>
            <a:r>
              <a:rPr lang="ar-SY" sz="3200" b="1" dirty="0" smtClean="0">
                <a:solidFill>
                  <a:schemeClr val="accent2">
                    <a:lumMod val="50000"/>
                  </a:schemeClr>
                </a:solidFill>
              </a:rPr>
              <a:t>على المشي </a:t>
            </a:r>
            <a:r>
              <a:rPr lang="ar-SY" sz="3200" b="1" dirty="0" smtClean="0">
                <a:solidFill>
                  <a:schemeClr val="accent2">
                    <a:lumMod val="50000"/>
                  </a:schemeClr>
                </a:solidFill>
              </a:rPr>
              <a:t>وتحم</a:t>
            </a:r>
            <a:r>
              <a:rPr lang="ar-EG" sz="3200" b="1" dirty="0" smtClean="0">
                <a:solidFill>
                  <a:schemeClr val="accent2">
                    <a:lumMod val="50000"/>
                  </a:schemeClr>
                </a:solidFill>
              </a:rPr>
              <a:t>ّ</a:t>
            </a:r>
            <a:r>
              <a:rPr lang="ar-SY" sz="3200" b="1" dirty="0" smtClean="0">
                <a:solidFill>
                  <a:schemeClr val="accent2">
                    <a:lumMod val="50000"/>
                  </a:schemeClr>
                </a:solidFill>
              </a:rPr>
              <a:t>ل </a:t>
            </a:r>
            <a:r>
              <a:rPr lang="ar-SY" sz="3200" b="1" dirty="0" smtClean="0">
                <a:solidFill>
                  <a:schemeClr val="accent2">
                    <a:lumMod val="50000"/>
                  </a:schemeClr>
                </a:solidFill>
              </a:rPr>
              <a:t>حرارة الشمس انطلق يتابع طريقه</a:t>
            </a:r>
            <a:endParaRPr lang="en-GB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220" y="0"/>
            <a:ext cx="9158220" cy="5715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715000"/>
            <a:ext cx="9144000" cy="1200329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ar-SY" sz="3600" b="1" dirty="0" smtClean="0">
                <a:solidFill>
                  <a:schemeClr val="bg1"/>
                </a:solidFill>
              </a:rPr>
              <a:t>وفيما هو سائر رأى حشد من الناس يتوجهون نحو مدينة جميلة وكبيرة</a:t>
            </a:r>
            <a:endParaRPr lang="en-GB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715000"/>
            <a:ext cx="9144000" cy="1200329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ar-SY" sz="3600" b="1" dirty="0" smtClean="0">
                <a:solidFill>
                  <a:schemeClr val="bg1"/>
                </a:solidFill>
              </a:rPr>
              <a:t>كانوا يصرخون </a:t>
            </a:r>
            <a:r>
              <a:rPr lang="ar-SY" sz="3600" b="1" dirty="0" smtClean="0">
                <a:solidFill>
                  <a:schemeClr val="bg1"/>
                </a:solidFill>
              </a:rPr>
              <a:t>ويهد</a:t>
            </a:r>
            <a:r>
              <a:rPr lang="ar-EG" sz="3600" b="1" dirty="0" smtClean="0">
                <a:solidFill>
                  <a:schemeClr val="bg1"/>
                </a:solidFill>
              </a:rPr>
              <a:t>ّ</a:t>
            </a:r>
            <a:r>
              <a:rPr lang="ar-SY" sz="3600" b="1" dirty="0" smtClean="0">
                <a:solidFill>
                  <a:schemeClr val="bg1"/>
                </a:solidFill>
              </a:rPr>
              <a:t>دون</a:t>
            </a:r>
            <a:r>
              <a:rPr lang="ar-EG" sz="3600" b="1" dirty="0" smtClean="0">
                <a:solidFill>
                  <a:schemeClr val="bg1"/>
                </a:solidFill>
              </a:rPr>
              <a:t>،</a:t>
            </a:r>
            <a:r>
              <a:rPr lang="ar-SY" sz="3600" b="1" dirty="0" smtClean="0">
                <a:solidFill>
                  <a:schemeClr val="bg1"/>
                </a:solidFill>
              </a:rPr>
              <a:t> </a:t>
            </a:r>
            <a:r>
              <a:rPr lang="ar-SY" sz="3600" b="1" dirty="0" smtClean="0">
                <a:solidFill>
                  <a:schemeClr val="bg1"/>
                </a:solidFill>
              </a:rPr>
              <a:t>فتبعهم في طريقهم </a:t>
            </a:r>
            <a:r>
              <a:rPr lang="ar-EG" sz="3600" b="1" dirty="0" smtClean="0">
                <a:solidFill>
                  <a:schemeClr val="bg1"/>
                </a:solidFill>
              </a:rPr>
              <a:t>إ</a:t>
            </a:r>
            <a:r>
              <a:rPr lang="ar-SY" sz="3600" b="1" dirty="0" err="1" smtClean="0">
                <a:solidFill>
                  <a:schemeClr val="bg1"/>
                </a:solidFill>
              </a:rPr>
              <a:t>لى</a:t>
            </a:r>
            <a:r>
              <a:rPr lang="ar-SY" sz="3600" b="1" dirty="0" smtClean="0">
                <a:solidFill>
                  <a:schemeClr val="bg1"/>
                </a:solidFill>
              </a:rPr>
              <a:t> </a:t>
            </a:r>
            <a:r>
              <a:rPr lang="ar-SY" sz="3600" b="1" dirty="0" smtClean="0">
                <a:solidFill>
                  <a:schemeClr val="bg1"/>
                </a:solidFill>
              </a:rPr>
              <a:t>خارج المدينة</a:t>
            </a:r>
            <a:endParaRPr lang="en-GB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399" y="0"/>
            <a:ext cx="9316026" cy="5791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791200"/>
            <a:ext cx="9144000" cy="1077218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ar-SY" sz="3200" b="1" dirty="0" smtClean="0">
                <a:solidFill>
                  <a:srgbClr val="FFFF00"/>
                </a:solidFill>
              </a:rPr>
              <a:t>هناك وجد ثلاثة صلبان منتصبة وعندما رأى </a:t>
            </a:r>
            <a:r>
              <a:rPr lang="ar-SY" sz="3200" b="1" dirty="0" smtClean="0">
                <a:solidFill>
                  <a:srgbClr val="FFFF00"/>
                </a:solidFill>
              </a:rPr>
              <a:t>ال</a:t>
            </a:r>
            <a:r>
              <a:rPr lang="ar-EG" sz="3200" b="1" dirty="0" smtClean="0">
                <a:solidFill>
                  <a:srgbClr val="FFFF00"/>
                </a:solidFill>
              </a:rPr>
              <a:t>إ</a:t>
            </a:r>
            <a:r>
              <a:rPr lang="ar-SY" sz="3200" b="1" dirty="0" smtClean="0">
                <a:solidFill>
                  <a:srgbClr val="FFFF00"/>
                </a:solidFill>
              </a:rPr>
              <a:t>نسان </a:t>
            </a:r>
            <a:r>
              <a:rPr lang="ar-SY" sz="3200" b="1" dirty="0" smtClean="0">
                <a:solidFill>
                  <a:srgbClr val="FFFF00"/>
                </a:solidFill>
              </a:rPr>
              <a:t>المصلوب في الوسط فهم في الحال انه هو من كان يبحث عنه طيلة هذا الزمن ...</a:t>
            </a:r>
            <a:endParaRPr lang="en-GB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410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410200"/>
            <a:ext cx="9144000" cy="156966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ar-SY" sz="4800" b="1" dirty="0" smtClean="0">
                <a:solidFill>
                  <a:srgbClr val="C00000"/>
                </a:solidFill>
              </a:rPr>
              <a:t>وقد كان فرحه </a:t>
            </a:r>
            <a:r>
              <a:rPr lang="ar-SY" sz="4800" b="1" dirty="0" smtClean="0">
                <a:solidFill>
                  <a:srgbClr val="C00000"/>
                </a:solidFill>
              </a:rPr>
              <a:t>عظيما</a:t>
            </a:r>
            <a:r>
              <a:rPr lang="ar-EG" sz="4800" b="1" dirty="0" smtClean="0">
                <a:solidFill>
                  <a:srgbClr val="C00000"/>
                </a:solidFill>
              </a:rPr>
              <a:t>ً</a:t>
            </a:r>
            <a:r>
              <a:rPr lang="ar-SY" sz="4800" b="1" dirty="0" smtClean="0">
                <a:solidFill>
                  <a:srgbClr val="C00000"/>
                </a:solidFill>
              </a:rPr>
              <a:t> </a:t>
            </a:r>
            <a:r>
              <a:rPr lang="ar-SY" sz="4800" b="1" dirty="0" smtClean="0">
                <a:solidFill>
                  <a:srgbClr val="C00000"/>
                </a:solidFill>
              </a:rPr>
              <a:t>حتى كاد قلبه ينشطر من السعادة</a:t>
            </a:r>
            <a:endParaRPr lang="en-GB" sz="4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096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6096000"/>
            <a:ext cx="9144000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ar-SY" sz="4800" b="1" dirty="0" smtClean="0">
                <a:solidFill>
                  <a:srgbClr val="FF0000"/>
                </a:solidFill>
              </a:rPr>
              <a:t>انه لم يصل بعد فوات الأوان!!!</a:t>
            </a:r>
            <a:endParaRPr lang="en-GB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533399"/>
            <a:ext cx="9144000" cy="5714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" y="5181600"/>
            <a:ext cx="9144000" cy="175432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Y" sz="3600" b="1" dirty="0" smtClean="0">
                <a:solidFill>
                  <a:srgbClr val="002060"/>
                </a:solidFill>
              </a:rPr>
              <a:t>وبينما كان يمعن النظر في السماء , لمح نجما غريبا كان يبحث عنه منذ زمن طويل, لقد كان معروفا لديه بأن ظهور هذا النجم سيبشر </a:t>
            </a:r>
            <a:r>
              <a:rPr lang="ar-SY" sz="3600" b="1" dirty="0" smtClean="0">
                <a:solidFill>
                  <a:srgbClr val="002060"/>
                </a:solidFill>
              </a:rPr>
              <a:t>بول</a:t>
            </a:r>
            <a:r>
              <a:rPr lang="ar-EG" sz="3600" b="1" dirty="0">
                <a:solidFill>
                  <a:srgbClr val="002060"/>
                </a:solidFill>
              </a:rPr>
              <a:t>ا</a:t>
            </a:r>
            <a:r>
              <a:rPr lang="ar-SY" sz="3600" b="1" dirty="0" smtClean="0">
                <a:solidFill>
                  <a:srgbClr val="002060"/>
                </a:solidFill>
              </a:rPr>
              <a:t>د</a:t>
            </a:r>
            <a:r>
              <a:rPr lang="ar-EG" sz="3600" b="1" dirty="0" smtClean="0">
                <a:solidFill>
                  <a:srgbClr val="002060"/>
                </a:solidFill>
              </a:rPr>
              <a:t>ة</a:t>
            </a:r>
            <a:r>
              <a:rPr lang="ar-SY" sz="3600" b="1" dirty="0" smtClean="0">
                <a:solidFill>
                  <a:srgbClr val="002060"/>
                </a:solidFill>
              </a:rPr>
              <a:t> </a:t>
            </a:r>
            <a:r>
              <a:rPr lang="ar-SY" sz="3600" b="1" dirty="0" smtClean="0">
                <a:solidFill>
                  <a:srgbClr val="002060"/>
                </a:solidFill>
              </a:rPr>
              <a:t>ملك عظيم</a:t>
            </a:r>
            <a:endParaRPr lang="ar-SY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4008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400800" y="0"/>
            <a:ext cx="2743200" cy="6986528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Y" sz="3200" b="1" dirty="0" smtClean="0">
                <a:solidFill>
                  <a:schemeClr val="bg1"/>
                </a:solidFill>
              </a:rPr>
              <a:t>فقام في الحال وكأنه سمع صوتا داخليا يقول </a:t>
            </a:r>
            <a:r>
              <a:rPr lang="ar-SY" sz="3200" b="1" dirty="0" smtClean="0">
                <a:solidFill>
                  <a:schemeClr val="bg1"/>
                </a:solidFill>
              </a:rPr>
              <a:t>له:</a:t>
            </a:r>
            <a:r>
              <a:rPr lang="ar-EG" sz="3200" b="1" dirty="0" smtClean="0">
                <a:solidFill>
                  <a:schemeClr val="bg1"/>
                </a:solidFill>
              </a:rPr>
              <a:t> </a:t>
            </a:r>
            <a:r>
              <a:rPr lang="ar-SY" sz="3200" b="1" dirty="0" smtClean="0">
                <a:solidFill>
                  <a:schemeClr val="bg1"/>
                </a:solidFill>
              </a:rPr>
              <a:t>”</a:t>
            </a:r>
            <a:r>
              <a:rPr lang="ar-SY" sz="3200" b="1" dirty="0" smtClean="0">
                <a:solidFill>
                  <a:schemeClr val="bg1"/>
                </a:solidFill>
              </a:rPr>
              <a:t>قم وانطلق“ فترك </a:t>
            </a:r>
            <a:r>
              <a:rPr lang="ar-SY" sz="3200" b="1" dirty="0" smtClean="0">
                <a:solidFill>
                  <a:schemeClr val="bg1"/>
                </a:solidFill>
              </a:rPr>
              <a:t>مملكته</a:t>
            </a:r>
            <a:r>
              <a:rPr lang="ar-EG" sz="3200" b="1" dirty="0" smtClean="0">
                <a:solidFill>
                  <a:schemeClr val="bg1"/>
                </a:solidFill>
              </a:rPr>
              <a:t>،</a:t>
            </a:r>
            <a:r>
              <a:rPr lang="ar-SY" sz="3200" b="1" dirty="0" smtClean="0">
                <a:solidFill>
                  <a:schemeClr val="bg1"/>
                </a:solidFill>
              </a:rPr>
              <a:t> </a:t>
            </a:r>
            <a:r>
              <a:rPr lang="ar-SY" sz="3200" b="1" dirty="0" smtClean="0">
                <a:solidFill>
                  <a:schemeClr val="bg1"/>
                </a:solidFill>
              </a:rPr>
              <a:t>عائلته </a:t>
            </a:r>
            <a:r>
              <a:rPr lang="ar-SY" sz="3200" b="1" dirty="0" smtClean="0">
                <a:solidFill>
                  <a:schemeClr val="bg1"/>
                </a:solidFill>
              </a:rPr>
              <a:t>وأصدقاءه</a:t>
            </a:r>
            <a:r>
              <a:rPr lang="ar-EG" sz="3200" b="1" dirty="0" smtClean="0">
                <a:solidFill>
                  <a:schemeClr val="bg1"/>
                </a:solidFill>
              </a:rPr>
              <a:t>.</a:t>
            </a:r>
            <a:r>
              <a:rPr lang="ar-SY" sz="3200" b="1" dirty="0" smtClean="0">
                <a:solidFill>
                  <a:schemeClr val="bg1"/>
                </a:solidFill>
              </a:rPr>
              <a:t> </a:t>
            </a:r>
            <a:r>
              <a:rPr lang="ar-SY" sz="3200" b="1" dirty="0" smtClean="0">
                <a:solidFill>
                  <a:schemeClr val="bg1"/>
                </a:solidFill>
              </a:rPr>
              <a:t>وأخذ معه قطعة من القماش </a:t>
            </a:r>
            <a:r>
              <a:rPr lang="ar-SY" sz="3200" b="1" dirty="0" smtClean="0">
                <a:solidFill>
                  <a:schemeClr val="bg1"/>
                </a:solidFill>
              </a:rPr>
              <a:t>الناعم</a:t>
            </a:r>
            <a:r>
              <a:rPr lang="ar-EG" sz="3200" b="1" dirty="0" smtClean="0">
                <a:solidFill>
                  <a:schemeClr val="bg1"/>
                </a:solidFill>
              </a:rPr>
              <a:t>،</a:t>
            </a:r>
            <a:r>
              <a:rPr lang="ar-SY" sz="3200" b="1" dirty="0" smtClean="0">
                <a:solidFill>
                  <a:schemeClr val="bg1"/>
                </a:solidFill>
              </a:rPr>
              <a:t> </a:t>
            </a:r>
            <a:r>
              <a:rPr lang="ar-SY" sz="3200" b="1" dirty="0" smtClean="0">
                <a:solidFill>
                  <a:schemeClr val="bg1"/>
                </a:solidFill>
              </a:rPr>
              <a:t>معطف من الفرو الثمين, </a:t>
            </a:r>
            <a:r>
              <a:rPr lang="ar-SY" sz="3200" b="1" dirty="0" smtClean="0">
                <a:solidFill>
                  <a:schemeClr val="bg1"/>
                </a:solidFill>
              </a:rPr>
              <a:t>كيسا</a:t>
            </a:r>
            <a:r>
              <a:rPr lang="ar-EG" sz="3200" b="1" dirty="0" smtClean="0">
                <a:solidFill>
                  <a:schemeClr val="bg1"/>
                </a:solidFill>
              </a:rPr>
              <a:t>ً</a:t>
            </a:r>
            <a:r>
              <a:rPr lang="ar-SY" sz="3200" b="1" dirty="0" smtClean="0">
                <a:solidFill>
                  <a:schemeClr val="bg1"/>
                </a:solidFill>
              </a:rPr>
              <a:t> مملوءا</a:t>
            </a:r>
            <a:r>
              <a:rPr lang="ar-EG" sz="3200" b="1" dirty="0" smtClean="0">
                <a:solidFill>
                  <a:schemeClr val="bg1"/>
                </a:solidFill>
              </a:rPr>
              <a:t>ً</a:t>
            </a:r>
            <a:r>
              <a:rPr lang="ar-SY" sz="3200" b="1" dirty="0" smtClean="0">
                <a:solidFill>
                  <a:schemeClr val="bg1"/>
                </a:solidFill>
              </a:rPr>
              <a:t> </a:t>
            </a:r>
            <a:r>
              <a:rPr lang="ar-SY" sz="3200" b="1" dirty="0" smtClean="0">
                <a:solidFill>
                  <a:schemeClr val="bg1"/>
                </a:solidFill>
              </a:rPr>
              <a:t>بالذهب واللؤلؤ, </a:t>
            </a:r>
            <a:r>
              <a:rPr lang="ar-EG" sz="3200" b="1" dirty="0" smtClean="0">
                <a:solidFill>
                  <a:schemeClr val="bg1"/>
                </a:solidFill>
              </a:rPr>
              <a:t>إ</a:t>
            </a:r>
            <a:r>
              <a:rPr lang="ar-SY" sz="3200" b="1" dirty="0" smtClean="0">
                <a:solidFill>
                  <a:schemeClr val="bg1"/>
                </a:solidFill>
              </a:rPr>
              <a:t>ناء </a:t>
            </a:r>
            <a:r>
              <a:rPr lang="ar-SY" sz="3200" b="1" dirty="0" smtClean="0">
                <a:solidFill>
                  <a:schemeClr val="bg1"/>
                </a:solidFill>
              </a:rPr>
              <a:t>من العسل وحصانه المفضل لديه </a:t>
            </a:r>
            <a:endParaRPr lang="ar-SY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1725" cy="54864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486400"/>
            <a:ext cx="9144000" cy="14465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Y" sz="4400" b="1" dirty="0" smtClean="0">
                <a:solidFill>
                  <a:srgbClr val="002060"/>
                </a:solidFill>
              </a:rPr>
              <a:t>وانطلق يسير في الليل الداكن , وبدأ مغامرة طويلة وعيناه شاخصتان الى النجم</a:t>
            </a:r>
            <a:endParaRPr lang="ar-SY" sz="4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791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791200"/>
            <a:ext cx="9144000" cy="1077218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Y" sz="3200" b="1" dirty="0" smtClean="0">
                <a:solidFill>
                  <a:srgbClr val="FFFF00"/>
                </a:solidFill>
              </a:rPr>
              <a:t>سار طويلا وابتعد عن حدود </a:t>
            </a:r>
            <a:r>
              <a:rPr lang="ar-SY" sz="3200" b="1" dirty="0" smtClean="0">
                <a:solidFill>
                  <a:srgbClr val="FFFF00"/>
                </a:solidFill>
              </a:rPr>
              <a:t>مملكته</a:t>
            </a:r>
            <a:r>
              <a:rPr lang="ar-EG" sz="3200" b="1" dirty="0" smtClean="0">
                <a:solidFill>
                  <a:srgbClr val="FFFF00"/>
                </a:solidFill>
              </a:rPr>
              <a:t>.</a:t>
            </a:r>
            <a:r>
              <a:rPr lang="ar-SY" sz="3200" b="1" dirty="0" smtClean="0">
                <a:solidFill>
                  <a:srgbClr val="FFFF00"/>
                </a:solidFill>
              </a:rPr>
              <a:t> </a:t>
            </a:r>
            <a:r>
              <a:rPr lang="ar-SY" sz="3200" b="1" dirty="0" smtClean="0">
                <a:solidFill>
                  <a:srgbClr val="FFFF00"/>
                </a:solidFill>
              </a:rPr>
              <a:t>فأخذ يكتشف مصائب البشر وآلامهم وعذباتهم , فرغب بأن يخفف عنهم البؤس والألم والشقاء</a:t>
            </a:r>
            <a:endParaRPr lang="ar-SY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5334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" y="5334000"/>
            <a:ext cx="9143999" cy="156966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Y" sz="3200" b="1" dirty="0" smtClean="0"/>
              <a:t>وفي اثناء مسيرته الطويلة التقى ذات مساء بثلاثة رجال عظماء كانوا هم ايضا يبحثون عن ملك الملوك ولكنهم لم يتنازلوا ويلقوا عليه نظرة واحدة</a:t>
            </a:r>
            <a:endParaRPr lang="ar-SY" sz="3200" b="1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334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" y="5334000"/>
            <a:ext cx="9144000" cy="1569660"/>
          </a:xfrm>
          <a:prstGeom prst="rect">
            <a:avLst/>
          </a:prstGeom>
          <a:solidFill>
            <a:srgbClr val="FFC000"/>
          </a:solidFill>
        </p:spPr>
        <p:txBody>
          <a:bodyPr wrap="square" rtlCol="1">
            <a:spAutoFit/>
          </a:bodyPr>
          <a:lstStyle/>
          <a:p>
            <a:r>
              <a:rPr lang="ar-SY" sz="3200" b="1" dirty="0" smtClean="0"/>
              <a:t>ولكي يسترعي انتباههم واهتمامهم فتح كيسه ونثر أمام أعينهم الذهب واللؤلؤ الثمين , لأنه أراد أن يتبعهم </a:t>
            </a:r>
            <a:r>
              <a:rPr lang="ar-EG" sz="3200" b="1" dirty="0" smtClean="0"/>
              <a:t>للوصول</a:t>
            </a:r>
            <a:r>
              <a:rPr lang="ar-SY" sz="3200" b="1" dirty="0" smtClean="0"/>
              <a:t> </a:t>
            </a:r>
            <a:r>
              <a:rPr lang="ar-SY" sz="3200" b="1" dirty="0" smtClean="0"/>
              <a:t>عند الطفل المولود لكنهم تركوه وذهبوا</a:t>
            </a:r>
            <a:endParaRPr lang="ar-SY" sz="3200" b="1" dirty="0"/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562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562600"/>
            <a:ext cx="9144000" cy="1323439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Y" sz="4000" dirty="0" smtClean="0">
                <a:solidFill>
                  <a:schemeClr val="bg1"/>
                </a:solidFill>
              </a:rPr>
              <a:t>في الليلة التالية استيقظ على صراخ </a:t>
            </a:r>
            <a:r>
              <a:rPr lang="ar-SY" sz="4000" dirty="0" smtClean="0">
                <a:solidFill>
                  <a:schemeClr val="bg1"/>
                </a:solidFill>
              </a:rPr>
              <a:t>شديد</a:t>
            </a:r>
            <a:r>
              <a:rPr lang="ar-EG" sz="4000" dirty="0" smtClean="0">
                <a:solidFill>
                  <a:schemeClr val="bg1"/>
                </a:solidFill>
              </a:rPr>
              <a:t>،</a:t>
            </a:r>
            <a:r>
              <a:rPr lang="ar-SY" sz="4000" dirty="0" smtClean="0">
                <a:solidFill>
                  <a:schemeClr val="bg1"/>
                </a:solidFill>
              </a:rPr>
              <a:t> </a:t>
            </a:r>
            <a:r>
              <a:rPr lang="ar-SY" sz="4000" dirty="0" smtClean="0">
                <a:solidFill>
                  <a:schemeClr val="bg1"/>
                </a:solidFill>
              </a:rPr>
              <a:t>فرأى من بعيد امرأة في مستهل شبابها وقد وضعت طفلة صغيرة</a:t>
            </a:r>
            <a:endParaRPr lang="ar-SY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</TotalTime>
  <Words>674</Words>
  <Application>Microsoft Office PowerPoint</Application>
  <PresentationFormat>On-screen Show (4:3)</PresentationFormat>
  <Paragraphs>28</Paragraphs>
  <Slides>28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By DR.Ahmed Saker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HANANIA FMM</dc:creator>
  <cp:lastModifiedBy>FMMM Cairo</cp:lastModifiedBy>
  <cp:revision>38</cp:revision>
  <dcterms:created xsi:type="dcterms:W3CDTF">2011-05-22T01:18:17Z</dcterms:created>
  <dcterms:modified xsi:type="dcterms:W3CDTF">2017-11-06T09:19:25Z</dcterms:modified>
</cp:coreProperties>
</file>