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386E-70C1-4F1F-B723-37999A5665C8}" type="datetimeFigureOut">
              <a:rPr lang="ar-EG" smtClean="0"/>
              <a:pPr/>
              <a:t>01/01/1436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01A-2EF8-4233-8522-18703A3D6B80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386E-70C1-4F1F-B723-37999A5665C8}" type="datetimeFigureOut">
              <a:rPr lang="ar-EG" smtClean="0"/>
              <a:pPr/>
              <a:t>01/01/1436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01A-2EF8-4233-8522-18703A3D6B80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386E-70C1-4F1F-B723-37999A5665C8}" type="datetimeFigureOut">
              <a:rPr lang="ar-EG" smtClean="0"/>
              <a:pPr/>
              <a:t>01/01/1436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01A-2EF8-4233-8522-18703A3D6B80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386E-70C1-4F1F-B723-37999A5665C8}" type="datetimeFigureOut">
              <a:rPr lang="ar-EG" smtClean="0"/>
              <a:pPr/>
              <a:t>01/01/1436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01A-2EF8-4233-8522-18703A3D6B80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386E-70C1-4F1F-B723-37999A5665C8}" type="datetimeFigureOut">
              <a:rPr lang="ar-EG" smtClean="0"/>
              <a:pPr/>
              <a:t>01/01/1436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01A-2EF8-4233-8522-18703A3D6B80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386E-70C1-4F1F-B723-37999A5665C8}" type="datetimeFigureOut">
              <a:rPr lang="ar-EG" smtClean="0"/>
              <a:pPr/>
              <a:t>01/01/1436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01A-2EF8-4233-8522-18703A3D6B80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386E-70C1-4F1F-B723-37999A5665C8}" type="datetimeFigureOut">
              <a:rPr lang="ar-EG" smtClean="0"/>
              <a:pPr/>
              <a:t>01/01/1436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01A-2EF8-4233-8522-18703A3D6B80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386E-70C1-4F1F-B723-37999A5665C8}" type="datetimeFigureOut">
              <a:rPr lang="ar-EG" smtClean="0"/>
              <a:pPr/>
              <a:t>01/01/1436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01A-2EF8-4233-8522-18703A3D6B80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386E-70C1-4F1F-B723-37999A5665C8}" type="datetimeFigureOut">
              <a:rPr lang="ar-EG" smtClean="0"/>
              <a:pPr/>
              <a:t>01/01/1436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01A-2EF8-4233-8522-18703A3D6B80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386E-70C1-4F1F-B723-37999A5665C8}" type="datetimeFigureOut">
              <a:rPr lang="ar-EG" smtClean="0"/>
              <a:pPr/>
              <a:t>01/01/1436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01A-2EF8-4233-8522-18703A3D6B80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386E-70C1-4F1F-B723-37999A5665C8}" type="datetimeFigureOut">
              <a:rPr lang="ar-EG" smtClean="0"/>
              <a:pPr/>
              <a:t>01/01/1436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01A-2EF8-4233-8522-18703A3D6B80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1386E-70C1-4F1F-B723-37999A5665C8}" type="datetimeFigureOut">
              <a:rPr lang="ar-EG" smtClean="0"/>
              <a:pPr/>
              <a:t>01/01/1436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8301A-2EF8-4233-8522-18703A3D6B80}" type="slidenum">
              <a:rPr lang="ar-EG" smtClean="0"/>
              <a:pPr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0950" y="1"/>
            <a:ext cx="9123050" cy="685802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6" name="Picture 5" descr="Vincent 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7582" y="714356"/>
            <a:ext cx="5388864" cy="5343144"/>
          </a:xfrm>
          <a:prstGeom prst="rect">
            <a:avLst/>
          </a:prstGeom>
          <a:ln w="57150">
            <a:solidFill>
              <a:schemeClr val="accent2">
                <a:lumMod val="20000"/>
                <a:lumOff val="80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143240" y="2500306"/>
            <a:ext cx="600079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مار منصور</a:t>
            </a:r>
            <a:endParaRPr lang="ar-EG" sz="9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3" name="Picture 2" descr="Vincent 09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357166"/>
            <a:ext cx="6101765" cy="6230462"/>
          </a:xfrm>
          <a:prstGeom prst="rect">
            <a:avLst/>
          </a:prstGeom>
          <a:ln w="76200">
            <a:solidFill>
              <a:srgbClr val="C0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0" y="1000108"/>
            <a:ext cx="2571736" cy="42473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 smtClean="0">
                <a:solidFill>
                  <a:schemeClr val="bg1"/>
                </a:solidFill>
              </a:rPr>
              <a:t>أسس </a:t>
            </a:r>
          </a:p>
          <a:p>
            <a:r>
              <a:rPr lang="ar-EG" sz="3600" dirty="0" smtClean="0">
                <a:solidFill>
                  <a:schemeClr val="bg1"/>
                </a:solidFill>
              </a:rPr>
              <a:t>جمعية كهنة يكرسون حياتهم للفقراء </a:t>
            </a:r>
          </a:p>
          <a:p>
            <a:r>
              <a:rPr lang="ar-EG" sz="3600" dirty="0" smtClean="0">
                <a:solidFill>
                  <a:schemeClr val="bg1"/>
                </a:solidFill>
              </a:rPr>
              <a:t>ومنصور أرسلهم </a:t>
            </a:r>
          </a:p>
          <a:p>
            <a:r>
              <a:rPr lang="ar-EG" sz="3600" dirty="0" smtClean="0">
                <a:solidFill>
                  <a:schemeClr val="bg1"/>
                </a:solidFill>
              </a:rPr>
              <a:t>بالعالم كله.</a:t>
            </a:r>
            <a:endParaRPr lang="en-US" sz="3600" dirty="0" smtClean="0">
              <a:solidFill>
                <a:schemeClr val="bg1"/>
              </a:solidFill>
            </a:endParaRP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4" name="Picture 3" descr="Vincent 10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57166"/>
            <a:ext cx="6174620" cy="6144277"/>
          </a:xfrm>
          <a:prstGeom prst="rect">
            <a:avLst/>
          </a:prstGeom>
          <a:ln w="76200">
            <a:solidFill>
              <a:schemeClr val="accent2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643702" y="922455"/>
            <a:ext cx="2357422" cy="50783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 smtClean="0">
                <a:solidFill>
                  <a:schemeClr val="accent2">
                    <a:lumMod val="50000"/>
                  </a:schemeClr>
                </a:solidFill>
              </a:rPr>
              <a:t>في المستشفى المرضى كثيرون ومتروكون. يطلب منصور من السيدات النبيلات </a:t>
            </a:r>
          </a:p>
          <a:p>
            <a:r>
              <a:rPr lang="ar-EG" sz="3600" dirty="0" smtClean="0">
                <a:solidFill>
                  <a:schemeClr val="accent2">
                    <a:lumMod val="50000"/>
                  </a:schemeClr>
                </a:solidFill>
              </a:rPr>
              <a:t>أن يزرنهم ويخدمونهم.</a:t>
            </a:r>
            <a:endParaRPr lang="ar-EG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3" name="Picture 2" descr="Vincent 11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302" y="449913"/>
            <a:ext cx="6105540" cy="6085805"/>
          </a:xfrm>
          <a:prstGeom prst="rect">
            <a:avLst/>
          </a:prstGeom>
          <a:ln w="76200">
            <a:solidFill>
              <a:srgbClr val="0070C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42844" y="985140"/>
            <a:ext cx="2357454" cy="480131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 smtClean="0">
                <a:solidFill>
                  <a:schemeClr val="bg2">
                    <a:lumMod val="10000"/>
                  </a:schemeClr>
                </a:solidFill>
              </a:rPr>
              <a:t>سيدات يساعدن منصور لتدريس </a:t>
            </a:r>
          </a:p>
          <a:p>
            <a:r>
              <a:rPr lang="ar-EG" sz="3600" dirty="0" smtClean="0">
                <a:solidFill>
                  <a:schemeClr val="bg2">
                    <a:lumMod val="10000"/>
                  </a:schemeClr>
                </a:solidFill>
              </a:rPr>
              <a:t>أولاد الفقراء الذين لم يذهبوا إلى المدارس. أسس رهبانية بنات المحبة.</a:t>
            </a:r>
            <a:endParaRPr lang="en-US" sz="3600" dirty="0" smtClean="0">
              <a:solidFill>
                <a:schemeClr val="bg2">
                  <a:lumMod val="10000"/>
                </a:schemeClr>
              </a:solidFill>
            </a:endParaRP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3" name="Picture 2" descr="Vincent 12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39330"/>
            <a:ext cx="6217813" cy="6232942"/>
          </a:xfrm>
          <a:prstGeom prst="rect">
            <a:avLst/>
          </a:prstGeom>
          <a:ln w="76200">
            <a:solidFill>
              <a:schemeClr val="bg2">
                <a:lumMod val="10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6786578" y="422076"/>
            <a:ext cx="2143140" cy="646330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 smtClean="0"/>
              <a:t>بعد موت الملك استلمت الملكة الرئاسة وطلبت </a:t>
            </a:r>
            <a:r>
              <a:rPr lang="ar-EG" sz="3600" dirty="0" smtClean="0"/>
              <a:t> وجود منصور </a:t>
            </a:r>
          </a:p>
          <a:p>
            <a:r>
              <a:rPr lang="ar-EG" sz="3600" dirty="0" smtClean="0"/>
              <a:t>في </a:t>
            </a:r>
            <a:r>
              <a:rPr lang="ar-EG" sz="3600" dirty="0" smtClean="0"/>
              <a:t>مجلس الشورى </a:t>
            </a:r>
          </a:p>
          <a:p>
            <a:r>
              <a:rPr lang="ar-EG" sz="3600" dirty="0" smtClean="0"/>
              <a:t>حيث يدافع عن السلام.</a:t>
            </a:r>
            <a:endParaRPr lang="en-US" sz="3600" dirty="0" smtClean="0"/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3" name="Picture 2" descr="Vincent 13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172" y="338386"/>
            <a:ext cx="6158232" cy="6233886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42844" y="1244632"/>
            <a:ext cx="2214578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 smtClean="0">
                <a:solidFill>
                  <a:schemeClr val="bg2">
                    <a:lumMod val="10000"/>
                  </a:schemeClr>
                </a:solidFill>
              </a:rPr>
              <a:t>جمع الأطفال المتروكين أمام الكنائس أو البيوت ويهتم فيهم وبنات المحبة يربوهم. </a:t>
            </a:r>
            <a:endParaRPr lang="ar-EG" sz="36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5" name="Oval 4"/>
          <p:cNvSpPr/>
          <p:nvPr/>
        </p:nvSpPr>
        <p:spPr>
          <a:xfrm>
            <a:off x="1527872" y="71414"/>
            <a:ext cx="5973086" cy="597308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3" name="Picture 2" descr="Vincent 14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1624" y="357166"/>
            <a:ext cx="5280752" cy="53194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C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71406" y="6036910"/>
            <a:ext cx="7358114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400" dirty="0" smtClean="0">
                <a:solidFill>
                  <a:schemeClr val="bg2">
                    <a:lumMod val="10000"/>
                  </a:schemeClr>
                </a:solidFill>
              </a:rPr>
              <a:t>واليوم جمعية مار منصور والراهبات يتابعوا رسالته.</a:t>
            </a:r>
            <a:endParaRPr lang="en-US" sz="3400" dirty="0" smtClean="0">
              <a:solidFill>
                <a:schemeClr val="bg2">
                  <a:lumMod val="10000"/>
                </a:schemeClr>
              </a:solidFill>
            </a:endParaRPr>
          </a:p>
          <a:p>
            <a:endParaRPr lang="ar-EG" dirty="0"/>
          </a:p>
        </p:txBody>
      </p:sp>
      <p:sp>
        <p:nvSpPr>
          <p:cNvPr id="7" name="TextBox 6"/>
          <p:cNvSpPr txBox="1"/>
          <p:nvPr/>
        </p:nvSpPr>
        <p:spPr>
          <a:xfrm>
            <a:off x="7429520" y="1000108"/>
            <a:ext cx="1571604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 smtClean="0">
                <a:solidFill>
                  <a:srgbClr val="002060"/>
                </a:solidFill>
              </a:rPr>
              <a:t>عاش حتى 80 سنة وهو يهتم بكل الأعمال التي أسسها</a:t>
            </a:r>
            <a:endParaRPr lang="ar-EG" sz="3600" dirty="0"/>
          </a:p>
        </p:txBody>
      </p:sp>
      <p:sp>
        <p:nvSpPr>
          <p:cNvPr id="9" name="Oval 8"/>
          <p:cNvSpPr/>
          <p:nvPr/>
        </p:nvSpPr>
        <p:spPr>
          <a:xfrm>
            <a:off x="1428728" y="-24"/>
            <a:ext cx="6143668" cy="61436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3" name="Picture 2" descr="Vincent 01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500042"/>
            <a:ext cx="5886896" cy="597262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14282" y="1000108"/>
            <a:ext cx="2143140" cy="452431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/>
              <a:t>ولد منصور </a:t>
            </a:r>
            <a:endParaRPr lang="ar-EG" sz="3600" dirty="0" smtClean="0"/>
          </a:p>
          <a:p>
            <a:r>
              <a:rPr lang="ar-EG" sz="3600" dirty="0" smtClean="0"/>
              <a:t>في </a:t>
            </a:r>
            <a:r>
              <a:rPr lang="ar-EG" sz="3600" dirty="0"/>
              <a:t>السنة </a:t>
            </a:r>
            <a:r>
              <a:rPr lang="ar-EG" sz="3600" dirty="0" smtClean="0"/>
              <a:t>1581</a:t>
            </a:r>
          </a:p>
          <a:p>
            <a:r>
              <a:rPr lang="ar-EG" sz="3600" dirty="0" smtClean="0"/>
              <a:t>من </a:t>
            </a:r>
            <a:r>
              <a:rPr lang="ar-EG" sz="3600" dirty="0"/>
              <a:t>عائلة فقيرة  ولكنه </a:t>
            </a:r>
            <a:endParaRPr lang="ar-EG" sz="3600" dirty="0" smtClean="0"/>
          </a:p>
          <a:p>
            <a:r>
              <a:rPr lang="ar-EG" sz="3600" dirty="0" smtClean="0"/>
              <a:t>كان كريماً </a:t>
            </a:r>
            <a:r>
              <a:rPr lang="ar-EG" sz="3600" dirty="0"/>
              <a:t>ويشارك </a:t>
            </a:r>
            <a:r>
              <a:rPr lang="ar-EG" sz="3600" dirty="0" smtClean="0"/>
              <a:t>أكله </a:t>
            </a:r>
            <a:r>
              <a:rPr lang="ar-EG" sz="3600" dirty="0"/>
              <a:t>مع </a:t>
            </a:r>
            <a:r>
              <a:rPr lang="ar-EG" sz="3600" dirty="0" smtClean="0"/>
              <a:t>الشحاذين.</a:t>
            </a:r>
            <a:endParaRPr lang="ar-EG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3" name="Picture 2" descr="Vincent 02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332263"/>
            <a:ext cx="6243251" cy="6168571"/>
          </a:xfrm>
          <a:prstGeom prst="rect">
            <a:avLst/>
          </a:prstGeom>
          <a:ln w="57150">
            <a:solidFill>
              <a:schemeClr val="accent2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7000892" y="1214422"/>
            <a:ext cx="1857388" cy="529375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dirty="0">
                <a:cs typeface="+mj-cs"/>
              </a:rPr>
              <a:t>لاحظ أبوه ميل منصور للدراسة وللتعليم الديني وضحى بثورين ليبعثه </a:t>
            </a:r>
            <a:r>
              <a:rPr lang="ar-EG" sz="3200" dirty="0" smtClean="0">
                <a:cs typeface="+mj-cs"/>
              </a:rPr>
              <a:t>إلى </a:t>
            </a:r>
            <a:r>
              <a:rPr lang="ar-EG" sz="3200" dirty="0">
                <a:cs typeface="+mj-cs"/>
              </a:rPr>
              <a:t>الجامعة حتى يصبح كاهنا. </a:t>
            </a:r>
            <a:endParaRPr lang="en-US" sz="3200" dirty="0">
              <a:cs typeface="+mj-cs"/>
            </a:endParaRP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3" name="Picture 2" descr="Vincent 03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6589" y="428604"/>
            <a:ext cx="6503129" cy="6011205"/>
          </a:xfrm>
          <a:prstGeom prst="rect">
            <a:avLst/>
          </a:prstGeom>
          <a:ln w="57150">
            <a:solidFill>
              <a:schemeClr val="tx2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0" y="357166"/>
            <a:ext cx="2214546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>
                <a:solidFill>
                  <a:schemeClr val="bg1"/>
                </a:solidFill>
              </a:rPr>
              <a:t>يوم </a:t>
            </a:r>
            <a:endParaRPr lang="ar-EG" sz="3600" dirty="0" smtClean="0">
              <a:solidFill>
                <a:schemeClr val="bg1"/>
              </a:solidFill>
            </a:endParaRPr>
          </a:p>
          <a:p>
            <a:r>
              <a:rPr lang="ar-EG" sz="3600" dirty="0" smtClean="0">
                <a:solidFill>
                  <a:schemeClr val="bg1"/>
                </a:solidFill>
              </a:rPr>
              <a:t>من </a:t>
            </a:r>
            <a:r>
              <a:rPr lang="ar-EG" sz="3600" dirty="0">
                <a:solidFill>
                  <a:schemeClr val="bg1"/>
                </a:solidFill>
              </a:rPr>
              <a:t>الأيام </a:t>
            </a:r>
            <a:endParaRPr lang="ar-EG" sz="3600" dirty="0" smtClean="0">
              <a:solidFill>
                <a:schemeClr val="bg1"/>
              </a:solidFill>
            </a:endParaRPr>
          </a:p>
          <a:p>
            <a:r>
              <a:rPr lang="ar-EG" sz="3600" dirty="0" smtClean="0">
                <a:solidFill>
                  <a:schemeClr val="bg1"/>
                </a:solidFill>
              </a:rPr>
              <a:t>وهو </a:t>
            </a:r>
            <a:r>
              <a:rPr lang="ar-EG" sz="3600" dirty="0">
                <a:solidFill>
                  <a:schemeClr val="bg1"/>
                </a:solidFill>
              </a:rPr>
              <a:t>مسافر إلى </a:t>
            </a:r>
            <a:r>
              <a:rPr lang="ar-EG" sz="3600" dirty="0" smtClean="0">
                <a:solidFill>
                  <a:schemeClr val="bg1"/>
                </a:solidFill>
              </a:rPr>
              <a:t>مرسيليا، </a:t>
            </a:r>
            <a:r>
              <a:rPr lang="ar-EG" sz="3600" dirty="0">
                <a:solidFill>
                  <a:schemeClr val="bg1"/>
                </a:solidFill>
              </a:rPr>
              <a:t>هجموا الأتراك السفينة </a:t>
            </a:r>
            <a:endParaRPr lang="ar-EG" sz="3600" dirty="0" smtClean="0">
              <a:solidFill>
                <a:schemeClr val="bg1"/>
              </a:solidFill>
            </a:endParaRPr>
          </a:p>
          <a:p>
            <a:r>
              <a:rPr lang="ar-EG" sz="3600" dirty="0" smtClean="0">
                <a:solidFill>
                  <a:schemeClr val="bg1"/>
                </a:solidFill>
              </a:rPr>
              <a:t>وباعوا </a:t>
            </a:r>
            <a:r>
              <a:rPr lang="ar-EG" sz="3600" dirty="0">
                <a:solidFill>
                  <a:schemeClr val="bg1"/>
                </a:solidFill>
              </a:rPr>
              <a:t>منصور </a:t>
            </a:r>
            <a:endParaRPr lang="ar-EG" sz="3600" dirty="0" smtClean="0">
              <a:solidFill>
                <a:schemeClr val="bg1"/>
              </a:solidFill>
            </a:endParaRPr>
          </a:p>
          <a:p>
            <a:r>
              <a:rPr lang="ar-EG" sz="3600" dirty="0" smtClean="0">
                <a:solidFill>
                  <a:schemeClr val="bg1"/>
                </a:solidFill>
              </a:rPr>
              <a:t>كعبيد </a:t>
            </a:r>
            <a:r>
              <a:rPr lang="ar-EG" sz="3600" dirty="0">
                <a:solidFill>
                  <a:schemeClr val="bg1"/>
                </a:solidFill>
              </a:rPr>
              <a:t>في </a:t>
            </a:r>
            <a:r>
              <a:rPr lang="ar-EG" sz="3600" dirty="0" smtClean="0">
                <a:solidFill>
                  <a:schemeClr val="bg1"/>
                </a:solidFill>
              </a:rPr>
              <a:t>تونس.</a:t>
            </a:r>
            <a:endParaRPr lang="ar-EG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3" name="Picture 2" descr="Vincent 04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183" y="285728"/>
            <a:ext cx="6296081" cy="6270171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6715140" y="1056578"/>
            <a:ext cx="2143140" cy="480131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 smtClean="0"/>
              <a:t>في </a:t>
            </a:r>
            <a:r>
              <a:rPr lang="ar-EG" sz="3600" dirty="0"/>
              <a:t>رجوعه </a:t>
            </a:r>
            <a:r>
              <a:rPr lang="ar-EG" sz="3600" dirty="0" smtClean="0"/>
              <a:t>إلى </a:t>
            </a:r>
            <a:r>
              <a:rPr lang="ar-EG" sz="3600" dirty="0"/>
              <a:t>فرنسا وكلته الملكة ماركو بتوزيع </a:t>
            </a:r>
            <a:r>
              <a:rPr lang="ar-EG" sz="3600" dirty="0" smtClean="0"/>
              <a:t>حسنات </a:t>
            </a:r>
            <a:r>
              <a:rPr lang="ar-EG" sz="3600" dirty="0"/>
              <a:t>المملكة </a:t>
            </a:r>
            <a:endParaRPr lang="ar-EG" sz="3600" dirty="0" smtClean="0"/>
          </a:p>
          <a:p>
            <a:r>
              <a:rPr lang="ar-EG" sz="3600" dirty="0" smtClean="0"/>
              <a:t>إلى الفقراء.</a:t>
            </a:r>
            <a:endParaRPr lang="en-US" sz="3600" dirty="0"/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3" name="Picture 2" descr="Vincent 05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9047" y="428171"/>
            <a:ext cx="6197795" cy="6144101"/>
          </a:xfrm>
          <a:prstGeom prst="rect">
            <a:avLst/>
          </a:prstGeom>
          <a:ln w="76200">
            <a:solidFill>
              <a:schemeClr val="accent1">
                <a:lumMod val="50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85720" y="1002646"/>
            <a:ext cx="2071702" cy="535531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>
                <a:solidFill>
                  <a:schemeClr val="bg2">
                    <a:lumMod val="10000"/>
                  </a:schemeClr>
                </a:solidFill>
              </a:rPr>
              <a:t>منصور يحفظ على </a:t>
            </a:r>
            <a:r>
              <a:rPr lang="ar-EG" sz="3600" dirty="0" smtClean="0">
                <a:solidFill>
                  <a:schemeClr val="bg2">
                    <a:lumMod val="10000"/>
                  </a:schemeClr>
                </a:solidFill>
              </a:rPr>
              <a:t>صدره </a:t>
            </a:r>
            <a:r>
              <a:rPr lang="ar-EG" sz="3600" dirty="0">
                <a:solidFill>
                  <a:schemeClr val="bg2">
                    <a:lumMod val="10000"/>
                  </a:schemeClr>
                </a:solidFill>
              </a:rPr>
              <a:t>ورقة مكتوبة "أنا أؤمن بالله" ويفرح لأنه </a:t>
            </a:r>
            <a:r>
              <a:rPr lang="ar-EG" sz="3600" dirty="0" smtClean="0">
                <a:solidFill>
                  <a:schemeClr val="bg2">
                    <a:lumMod val="10000"/>
                  </a:schemeClr>
                </a:solidFill>
              </a:rPr>
              <a:t>عيّن </a:t>
            </a:r>
            <a:r>
              <a:rPr lang="ar-EG" sz="3600" dirty="0">
                <a:solidFill>
                  <a:schemeClr val="bg2">
                    <a:lumMod val="10000"/>
                  </a:schemeClr>
                </a:solidFill>
              </a:rPr>
              <a:t>كاهنا عند شعب بسيط </a:t>
            </a:r>
            <a:r>
              <a:rPr lang="ar-EG" sz="3600" dirty="0" smtClean="0">
                <a:solidFill>
                  <a:schemeClr val="bg2">
                    <a:lumMod val="10000"/>
                  </a:schemeClr>
                </a:solidFill>
              </a:rPr>
              <a:t>وكريم.</a:t>
            </a:r>
            <a:endParaRPr lang="en-US" sz="3600" dirty="0">
              <a:solidFill>
                <a:schemeClr val="bg2">
                  <a:lumMod val="10000"/>
                </a:schemeClr>
              </a:solidFill>
            </a:endParaRPr>
          </a:p>
          <a:p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3" name="Picture 2" descr="Vincent 06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34962"/>
            <a:ext cx="6306679" cy="6094434"/>
          </a:xfrm>
          <a:prstGeom prst="rect">
            <a:avLst/>
          </a:prstGeom>
          <a:ln w="57150">
            <a:solidFill>
              <a:srgbClr val="FFC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6858016" y="500042"/>
            <a:ext cx="2143108" cy="50783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 smtClean="0">
                <a:solidFill>
                  <a:schemeClr val="bg1"/>
                </a:solidFill>
              </a:rPr>
              <a:t>تأثر جدا لما اكتشف فلاحا سيموت ولم يحضر تعليم ولم يعترف بكل حياته بسبب قلة وجود كهنة عندهم.</a:t>
            </a:r>
            <a:endParaRPr lang="ar-EG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3" name="Picture 2" descr="Vincent 07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275" y="285728"/>
            <a:ext cx="6128005" cy="6195511"/>
          </a:xfrm>
          <a:prstGeom prst="rect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42844" y="1119263"/>
            <a:ext cx="2357454" cy="452431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 smtClean="0">
                <a:solidFill>
                  <a:schemeClr val="bg2">
                    <a:lumMod val="10000"/>
                  </a:schemeClr>
                </a:solidFill>
              </a:rPr>
              <a:t>يوم الأحد يخبّر الرعاية بان عائلة بكاملها مريضة. </a:t>
            </a:r>
          </a:p>
          <a:p>
            <a:r>
              <a:rPr lang="ar-EG" sz="3600" dirty="0" smtClean="0">
                <a:solidFill>
                  <a:schemeClr val="bg2">
                    <a:lumMod val="10000"/>
                  </a:schemeClr>
                </a:solidFill>
              </a:rPr>
              <a:t>الكثير قاموا بمساعدتها، لذلك أسس جمعية المحبة.</a:t>
            </a:r>
            <a:endParaRPr lang="ar-EG" sz="36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3" name="Picture 2" descr="Vincent 08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23872"/>
            <a:ext cx="6143005" cy="6248400"/>
          </a:xfrm>
          <a:prstGeom prst="rect">
            <a:avLst/>
          </a:prstGeom>
          <a:ln w="76200">
            <a:solidFill>
              <a:schemeClr val="bg2">
                <a:lumMod val="2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6715140" y="71414"/>
            <a:ext cx="2285984" cy="67403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 smtClean="0">
                <a:solidFill>
                  <a:schemeClr val="bg1"/>
                </a:solidFill>
              </a:rPr>
              <a:t>ثم الملك </a:t>
            </a:r>
          </a:p>
          <a:p>
            <a:r>
              <a:rPr lang="ar-EG" sz="3600" dirty="0" smtClean="0">
                <a:solidFill>
                  <a:schemeClr val="bg1"/>
                </a:solidFill>
              </a:rPr>
              <a:t>عينه كاهنا للمحكومين بالأشغال الشاقة  </a:t>
            </a:r>
          </a:p>
          <a:p>
            <a:r>
              <a:rPr lang="ar-EG" sz="3600" dirty="0" smtClean="0">
                <a:solidFill>
                  <a:schemeClr val="bg1"/>
                </a:solidFill>
              </a:rPr>
              <a:t>الذين </a:t>
            </a:r>
            <a:r>
              <a:rPr lang="ar-EG" sz="3600" dirty="0" err="1" smtClean="0">
                <a:solidFill>
                  <a:schemeClr val="bg1"/>
                </a:solidFill>
              </a:rPr>
              <a:t>يجدّفون</a:t>
            </a:r>
            <a:r>
              <a:rPr lang="ar-EG" sz="3600" dirty="0" smtClean="0">
                <a:solidFill>
                  <a:schemeClr val="bg1"/>
                </a:solidFill>
              </a:rPr>
              <a:t> بالأسطول الملكي. منصور يطلب من الحراس الغذاء والشفقة.</a:t>
            </a:r>
            <a:endParaRPr lang="ar-EG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</TotalTime>
  <Words>231</Words>
  <Application>Microsoft Office PowerPoint</Application>
  <PresentationFormat>On-screen Show (4:3)</PresentationFormat>
  <Paragraphs>34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UP TO DATE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Ser</dc:creator>
  <cp:lastModifiedBy>Ser</cp:lastModifiedBy>
  <cp:revision>12</cp:revision>
  <dcterms:created xsi:type="dcterms:W3CDTF">2014-03-29T16:28:23Z</dcterms:created>
  <dcterms:modified xsi:type="dcterms:W3CDTF">2014-10-24T14:36:14Z</dcterms:modified>
</cp:coreProperties>
</file>