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90"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p:scale>
          <a:sx n="50" d="100"/>
          <a:sy n="50" d="100"/>
        </p:scale>
        <p:origin x="-822" y="-49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p>
            <a:fld id="{AC552EBA-F015-4BC6-B2DA-A7CC9012B78E}" type="datetimeFigureOut">
              <a:rPr lang="en-US" smtClean="0"/>
              <a:pPr/>
              <a:t>1/10/2013</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5F999318-6C79-453E-BD75-B007A2F73729}" type="slidenum">
              <a:rPr lang="en-GB" smtClean="0"/>
              <a:pPr/>
              <a:t>‹#›</a:t>
            </a:fld>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AC552EBA-F015-4BC6-B2DA-A7CC9012B78E}" type="datetimeFigureOut">
              <a:rPr lang="en-US" smtClean="0"/>
              <a:pPr/>
              <a:t>1/10/2013</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5F999318-6C79-453E-BD75-B007A2F73729}" type="slidenum">
              <a:rPr lang="en-GB" smtClean="0"/>
              <a:pPr/>
              <a:t>‹#›</a:t>
            </a:fld>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AC552EBA-F015-4BC6-B2DA-A7CC9012B78E}" type="datetimeFigureOut">
              <a:rPr lang="en-US" smtClean="0"/>
              <a:pPr/>
              <a:t>1/10/2013</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5F999318-6C79-453E-BD75-B007A2F73729}" type="slidenum">
              <a:rPr lang="en-GB" smtClean="0"/>
              <a:pPr/>
              <a:t>‹#›</a:t>
            </a:fld>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AC552EBA-F015-4BC6-B2DA-A7CC9012B78E}" type="datetimeFigureOut">
              <a:rPr lang="en-US" smtClean="0"/>
              <a:pPr/>
              <a:t>1/10/2013</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5F999318-6C79-453E-BD75-B007A2F73729}" type="slidenum">
              <a:rPr lang="en-GB" smtClean="0"/>
              <a:pPr/>
              <a:t>‹#›</a:t>
            </a:fld>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C552EBA-F015-4BC6-B2DA-A7CC9012B78E}" type="datetimeFigureOut">
              <a:rPr lang="en-US" smtClean="0"/>
              <a:pPr/>
              <a:t>1/10/2013</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5F999318-6C79-453E-BD75-B007A2F73729}" type="slidenum">
              <a:rPr lang="en-GB" smtClean="0"/>
              <a:pPr/>
              <a:t>‹#›</a:t>
            </a:fld>
            <a:endParaRPr lang="en-GB"/>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fld id="{AC552EBA-F015-4BC6-B2DA-A7CC9012B78E}" type="datetimeFigureOut">
              <a:rPr lang="en-US" smtClean="0"/>
              <a:pPr/>
              <a:t>1/10/2013</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5F999318-6C79-453E-BD75-B007A2F73729}" type="slidenum">
              <a:rPr lang="en-GB" smtClean="0"/>
              <a:pPr/>
              <a:t>‹#›</a:t>
            </a:fld>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fld id="{AC552EBA-F015-4BC6-B2DA-A7CC9012B78E}" type="datetimeFigureOut">
              <a:rPr lang="en-US" smtClean="0"/>
              <a:pPr/>
              <a:t>1/10/2013</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5F999318-6C79-453E-BD75-B007A2F73729}" type="slidenum">
              <a:rPr lang="en-GB" smtClean="0"/>
              <a:pPr/>
              <a:t>‹#›</a:t>
            </a:fld>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fld id="{AC552EBA-F015-4BC6-B2DA-A7CC9012B78E}" type="datetimeFigureOut">
              <a:rPr lang="en-US" smtClean="0"/>
              <a:pPr/>
              <a:t>1/10/2013</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5F999318-6C79-453E-BD75-B007A2F73729}" type="slidenum">
              <a:rPr lang="en-GB" smtClean="0"/>
              <a:pPr/>
              <a:t>‹#›</a:t>
            </a:fld>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C552EBA-F015-4BC6-B2DA-A7CC9012B78E}" type="datetimeFigureOut">
              <a:rPr lang="en-US" smtClean="0"/>
              <a:pPr/>
              <a:t>1/10/2013</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5F999318-6C79-453E-BD75-B007A2F73729}" type="slidenum">
              <a:rPr lang="en-GB" smtClean="0"/>
              <a:pPr/>
              <a:t>‹#›</a:t>
            </a:fld>
            <a:endParaRPr lang="en-GB"/>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C552EBA-F015-4BC6-B2DA-A7CC9012B78E}" type="datetimeFigureOut">
              <a:rPr lang="en-US" smtClean="0"/>
              <a:pPr/>
              <a:t>1/10/2013</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5F999318-6C79-453E-BD75-B007A2F73729}" type="slidenum">
              <a:rPr lang="en-GB" smtClean="0"/>
              <a:pPr/>
              <a:t>‹#›</a:t>
            </a:fld>
            <a:endParaRPr lang="en-GB"/>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C552EBA-F015-4BC6-B2DA-A7CC9012B78E}" type="datetimeFigureOut">
              <a:rPr lang="en-US" smtClean="0"/>
              <a:pPr/>
              <a:t>1/10/2013</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5F999318-6C79-453E-BD75-B007A2F73729}" type="slidenum">
              <a:rPr lang="en-GB" smtClean="0"/>
              <a:pPr/>
              <a:t>‹#›</a:t>
            </a:fld>
            <a:endParaRPr lang="en-GB"/>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C552EBA-F015-4BC6-B2DA-A7CC9012B78E}" type="datetimeFigureOut">
              <a:rPr lang="en-US" smtClean="0"/>
              <a:pPr/>
              <a:t>1/10/2013</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F999318-6C79-453E-BD75-B007A2F73729}" type="slidenum">
              <a:rPr lang="en-GB" smtClean="0"/>
              <a:pPr/>
              <a:t>‹#›</a:t>
            </a:fld>
            <a:endParaRPr lang="en-GB"/>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evel 1"/>
          <p:cNvSpPr/>
          <p:nvPr/>
        </p:nvSpPr>
        <p:spPr>
          <a:xfrm>
            <a:off x="0" y="0"/>
            <a:ext cx="9144000" cy="6858000"/>
          </a:xfrm>
          <a:prstGeom prst="bevel">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SY" sz="6600" b="1" dirty="0" smtClean="0">
                <a:solidFill>
                  <a:srgbClr val="FFFF00"/>
                </a:solidFill>
              </a:rPr>
              <a:t>القديس</a:t>
            </a:r>
            <a:endParaRPr lang="en-US" sz="6600" b="1" dirty="0" smtClean="0">
              <a:solidFill>
                <a:srgbClr val="FFFF00"/>
              </a:solidFill>
            </a:endParaRPr>
          </a:p>
          <a:p>
            <a:pPr algn="ctr"/>
            <a:r>
              <a:rPr lang="ar-SY" sz="8000" b="1" dirty="0" smtClean="0">
                <a:solidFill>
                  <a:srgbClr val="FFFF00"/>
                </a:solidFill>
              </a:rPr>
              <a:t> </a:t>
            </a:r>
            <a:r>
              <a:rPr lang="ar-SY" sz="8000" b="1" dirty="0" smtClean="0">
                <a:solidFill>
                  <a:srgbClr val="FFFF00"/>
                </a:solidFill>
              </a:rPr>
              <a:t>مار أفرام السرياني</a:t>
            </a:r>
            <a:endParaRPr lang="en-GB" sz="8000" b="1" dirty="0">
              <a:solidFill>
                <a:srgbClr val="FFFF00"/>
              </a:solidFill>
            </a:endParaRPr>
          </a:p>
        </p:txBody>
      </p:sp>
    </p:spTree>
  </p:cSld>
  <p:clrMapOvr>
    <a:masterClrMapping/>
  </p:clrMapOvr>
  <p:transition spd="slow">
    <p:zoom/>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10.jpg"/>
          <p:cNvPicPr>
            <a:picLocks noChangeAspect="1"/>
          </p:cNvPicPr>
          <p:nvPr/>
        </p:nvPicPr>
        <p:blipFill>
          <a:blip r:embed="rId2" cstate="print"/>
          <a:stretch>
            <a:fillRect/>
          </a:stretch>
        </p:blipFill>
        <p:spPr>
          <a:xfrm>
            <a:off x="0" y="0"/>
            <a:ext cx="9143999" cy="5715016"/>
          </a:xfrm>
          <a:prstGeom prst="rect">
            <a:avLst/>
          </a:prstGeom>
        </p:spPr>
      </p:pic>
      <p:sp>
        <p:nvSpPr>
          <p:cNvPr id="5" name="TextBox 4"/>
          <p:cNvSpPr txBox="1"/>
          <p:nvPr/>
        </p:nvSpPr>
        <p:spPr>
          <a:xfrm>
            <a:off x="0" y="5715016"/>
            <a:ext cx="9144000" cy="1200329"/>
          </a:xfrm>
          <a:prstGeom prst="rect">
            <a:avLst/>
          </a:prstGeom>
          <a:solidFill>
            <a:schemeClr val="accent5">
              <a:lumMod val="60000"/>
              <a:lumOff val="40000"/>
            </a:schemeClr>
          </a:solidFill>
        </p:spPr>
        <p:txBody>
          <a:bodyPr wrap="square" rtlCol="0">
            <a:spAutoFit/>
          </a:bodyPr>
          <a:lstStyle/>
          <a:p>
            <a:pPr algn="r" rtl="1"/>
            <a:r>
              <a:rPr lang="ar-LB" sz="3600" b="1" dirty="0" smtClean="0">
                <a:solidFill>
                  <a:srgbClr val="002060"/>
                </a:solidFill>
              </a:rPr>
              <a:t>علم القاضي بموضوع البقرة وأمر أن يوضع افرام في السجن حيث أمضى أياما طويلة  كئيبة وحزينة فهو يعلم انه بريء</a:t>
            </a:r>
            <a:endParaRPr lang="fr-FR" sz="3600" b="1" dirty="0">
              <a:solidFill>
                <a:srgbClr val="002060"/>
              </a:solidFill>
            </a:endParaRPr>
          </a:p>
        </p:txBody>
      </p:sp>
    </p:spTree>
  </p:cSld>
  <p:clrMapOvr>
    <a:masterClrMapping/>
  </p:clrMapOvr>
  <p:transition spd="slow">
    <p:wipe dir="u"/>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11.jpg"/>
          <p:cNvPicPr>
            <a:picLocks noChangeAspect="1"/>
          </p:cNvPicPr>
          <p:nvPr/>
        </p:nvPicPr>
        <p:blipFill>
          <a:blip r:embed="rId2" cstate="print"/>
          <a:stretch>
            <a:fillRect/>
          </a:stretch>
        </p:blipFill>
        <p:spPr>
          <a:xfrm>
            <a:off x="0" y="0"/>
            <a:ext cx="9143999" cy="6858000"/>
          </a:xfrm>
          <a:prstGeom prst="rect">
            <a:avLst/>
          </a:prstGeom>
        </p:spPr>
      </p:pic>
      <p:sp>
        <p:nvSpPr>
          <p:cNvPr id="4" name="Rectangle 3"/>
          <p:cNvSpPr/>
          <p:nvPr/>
        </p:nvSpPr>
        <p:spPr>
          <a:xfrm>
            <a:off x="5786446" y="3105835"/>
            <a:ext cx="3357554" cy="3416320"/>
          </a:xfrm>
          <a:prstGeom prst="rect">
            <a:avLst/>
          </a:prstGeom>
        </p:spPr>
        <p:txBody>
          <a:bodyPr wrap="square">
            <a:spAutoFit/>
          </a:bodyPr>
          <a:lstStyle/>
          <a:p>
            <a:pPr algn="r" rtl="1"/>
            <a:r>
              <a:rPr lang="ar-LB" sz="3600" b="1" dirty="0" smtClean="0">
                <a:solidFill>
                  <a:srgbClr val="C00000"/>
                </a:solidFill>
              </a:rPr>
              <a:t>وصار يصلي الى الله </a:t>
            </a:r>
            <a:r>
              <a:rPr lang="ar-SY" sz="3600" b="1" dirty="0" smtClean="0">
                <a:solidFill>
                  <a:srgbClr val="C00000"/>
                </a:solidFill>
              </a:rPr>
              <a:t>”</a:t>
            </a:r>
            <a:r>
              <a:rPr lang="ar-LB" sz="3600" b="1" dirty="0" smtClean="0">
                <a:solidFill>
                  <a:srgbClr val="C00000"/>
                </a:solidFill>
              </a:rPr>
              <a:t> </a:t>
            </a:r>
            <a:r>
              <a:rPr lang="ar-LB" sz="3600" b="1" dirty="0" smtClean="0">
                <a:solidFill>
                  <a:srgbClr val="C00000"/>
                </a:solidFill>
              </a:rPr>
              <a:t>يا رب ساعدني وأظهر الحق فاني سأنذر نفسي لخدمتك وخدمة الناس طوال </a:t>
            </a:r>
            <a:r>
              <a:rPr lang="ar-LB" sz="3600" b="1" dirty="0" smtClean="0">
                <a:solidFill>
                  <a:srgbClr val="C00000"/>
                </a:solidFill>
              </a:rPr>
              <a:t>عمري</a:t>
            </a:r>
            <a:r>
              <a:rPr lang="ar-SY" sz="3600" b="1" dirty="0" smtClean="0">
                <a:solidFill>
                  <a:srgbClr val="C00000"/>
                </a:solidFill>
              </a:rPr>
              <a:t>“</a:t>
            </a:r>
            <a:r>
              <a:rPr lang="ar-LB" sz="3600" b="1" dirty="0" smtClean="0">
                <a:solidFill>
                  <a:srgbClr val="C00000"/>
                </a:solidFill>
              </a:rPr>
              <a:t>.</a:t>
            </a:r>
            <a:r>
              <a:rPr lang="ar-LB" b="1" dirty="0" smtClean="0"/>
              <a:t> </a:t>
            </a:r>
            <a:endParaRPr lang="en-GB" b="1" dirty="0"/>
          </a:p>
        </p:txBody>
      </p:sp>
    </p:spTree>
  </p:cSld>
  <p:clrMapOvr>
    <a:masterClrMapping/>
  </p:clrMapOvr>
  <p:transition spd="slow">
    <p:pull dir="d"/>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12.jpg"/>
          <p:cNvPicPr>
            <a:picLocks noChangeAspect="1"/>
          </p:cNvPicPr>
          <p:nvPr/>
        </p:nvPicPr>
        <p:blipFill>
          <a:blip r:embed="rId2" cstate="print"/>
          <a:stretch>
            <a:fillRect/>
          </a:stretch>
        </p:blipFill>
        <p:spPr>
          <a:xfrm>
            <a:off x="0" y="0"/>
            <a:ext cx="9144000" cy="6858000"/>
          </a:xfrm>
          <a:prstGeom prst="rect">
            <a:avLst/>
          </a:prstGeom>
        </p:spPr>
      </p:pic>
      <p:sp>
        <p:nvSpPr>
          <p:cNvPr id="3" name="Rectangle 2"/>
          <p:cNvSpPr/>
          <p:nvPr/>
        </p:nvSpPr>
        <p:spPr>
          <a:xfrm>
            <a:off x="6643702" y="2285992"/>
            <a:ext cx="2500298" cy="4524315"/>
          </a:xfrm>
          <a:prstGeom prst="rect">
            <a:avLst/>
          </a:prstGeom>
        </p:spPr>
        <p:txBody>
          <a:bodyPr wrap="square">
            <a:spAutoFit/>
          </a:bodyPr>
          <a:lstStyle/>
          <a:p>
            <a:pPr algn="r" rtl="1"/>
            <a:r>
              <a:rPr lang="ar-LB" sz="3200" b="1" dirty="0" smtClean="0">
                <a:solidFill>
                  <a:srgbClr val="C00000"/>
                </a:solidFill>
              </a:rPr>
              <a:t>وفي أحد الأيام وبينما كان نائما ظهر له ملاك الرب وقال له . أنت بريء يا أفرام من هذه التهمة ولكنك لست بريئا من كل شيء .</a:t>
            </a:r>
            <a:endParaRPr lang="fr-FR" sz="3200" b="1" dirty="0">
              <a:solidFill>
                <a:srgbClr val="C00000"/>
              </a:solidFill>
            </a:endParaRPr>
          </a:p>
        </p:txBody>
      </p:sp>
    </p:spTree>
  </p:cSld>
  <p:clrMapOvr>
    <a:masterClrMapping/>
  </p:clrMapOvr>
  <p:transition spd="slow">
    <p:pull dir="d"/>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13.jpg"/>
          <p:cNvPicPr>
            <a:picLocks noChangeAspect="1"/>
          </p:cNvPicPr>
          <p:nvPr/>
        </p:nvPicPr>
        <p:blipFill>
          <a:blip r:embed="rId2" cstate="print"/>
          <a:stretch>
            <a:fillRect/>
          </a:stretch>
        </p:blipFill>
        <p:spPr>
          <a:xfrm>
            <a:off x="0" y="0"/>
            <a:ext cx="6286511" cy="6858000"/>
          </a:xfrm>
          <a:prstGeom prst="rect">
            <a:avLst/>
          </a:prstGeom>
        </p:spPr>
      </p:pic>
      <p:sp>
        <p:nvSpPr>
          <p:cNvPr id="3" name="TextBox 2"/>
          <p:cNvSpPr txBox="1"/>
          <p:nvPr/>
        </p:nvSpPr>
        <p:spPr>
          <a:xfrm>
            <a:off x="6286512" y="0"/>
            <a:ext cx="2857488" cy="6858000"/>
          </a:xfrm>
          <a:prstGeom prst="rect">
            <a:avLst/>
          </a:prstGeom>
          <a:solidFill>
            <a:schemeClr val="tx2">
              <a:lumMod val="40000"/>
              <a:lumOff val="60000"/>
            </a:schemeClr>
          </a:solidFill>
        </p:spPr>
        <p:txBody>
          <a:bodyPr wrap="square" rtlCol="0">
            <a:spAutoFit/>
          </a:bodyPr>
          <a:lstStyle/>
          <a:p>
            <a:pPr algn="r" rtl="1"/>
            <a:r>
              <a:rPr lang="ar-LB" sz="3600" b="1" dirty="0" smtClean="0">
                <a:solidFill>
                  <a:srgbClr val="002060"/>
                </a:solidFill>
              </a:rPr>
              <a:t>ولما استيقظ من نومه أخذ يفكر في قول الملاك . فتذكر مطاردة بقرة الرجل الفقير وعلى سوء معاملته لصاحبها الفقير , فندم كثيرا على فعلته وقرر في قرارة نفسه أنه لن يعود الى ذلك ابدا.</a:t>
            </a:r>
            <a:endParaRPr lang="fr-FR" sz="3600" b="1" dirty="0">
              <a:solidFill>
                <a:srgbClr val="002060"/>
              </a:solidFill>
            </a:endParaRPr>
          </a:p>
        </p:txBody>
      </p:sp>
    </p:spTree>
  </p:cSld>
  <p:clrMapOvr>
    <a:masterClrMapping/>
  </p:clrMapOvr>
  <p:transition spd="slow">
    <p:wheel spokes="3"/>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14.jpg"/>
          <p:cNvPicPr>
            <a:picLocks noChangeAspect="1"/>
          </p:cNvPicPr>
          <p:nvPr/>
        </p:nvPicPr>
        <p:blipFill>
          <a:blip r:embed="rId2" cstate="print"/>
          <a:stretch>
            <a:fillRect/>
          </a:stretch>
        </p:blipFill>
        <p:spPr>
          <a:xfrm>
            <a:off x="0" y="0"/>
            <a:ext cx="6357950" cy="6858000"/>
          </a:xfrm>
          <a:prstGeom prst="rect">
            <a:avLst/>
          </a:prstGeom>
        </p:spPr>
      </p:pic>
      <p:sp>
        <p:nvSpPr>
          <p:cNvPr id="3" name="TextBox 2"/>
          <p:cNvSpPr txBox="1"/>
          <p:nvPr/>
        </p:nvSpPr>
        <p:spPr>
          <a:xfrm>
            <a:off x="6357950" y="0"/>
            <a:ext cx="2786050" cy="6986528"/>
          </a:xfrm>
          <a:prstGeom prst="rect">
            <a:avLst/>
          </a:prstGeom>
          <a:solidFill>
            <a:schemeClr val="accent5">
              <a:lumMod val="60000"/>
              <a:lumOff val="40000"/>
            </a:schemeClr>
          </a:solidFill>
        </p:spPr>
        <p:txBody>
          <a:bodyPr wrap="square" rtlCol="0">
            <a:spAutoFit/>
          </a:bodyPr>
          <a:lstStyle/>
          <a:p>
            <a:pPr algn="r" rtl="1"/>
            <a:r>
              <a:rPr lang="ar-LB" sz="3200" b="1" dirty="0" smtClean="0">
                <a:solidFill>
                  <a:srgbClr val="002060"/>
                </a:solidFill>
              </a:rPr>
              <a:t>وبعد أيام أمر القاضي بالأفراج عن أفرام لظهور الحق . فأسرع أفرام الى الكنيسة نادرا نفسه لها  وتتلمذ على يد مار يعقوب أسقف نصيبين وأخذ يتعلم منه الحكمة والعلم وأصول الدين . على الأخص اللغة السريانية </a:t>
            </a:r>
            <a:r>
              <a:rPr lang="ar-SY" sz="3200" b="1" dirty="0" smtClean="0">
                <a:solidFill>
                  <a:srgbClr val="002060"/>
                </a:solidFill>
              </a:rPr>
              <a:t>ح</a:t>
            </a:r>
            <a:r>
              <a:rPr lang="ar-LB" sz="3200" b="1" dirty="0" smtClean="0">
                <a:solidFill>
                  <a:srgbClr val="002060"/>
                </a:solidFill>
              </a:rPr>
              <a:t>يث </a:t>
            </a:r>
            <a:r>
              <a:rPr lang="ar-LB" sz="3200" b="1" dirty="0" smtClean="0">
                <a:solidFill>
                  <a:srgbClr val="002060"/>
                </a:solidFill>
              </a:rPr>
              <a:t>صار ضليعا بها .</a:t>
            </a:r>
            <a:endParaRPr lang="fr-FR" sz="3200" b="1" dirty="0">
              <a:solidFill>
                <a:srgbClr val="002060"/>
              </a:solidFill>
            </a:endParaRPr>
          </a:p>
        </p:txBody>
      </p:sp>
    </p:spTree>
  </p:cSld>
  <p:clrMapOvr>
    <a:masterClrMapping/>
  </p:clrMapOvr>
  <p:transition spd="slow">
    <p:wheel spokes="3"/>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15.jpg"/>
          <p:cNvPicPr>
            <a:picLocks noChangeAspect="1"/>
          </p:cNvPicPr>
          <p:nvPr/>
        </p:nvPicPr>
        <p:blipFill>
          <a:blip r:embed="rId2" cstate="print"/>
          <a:stretch>
            <a:fillRect/>
          </a:stretch>
        </p:blipFill>
        <p:spPr>
          <a:xfrm>
            <a:off x="0" y="0"/>
            <a:ext cx="6143636" cy="6858000"/>
          </a:xfrm>
          <a:prstGeom prst="rect">
            <a:avLst/>
          </a:prstGeom>
        </p:spPr>
      </p:pic>
      <p:sp>
        <p:nvSpPr>
          <p:cNvPr id="3" name="TextBox 2"/>
          <p:cNvSpPr txBox="1"/>
          <p:nvPr/>
        </p:nvSpPr>
        <p:spPr>
          <a:xfrm>
            <a:off x="6143636" y="0"/>
            <a:ext cx="3000364" cy="6986528"/>
          </a:xfrm>
          <a:prstGeom prst="rect">
            <a:avLst/>
          </a:prstGeom>
          <a:solidFill>
            <a:schemeClr val="accent5">
              <a:lumMod val="60000"/>
              <a:lumOff val="40000"/>
            </a:schemeClr>
          </a:solidFill>
        </p:spPr>
        <p:txBody>
          <a:bodyPr wrap="square" rtlCol="0">
            <a:spAutoFit/>
          </a:bodyPr>
          <a:lstStyle/>
          <a:p>
            <a:pPr algn="r" rtl="1"/>
            <a:r>
              <a:rPr lang="ar-LB" sz="3200" b="1" dirty="0" smtClean="0">
                <a:solidFill>
                  <a:srgbClr val="002060"/>
                </a:solidFill>
              </a:rPr>
              <a:t>ومضت السنون وأفرام يقرأ ويتعلم في الكتاب المقدس وكتب الدين . وكان يكبر في العلم والحكمة وصار يؤلف الكتب والقصائد </a:t>
            </a:r>
            <a:r>
              <a:rPr lang="ar-LB" sz="3200" b="1" dirty="0" smtClean="0">
                <a:solidFill>
                  <a:srgbClr val="002060"/>
                </a:solidFill>
              </a:rPr>
              <a:t>الديني</a:t>
            </a:r>
            <a:r>
              <a:rPr lang="ar-SY" sz="3200" b="1" dirty="0" smtClean="0">
                <a:solidFill>
                  <a:srgbClr val="002060"/>
                </a:solidFill>
              </a:rPr>
              <a:t>ة</a:t>
            </a:r>
            <a:r>
              <a:rPr lang="ar-LB" sz="3200" b="1" dirty="0" smtClean="0">
                <a:solidFill>
                  <a:srgbClr val="002060"/>
                </a:solidFill>
              </a:rPr>
              <a:t> </a:t>
            </a:r>
            <a:r>
              <a:rPr lang="ar-LB" sz="3200" b="1" dirty="0" smtClean="0">
                <a:solidFill>
                  <a:srgbClr val="002060"/>
                </a:solidFill>
              </a:rPr>
              <a:t>حتى رسمه الأسقف شماسا انجيليا. ان </a:t>
            </a:r>
            <a:r>
              <a:rPr lang="ar-SY" sz="3200" b="1" dirty="0" smtClean="0">
                <a:solidFill>
                  <a:srgbClr val="002060"/>
                </a:solidFill>
              </a:rPr>
              <a:t>أ</a:t>
            </a:r>
            <a:r>
              <a:rPr lang="ar-LB" sz="3200" b="1" dirty="0" smtClean="0">
                <a:solidFill>
                  <a:srgbClr val="002060"/>
                </a:solidFill>
              </a:rPr>
              <a:t>فرام </a:t>
            </a:r>
            <a:r>
              <a:rPr lang="ar-LB" sz="3200" b="1" dirty="0" smtClean="0">
                <a:solidFill>
                  <a:srgbClr val="002060"/>
                </a:solidFill>
              </a:rPr>
              <a:t>هو أول من ترجم الكتاب المقدس من العبرية واليونانية الى اللغة السريانية.</a:t>
            </a:r>
            <a:endParaRPr lang="ar-SY" sz="3200" b="1" dirty="0" smtClean="0">
              <a:solidFill>
                <a:srgbClr val="002060"/>
              </a:solidFill>
            </a:endParaRPr>
          </a:p>
          <a:p>
            <a:pPr algn="r" rtl="1"/>
            <a:endParaRPr lang="fr-FR" sz="3200" b="1" dirty="0">
              <a:solidFill>
                <a:srgbClr val="002060"/>
              </a:solidFill>
            </a:endParaRPr>
          </a:p>
        </p:txBody>
      </p:sp>
    </p:spTree>
  </p:cSld>
  <p:clrMapOvr>
    <a:masterClrMapping/>
  </p:clrMapOvr>
  <p:transition spd="slow">
    <p:wheel spokes="3"/>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16.jpg"/>
          <p:cNvPicPr>
            <a:picLocks noChangeAspect="1"/>
          </p:cNvPicPr>
          <p:nvPr/>
        </p:nvPicPr>
        <p:blipFill>
          <a:blip r:embed="rId2" cstate="print"/>
          <a:stretch>
            <a:fillRect/>
          </a:stretch>
        </p:blipFill>
        <p:spPr>
          <a:xfrm>
            <a:off x="0" y="0"/>
            <a:ext cx="9144000" cy="5286388"/>
          </a:xfrm>
          <a:prstGeom prst="rect">
            <a:avLst/>
          </a:prstGeom>
        </p:spPr>
      </p:pic>
      <p:sp>
        <p:nvSpPr>
          <p:cNvPr id="4" name="TextBox 3"/>
          <p:cNvSpPr txBox="1"/>
          <p:nvPr/>
        </p:nvSpPr>
        <p:spPr>
          <a:xfrm>
            <a:off x="0" y="5286388"/>
            <a:ext cx="9144000" cy="1569660"/>
          </a:xfrm>
          <a:prstGeom prst="rect">
            <a:avLst/>
          </a:prstGeom>
          <a:solidFill>
            <a:schemeClr val="tx2">
              <a:lumMod val="60000"/>
              <a:lumOff val="40000"/>
            </a:schemeClr>
          </a:solidFill>
        </p:spPr>
        <p:txBody>
          <a:bodyPr wrap="square" rtlCol="0">
            <a:spAutoFit/>
          </a:bodyPr>
          <a:lstStyle/>
          <a:p>
            <a:pPr algn="r" rtl="1"/>
            <a:r>
              <a:rPr lang="ar-LB" sz="3200" b="1" dirty="0" smtClean="0">
                <a:solidFill>
                  <a:srgbClr val="002060"/>
                </a:solidFill>
              </a:rPr>
              <a:t>كانت في مدينة نصيبين مدرسة لعلم الدين وكان أفرام يعلم فيها ويديرها . وكان يأتيه الناس من كل مكان لينهلوا من علمه وحكمته , وأصبح اسمه على كل لسان</a:t>
            </a:r>
            <a:endParaRPr lang="fr-FR" sz="3200" b="1" dirty="0">
              <a:solidFill>
                <a:srgbClr val="002060"/>
              </a:solidFill>
            </a:endParaRPr>
          </a:p>
        </p:txBody>
      </p:sp>
    </p:spTree>
  </p:cSld>
  <p:clrMapOvr>
    <a:masterClrMapping/>
  </p:clrMapOvr>
  <p:transition spd="slow">
    <p:zoom/>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17.jpg"/>
          <p:cNvPicPr>
            <a:picLocks noChangeAspect="1"/>
          </p:cNvPicPr>
          <p:nvPr/>
        </p:nvPicPr>
        <p:blipFill>
          <a:blip r:embed="rId2" cstate="print"/>
          <a:stretch>
            <a:fillRect/>
          </a:stretch>
        </p:blipFill>
        <p:spPr>
          <a:xfrm>
            <a:off x="0" y="0"/>
            <a:ext cx="6286512" cy="6858000"/>
          </a:xfrm>
          <a:prstGeom prst="rect">
            <a:avLst/>
          </a:prstGeom>
        </p:spPr>
      </p:pic>
      <p:sp>
        <p:nvSpPr>
          <p:cNvPr id="3" name="TextBox 2"/>
          <p:cNvSpPr txBox="1"/>
          <p:nvPr/>
        </p:nvSpPr>
        <p:spPr>
          <a:xfrm>
            <a:off x="6286512" y="0"/>
            <a:ext cx="2857488" cy="6986528"/>
          </a:xfrm>
          <a:prstGeom prst="rect">
            <a:avLst/>
          </a:prstGeom>
          <a:solidFill>
            <a:schemeClr val="tx2">
              <a:lumMod val="40000"/>
              <a:lumOff val="60000"/>
            </a:schemeClr>
          </a:solidFill>
        </p:spPr>
        <p:txBody>
          <a:bodyPr wrap="square" rtlCol="0">
            <a:spAutoFit/>
          </a:bodyPr>
          <a:lstStyle/>
          <a:p>
            <a:pPr algn="r" rtl="1"/>
            <a:r>
              <a:rPr lang="ar-LB" sz="2800" b="1" dirty="0" smtClean="0">
                <a:solidFill>
                  <a:srgbClr val="002060"/>
                </a:solidFill>
              </a:rPr>
              <a:t>كانت نصيبين مدينة حدودية تتنازعها دولتا الفرس والرومان وتعرضت مرارا لحروب طاحنة فقد كان شابور ملك الفرس يعتزم احتلالها . سأدمرها وأبيد أهلها وأحتل قلعتها وأدمر كنائسها . ويلكم مني يا أهل نصيبين . وعلى الرغم من أن سور المدينة كان قويا جدا فقد استطاع شابور أن يحاصرها حصارا شديدا ويعرضها لخطر عظيم.</a:t>
            </a:r>
            <a:endParaRPr lang="fr-FR" sz="2800" b="1" dirty="0">
              <a:solidFill>
                <a:srgbClr val="002060"/>
              </a:solidFill>
            </a:endParaRPr>
          </a:p>
        </p:txBody>
      </p:sp>
    </p:spTree>
  </p:cSld>
  <p:clrMapOvr>
    <a:masterClrMapping/>
  </p:clrMapOvr>
  <p:transition spd="slow">
    <p:split orient="vert"/>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18.jpg"/>
          <p:cNvPicPr>
            <a:picLocks noChangeAspect="1"/>
          </p:cNvPicPr>
          <p:nvPr/>
        </p:nvPicPr>
        <p:blipFill>
          <a:blip r:embed="rId2" cstate="print"/>
          <a:stretch>
            <a:fillRect/>
          </a:stretch>
        </p:blipFill>
        <p:spPr>
          <a:xfrm>
            <a:off x="-84517" y="0"/>
            <a:ext cx="9228517" cy="5286388"/>
          </a:xfrm>
          <a:prstGeom prst="rect">
            <a:avLst/>
          </a:prstGeom>
        </p:spPr>
      </p:pic>
      <p:sp>
        <p:nvSpPr>
          <p:cNvPr id="3" name="TextBox 2"/>
          <p:cNvSpPr txBox="1"/>
          <p:nvPr/>
        </p:nvSpPr>
        <p:spPr>
          <a:xfrm>
            <a:off x="0" y="5286388"/>
            <a:ext cx="9144000" cy="1569660"/>
          </a:xfrm>
          <a:prstGeom prst="rect">
            <a:avLst/>
          </a:prstGeom>
          <a:solidFill>
            <a:schemeClr val="tx2">
              <a:lumMod val="40000"/>
              <a:lumOff val="60000"/>
            </a:schemeClr>
          </a:solidFill>
        </p:spPr>
        <p:txBody>
          <a:bodyPr wrap="square" rtlCol="0">
            <a:spAutoFit/>
          </a:bodyPr>
          <a:lstStyle/>
          <a:p>
            <a:pPr algn="r" rtl="1"/>
            <a:r>
              <a:rPr lang="ar-LB" sz="3200" b="1" dirty="0" smtClean="0">
                <a:solidFill>
                  <a:srgbClr val="002060"/>
                </a:solidFill>
              </a:rPr>
              <a:t>عانى أهل المدينة من الحصار ف</a:t>
            </a:r>
            <a:r>
              <a:rPr lang="ar-SY" sz="3200" b="1" dirty="0" smtClean="0">
                <a:solidFill>
                  <a:srgbClr val="002060"/>
                </a:solidFill>
              </a:rPr>
              <a:t>ال</a:t>
            </a:r>
            <a:r>
              <a:rPr lang="ar-LB" sz="3200" b="1" dirty="0" smtClean="0">
                <a:solidFill>
                  <a:srgbClr val="002060"/>
                </a:solidFill>
              </a:rPr>
              <a:t>تمسوا من أفرام أن ينجدهم فطلب منهم الصلاة الى الله وصل</a:t>
            </a:r>
            <a:r>
              <a:rPr lang="ar-SY" sz="3200" b="1" dirty="0" smtClean="0">
                <a:solidFill>
                  <a:srgbClr val="002060"/>
                </a:solidFill>
              </a:rPr>
              <a:t>ى</a:t>
            </a:r>
            <a:r>
              <a:rPr lang="ar-LB" sz="3200" b="1" dirty="0" smtClean="0">
                <a:solidFill>
                  <a:srgbClr val="002060"/>
                </a:solidFill>
              </a:rPr>
              <a:t> معهم </a:t>
            </a:r>
            <a:r>
              <a:rPr lang="ar-SY" sz="3200" b="1" dirty="0" smtClean="0">
                <a:solidFill>
                  <a:srgbClr val="002060"/>
                </a:solidFill>
              </a:rPr>
              <a:t>:“</a:t>
            </a:r>
            <a:r>
              <a:rPr lang="ar-LB" sz="3200" b="1" dirty="0" smtClean="0">
                <a:solidFill>
                  <a:srgbClr val="002060"/>
                </a:solidFill>
              </a:rPr>
              <a:t>يا </a:t>
            </a:r>
            <a:r>
              <a:rPr lang="ar-LB" sz="3200" b="1" dirty="0" smtClean="0">
                <a:solidFill>
                  <a:srgbClr val="002060"/>
                </a:solidFill>
              </a:rPr>
              <a:t>رب أبعد الأعداء عن مؤمنيك وتحنن عليهم . لأنهم بحاجة </a:t>
            </a:r>
            <a:r>
              <a:rPr lang="ar-LB" sz="3200" b="1" dirty="0" smtClean="0">
                <a:solidFill>
                  <a:srgbClr val="002060"/>
                </a:solidFill>
              </a:rPr>
              <a:t>اليك</a:t>
            </a:r>
            <a:r>
              <a:rPr lang="ar-SY" sz="3200" b="1" dirty="0" smtClean="0">
                <a:solidFill>
                  <a:srgbClr val="002060"/>
                </a:solidFill>
              </a:rPr>
              <a:t>“</a:t>
            </a:r>
            <a:r>
              <a:rPr lang="ar-LB" sz="3200" b="1" dirty="0" smtClean="0">
                <a:solidFill>
                  <a:srgbClr val="002060"/>
                </a:solidFill>
              </a:rPr>
              <a:t> </a:t>
            </a:r>
            <a:r>
              <a:rPr lang="ar-LB" sz="3200" b="1" dirty="0" smtClean="0">
                <a:solidFill>
                  <a:srgbClr val="002060"/>
                </a:solidFill>
              </a:rPr>
              <a:t>. </a:t>
            </a:r>
            <a:endParaRPr lang="fr-FR" sz="3200" b="1" dirty="0">
              <a:solidFill>
                <a:srgbClr val="002060"/>
              </a:solidFill>
            </a:endParaRPr>
          </a:p>
        </p:txBody>
      </p:sp>
    </p:spTree>
  </p:cSld>
  <p:clrMapOvr>
    <a:masterClrMapping/>
  </p:clrMapOvr>
  <p:transition spd="slow">
    <p:split orient="vert"/>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19.jpg"/>
          <p:cNvPicPr>
            <a:picLocks noChangeAspect="1"/>
          </p:cNvPicPr>
          <p:nvPr/>
        </p:nvPicPr>
        <p:blipFill>
          <a:blip r:embed="rId2" cstate="print"/>
          <a:stretch>
            <a:fillRect/>
          </a:stretch>
        </p:blipFill>
        <p:spPr>
          <a:xfrm>
            <a:off x="0" y="0"/>
            <a:ext cx="6500826" cy="6858000"/>
          </a:xfrm>
          <a:prstGeom prst="rect">
            <a:avLst/>
          </a:prstGeom>
        </p:spPr>
      </p:pic>
      <p:sp>
        <p:nvSpPr>
          <p:cNvPr id="3" name="TextBox 2"/>
          <p:cNvSpPr txBox="1"/>
          <p:nvPr/>
        </p:nvSpPr>
        <p:spPr>
          <a:xfrm>
            <a:off x="6500826" y="0"/>
            <a:ext cx="2643174" cy="6858000"/>
          </a:xfrm>
          <a:prstGeom prst="rect">
            <a:avLst/>
          </a:prstGeom>
          <a:solidFill>
            <a:schemeClr val="tx2">
              <a:lumMod val="40000"/>
              <a:lumOff val="60000"/>
            </a:schemeClr>
          </a:solidFill>
        </p:spPr>
        <p:txBody>
          <a:bodyPr wrap="square" rtlCol="0">
            <a:spAutoFit/>
          </a:bodyPr>
          <a:lstStyle/>
          <a:p>
            <a:pPr algn="r" rtl="1"/>
            <a:r>
              <a:rPr lang="ar-LB" sz="3600" b="1" dirty="0" smtClean="0">
                <a:solidFill>
                  <a:srgbClr val="002060"/>
                </a:solidFill>
              </a:rPr>
              <a:t>استجاب الرب لدعاء أفرام فأرسل على الأعداء أصناف البعوض والحشرات فانقضت على الجنود وقرصهم فدب الرعب فيهم وانسحبوا ونجت المدينة من شر شابور </a:t>
            </a:r>
            <a:endParaRPr lang="fr-FR" sz="3600" b="1" dirty="0">
              <a:solidFill>
                <a:srgbClr val="002060"/>
              </a:solidFill>
            </a:endParaRPr>
          </a:p>
        </p:txBody>
      </p:sp>
    </p:spTree>
  </p:cSld>
  <p:clrMapOvr>
    <a:masterClrMapping/>
  </p:clrMapOvr>
  <p:transition spd="slow">
    <p:split orient="vert" dir="in"/>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02.jpg"/>
          <p:cNvPicPr>
            <a:picLocks noChangeAspect="1"/>
          </p:cNvPicPr>
          <p:nvPr/>
        </p:nvPicPr>
        <p:blipFill>
          <a:blip r:embed="rId2" cstate="print"/>
          <a:stretch>
            <a:fillRect/>
          </a:stretch>
        </p:blipFill>
        <p:spPr>
          <a:xfrm>
            <a:off x="0" y="0"/>
            <a:ext cx="9144000" cy="6858000"/>
          </a:xfrm>
          <a:prstGeom prst="rect">
            <a:avLst/>
          </a:prstGeom>
        </p:spPr>
      </p:pic>
      <p:sp>
        <p:nvSpPr>
          <p:cNvPr id="3" name="TextBox 2"/>
          <p:cNvSpPr txBox="1"/>
          <p:nvPr/>
        </p:nvSpPr>
        <p:spPr>
          <a:xfrm>
            <a:off x="6858016" y="428604"/>
            <a:ext cx="2285984" cy="6186309"/>
          </a:xfrm>
          <a:prstGeom prst="rect">
            <a:avLst/>
          </a:prstGeom>
          <a:noFill/>
        </p:spPr>
        <p:txBody>
          <a:bodyPr wrap="square" rtlCol="0">
            <a:spAutoFit/>
          </a:bodyPr>
          <a:lstStyle/>
          <a:p>
            <a:pPr algn="r" rtl="1"/>
            <a:r>
              <a:rPr lang="ar-SY" sz="3600" b="1" dirty="0" smtClean="0">
                <a:solidFill>
                  <a:srgbClr val="002060"/>
                </a:solidFill>
              </a:rPr>
              <a:t>في مطلع القرن الرابع كانت هناك مدينة جميلة تدعى نصيبين تقع في شمال شرق سوريا . كان أهلها يعيشون من </a:t>
            </a:r>
            <a:r>
              <a:rPr lang="ar-SY" sz="3600" b="1" dirty="0" smtClean="0">
                <a:solidFill>
                  <a:srgbClr val="002060"/>
                </a:solidFill>
              </a:rPr>
              <a:t>الرعي </a:t>
            </a:r>
            <a:r>
              <a:rPr lang="ar-SY" sz="3600" b="1" dirty="0" smtClean="0">
                <a:solidFill>
                  <a:srgbClr val="002060"/>
                </a:solidFill>
              </a:rPr>
              <a:t>والزراعة</a:t>
            </a:r>
            <a:endParaRPr lang="en-GB" sz="3600" b="1" dirty="0">
              <a:solidFill>
                <a:srgbClr val="002060"/>
              </a:solidFill>
            </a:endParaRPr>
          </a:p>
        </p:txBody>
      </p:sp>
    </p:spTree>
  </p:cSld>
  <p:clrMapOvr>
    <a:masterClrMapping/>
  </p:clrMapOvr>
  <p:transition spd="slow">
    <p:wipe dir="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20.jpg"/>
          <p:cNvPicPr>
            <a:picLocks noChangeAspect="1"/>
          </p:cNvPicPr>
          <p:nvPr/>
        </p:nvPicPr>
        <p:blipFill>
          <a:blip r:embed="rId2" cstate="print"/>
          <a:stretch>
            <a:fillRect/>
          </a:stretch>
        </p:blipFill>
        <p:spPr>
          <a:xfrm>
            <a:off x="0" y="0"/>
            <a:ext cx="9159017" cy="6858000"/>
          </a:xfrm>
          <a:prstGeom prst="rect">
            <a:avLst/>
          </a:prstGeom>
        </p:spPr>
      </p:pic>
      <p:sp>
        <p:nvSpPr>
          <p:cNvPr id="3" name="TextBox 2"/>
          <p:cNvSpPr txBox="1"/>
          <p:nvPr/>
        </p:nvSpPr>
        <p:spPr>
          <a:xfrm>
            <a:off x="0" y="0"/>
            <a:ext cx="9144000" cy="1323439"/>
          </a:xfrm>
          <a:prstGeom prst="rect">
            <a:avLst/>
          </a:prstGeom>
          <a:noFill/>
        </p:spPr>
        <p:txBody>
          <a:bodyPr wrap="square" rtlCol="0">
            <a:spAutoFit/>
          </a:bodyPr>
          <a:lstStyle/>
          <a:p>
            <a:pPr algn="r" rtl="1"/>
            <a:r>
              <a:rPr lang="ar-LB" sz="4000" b="1" dirty="0" smtClean="0">
                <a:solidFill>
                  <a:srgbClr val="C00000"/>
                </a:solidFill>
              </a:rPr>
              <a:t>ولكن الحروب تتالت وكان لا بد للمدينة أن تسقط بيد الفرس فاضطر أفرام وتلاميذه أن يرحلوا عنها .</a:t>
            </a:r>
            <a:endParaRPr lang="fr-FR" sz="4000" b="1" dirty="0">
              <a:solidFill>
                <a:srgbClr val="C00000"/>
              </a:solidFill>
            </a:endParaRPr>
          </a:p>
        </p:txBody>
      </p:sp>
    </p:spTree>
  </p:cSld>
  <p:clrMapOvr>
    <a:masterClrMapping/>
  </p:clrMapOvr>
  <p:transition spd="slow">
    <p:split orient="ver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0" fill="hold"/>
                                        <p:tgtEl>
                                          <p:spTgt spid="3"/>
                                        </p:tgtEl>
                                        <p:attrNameLst>
                                          <p:attrName>ppt_x</p:attrName>
                                        </p:attrNameLst>
                                      </p:cBhvr>
                                      <p:tavLst>
                                        <p:tav tm="0">
                                          <p:val>
                                            <p:strVal val="#ppt_x"/>
                                          </p:val>
                                        </p:tav>
                                        <p:tav tm="100000">
                                          <p:val>
                                            <p:strVal val="#ppt_x"/>
                                          </p:val>
                                        </p:tav>
                                      </p:tavLst>
                                    </p:anim>
                                    <p:anim calcmode="lin" valueType="num">
                                      <p:cBhvr additive="base">
                                        <p:cTn id="8" dur="50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21.jpg"/>
          <p:cNvPicPr>
            <a:picLocks noChangeAspect="1"/>
          </p:cNvPicPr>
          <p:nvPr/>
        </p:nvPicPr>
        <p:blipFill>
          <a:blip r:embed="rId2" cstate="print"/>
          <a:stretch>
            <a:fillRect/>
          </a:stretch>
        </p:blipFill>
        <p:spPr>
          <a:xfrm>
            <a:off x="-15017" y="0"/>
            <a:ext cx="9159017" cy="6858000"/>
          </a:xfrm>
          <a:prstGeom prst="rect">
            <a:avLst/>
          </a:prstGeom>
        </p:spPr>
      </p:pic>
      <p:sp>
        <p:nvSpPr>
          <p:cNvPr id="3" name="TextBox 2"/>
          <p:cNvSpPr txBox="1"/>
          <p:nvPr/>
        </p:nvSpPr>
        <p:spPr>
          <a:xfrm>
            <a:off x="5572132" y="4000504"/>
            <a:ext cx="3571868" cy="2554545"/>
          </a:xfrm>
          <a:prstGeom prst="rect">
            <a:avLst/>
          </a:prstGeom>
          <a:noFill/>
        </p:spPr>
        <p:txBody>
          <a:bodyPr wrap="square" rtlCol="0">
            <a:spAutoFit/>
          </a:bodyPr>
          <a:lstStyle/>
          <a:p>
            <a:pPr algn="r" rtl="1"/>
            <a:r>
              <a:rPr lang="ar-LB" sz="4000" b="1" dirty="0" smtClean="0">
                <a:solidFill>
                  <a:srgbClr val="C00000"/>
                </a:solidFill>
              </a:rPr>
              <a:t>انتقل أفرام من مدينة نصيبين الى مدينة الرها حاملا معه علمه وحكمته.</a:t>
            </a:r>
            <a:endParaRPr lang="fr-FR" sz="4000" b="1" dirty="0">
              <a:solidFill>
                <a:srgbClr val="C00000"/>
              </a:solidFill>
            </a:endParaRPr>
          </a:p>
        </p:txBody>
      </p:sp>
    </p:spTree>
  </p:cSld>
  <p:clrMapOvr>
    <a:masterClrMapping/>
  </p:clrMapOvr>
  <p:transition spd="slow">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0" fill="hold"/>
                                        <p:tgtEl>
                                          <p:spTgt spid="3"/>
                                        </p:tgtEl>
                                        <p:attrNameLst>
                                          <p:attrName>ppt_x</p:attrName>
                                        </p:attrNameLst>
                                      </p:cBhvr>
                                      <p:tavLst>
                                        <p:tav tm="0">
                                          <p:val>
                                            <p:strVal val="#ppt_x"/>
                                          </p:val>
                                        </p:tav>
                                        <p:tav tm="100000">
                                          <p:val>
                                            <p:strVal val="#ppt_x"/>
                                          </p:val>
                                        </p:tav>
                                      </p:tavLst>
                                    </p:anim>
                                    <p:anim calcmode="lin" valueType="num">
                                      <p:cBhvr additive="base">
                                        <p:cTn id="8" dur="50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22.jpg"/>
          <p:cNvPicPr>
            <a:picLocks noChangeAspect="1"/>
          </p:cNvPicPr>
          <p:nvPr/>
        </p:nvPicPr>
        <p:blipFill>
          <a:blip r:embed="rId2" cstate="print"/>
          <a:stretch>
            <a:fillRect/>
          </a:stretch>
        </p:blipFill>
        <p:spPr>
          <a:xfrm>
            <a:off x="-15017" y="0"/>
            <a:ext cx="6444405" cy="6858000"/>
          </a:xfrm>
          <a:prstGeom prst="rect">
            <a:avLst/>
          </a:prstGeom>
        </p:spPr>
      </p:pic>
      <p:sp>
        <p:nvSpPr>
          <p:cNvPr id="3" name="TextBox 2"/>
          <p:cNvSpPr txBox="1"/>
          <p:nvPr/>
        </p:nvSpPr>
        <p:spPr>
          <a:xfrm>
            <a:off x="6429388" y="0"/>
            <a:ext cx="2714612" cy="6858000"/>
          </a:xfrm>
          <a:prstGeom prst="rect">
            <a:avLst/>
          </a:prstGeom>
          <a:solidFill>
            <a:schemeClr val="tx2">
              <a:lumMod val="40000"/>
              <a:lumOff val="60000"/>
            </a:schemeClr>
          </a:solidFill>
        </p:spPr>
        <p:txBody>
          <a:bodyPr wrap="square" rtlCol="0">
            <a:spAutoFit/>
          </a:bodyPr>
          <a:lstStyle/>
          <a:p>
            <a:pPr algn="r" rtl="1"/>
            <a:r>
              <a:rPr lang="ar-LB" sz="3600" b="1" dirty="0" smtClean="0">
                <a:solidFill>
                  <a:srgbClr val="002060"/>
                </a:solidFill>
              </a:rPr>
              <a:t>وصل افرام الى مدينه الرها فوجدها كبيرة يعمها الخير والسلام وكم كان سروره عظيما عندما صعد الى جبلها فوجد أديرة لا عدد لها وفيها رهبان كثيرون وشعبها يتسم بالفطنة والذكاء</a:t>
            </a:r>
            <a:r>
              <a:rPr lang="ar-LB" sz="3600" b="1" dirty="0" smtClean="0"/>
              <a:t>.</a:t>
            </a:r>
            <a:endParaRPr lang="fr-FR" sz="3600" b="1" dirty="0"/>
          </a:p>
        </p:txBody>
      </p:sp>
    </p:spTree>
  </p:cSld>
  <p:clrMapOvr>
    <a:masterClrMapping/>
  </p:clrMapOvr>
  <p:transition spd="slow">
    <p:zoom/>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23.jpg"/>
          <p:cNvPicPr>
            <a:picLocks noChangeAspect="1"/>
          </p:cNvPicPr>
          <p:nvPr/>
        </p:nvPicPr>
        <p:blipFill>
          <a:blip r:embed="rId2" cstate="print"/>
          <a:stretch>
            <a:fillRect/>
          </a:stretch>
        </p:blipFill>
        <p:spPr>
          <a:xfrm>
            <a:off x="0" y="0"/>
            <a:ext cx="9144000" cy="5143512"/>
          </a:xfrm>
          <a:prstGeom prst="rect">
            <a:avLst/>
          </a:prstGeom>
        </p:spPr>
      </p:pic>
      <p:sp>
        <p:nvSpPr>
          <p:cNvPr id="3" name="TextBox 2"/>
          <p:cNvSpPr txBox="1"/>
          <p:nvPr/>
        </p:nvSpPr>
        <p:spPr>
          <a:xfrm>
            <a:off x="0" y="5143512"/>
            <a:ext cx="9144000" cy="1754326"/>
          </a:xfrm>
          <a:prstGeom prst="rect">
            <a:avLst/>
          </a:prstGeom>
          <a:solidFill>
            <a:schemeClr val="tx2">
              <a:lumMod val="40000"/>
              <a:lumOff val="60000"/>
            </a:schemeClr>
          </a:solidFill>
        </p:spPr>
        <p:txBody>
          <a:bodyPr wrap="square" rtlCol="0">
            <a:spAutoFit/>
          </a:bodyPr>
          <a:lstStyle/>
          <a:p>
            <a:pPr algn="r" rtl="1"/>
            <a:r>
              <a:rPr lang="ar-LB" sz="3600" b="1" dirty="0" smtClean="0">
                <a:solidFill>
                  <a:srgbClr val="FF0000"/>
                </a:solidFill>
              </a:rPr>
              <a:t>استقر </a:t>
            </a:r>
            <a:r>
              <a:rPr lang="ar-SY" sz="3600" b="1" dirty="0" smtClean="0">
                <a:solidFill>
                  <a:srgbClr val="FF0000"/>
                </a:solidFill>
              </a:rPr>
              <a:t>أ</a:t>
            </a:r>
            <a:r>
              <a:rPr lang="ar-LB" sz="3600" b="1" dirty="0" smtClean="0">
                <a:solidFill>
                  <a:srgbClr val="FF0000"/>
                </a:solidFill>
              </a:rPr>
              <a:t>فرام </a:t>
            </a:r>
            <a:r>
              <a:rPr lang="ar-LB" sz="3600" b="1" dirty="0" smtClean="0">
                <a:solidFill>
                  <a:srgbClr val="FF0000"/>
                </a:solidFill>
              </a:rPr>
              <a:t>في الرها وعاد </a:t>
            </a:r>
            <a:r>
              <a:rPr lang="ar-LB" sz="3600" b="1" dirty="0" smtClean="0">
                <a:solidFill>
                  <a:srgbClr val="FF0000"/>
                </a:solidFill>
              </a:rPr>
              <a:t>م</a:t>
            </a:r>
            <a:r>
              <a:rPr lang="ar-SY" sz="3600" b="1" dirty="0" smtClean="0">
                <a:solidFill>
                  <a:srgbClr val="FF0000"/>
                </a:solidFill>
              </a:rPr>
              <a:t>ن</a:t>
            </a:r>
            <a:r>
              <a:rPr lang="ar-LB" sz="3600" b="1" dirty="0" smtClean="0">
                <a:solidFill>
                  <a:srgbClr val="FF0000"/>
                </a:solidFill>
              </a:rPr>
              <a:t> </a:t>
            </a:r>
            <a:r>
              <a:rPr lang="ar-LB" sz="3600" b="1" dirty="0" smtClean="0">
                <a:solidFill>
                  <a:srgbClr val="FF0000"/>
                </a:solidFill>
              </a:rPr>
              <a:t>جديد يدرس ويعطي تلاميذه الحكم وما أن ينتهي من دروسه حتى يعود الى غرفته ويباشر بالتأليف والمطالعة.</a:t>
            </a:r>
            <a:endParaRPr lang="fr-FR" sz="3600" b="1" dirty="0">
              <a:solidFill>
                <a:srgbClr val="FF0000"/>
              </a:solidFill>
            </a:endParaRPr>
          </a:p>
        </p:txBody>
      </p:sp>
    </p:spTree>
  </p:cSld>
  <p:clrMapOvr>
    <a:masterClrMapping/>
  </p:clrMapOvr>
  <p:transition spd="slow">
    <p:wheel spokes="1"/>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24.jpg"/>
          <p:cNvPicPr>
            <a:picLocks noChangeAspect="1"/>
          </p:cNvPicPr>
          <p:nvPr/>
        </p:nvPicPr>
        <p:blipFill>
          <a:blip r:embed="rId2" cstate="print"/>
          <a:stretch>
            <a:fillRect/>
          </a:stretch>
        </p:blipFill>
        <p:spPr>
          <a:xfrm>
            <a:off x="0" y="0"/>
            <a:ext cx="9138154" cy="5786454"/>
          </a:xfrm>
          <a:prstGeom prst="rect">
            <a:avLst/>
          </a:prstGeom>
        </p:spPr>
      </p:pic>
      <p:sp>
        <p:nvSpPr>
          <p:cNvPr id="3" name="TextBox 2"/>
          <p:cNvSpPr txBox="1"/>
          <p:nvPr/>
        </p:nvSpPr>
        <p:spPr>
          <a:xfrm>
            <a:off x="0" y="5786454"/>
            <a:ext cx="9144000" cy="1077218"/>
          </a:xfrm>
          <a:prstGeom prst="rect">
            <a:avLst/>
          </a:prstGeom>
          <a:solidFill>
            <a:schemeClr val="tx2">
              <a:lumMod val="60000"/>
              <a:lumOff val="40000"/>
            </a:schemeClr>
          </a:solidFill>
        </p:spPr>
        <p:txBody>
          <a:bodyPr wrap="square" rtlCol="0">
            <a:spAutoFit/>
          </a:bodyPr>
          <a:lstStyle/>
          <a:p>
            <a:pPr algn="r" rtl="1"/>
            <a:r>
              <a:rPr lang="ar-LB" sz="3200" b="1" dirty="0" smtClean="0">
                <a:solidFill>
                  <a:srgbClr val="002060"/>
                </a:solidFill>
              </a:rPr>
              <a:t>كان أفرام يحب العذراء ويمجدها ايمانا منه بأنها أم يسوع فادينا فكان يؤلف في تكريمها القصائد لأنه منها ولد الرب يسوع.</a:t>
            </a:r>
            <a:endParaRPr lang="fr-FR" sz="3200" b="1" dirty="0">
              <a:solidFill>
                <a:srgbClr val="002060"/>
              </a:solidFill>
            </a:endParaRPr>
          </a:p>
        </p:txBody>
      </p:sp>
    </p:spTree>
  </p:cSld>
  <p:clrMapOvr>
    <a:masterClrMapping/>
  </p:clrMapOvr>
  <p:transition spd="slow">
    <p:wheel spokes="2"/>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25.jpg"/>
          <p:cNvPicPr>
            <a:picLocks noChangeAspect="1"/>
          </p:cNvPicPr>
          <p:nvPr/>
        </p:nvPicPr>
        <p:blipFill>
          <a:blip r:embed="rId2" cstate="print"/>
          <a:stretch>
            <a:fillRect/>
          </a:stretch>
        </p:blipFill>
        <p:spPr>
          <a:xfrm>
            <a:off x="0" y="0"/>
            <a:ext cx="9144000" cy="6858000"/>
          </a:xfrm>
          <a:prstGeom prst="rect">
            <a:avLst/>
          </a:prstGeom>
        </p:spPr>
      </p:pic>
      <p:sp>
        <p:nvSpPr>
          <p:cNvPr id="3" name="TextBox 2"/>
          <p:cNvSpPr txBox="1"/>
          <p:nvPr/>
        </p:nvSpPr>
        <p:spPr>
          <a:xfrm>
            <a:off x="3143240" y="0"/>
            <a:ext cx="6000760" cy="3046988"/>
          </a:xfrm>
          <a:prstGeom prst="rect">
            <a:avLst/>
          </a:prstGeom>
          <a:noFill/>
        </p:spPr>
        <p:txBody>
          <a:bodyPr wrap="square" rtlCol="0">
            <a:spAutoFit/>
          </a:bodyPr>
          <a:lstStyle/>
          <a:p>
            <a:pPr algn="r" rtl="1"/>
            <a:r>
              <a:rPr lang="ar-LB" sz="3200" b="1" dirty="0" smtClean="0">
                <a:solidFill>
                  <a:srgbClr val="002060"/>
                </a:solidFill>
              </a:rPr>
              <a:t>في ذلك الزمان ظهر أعداء للكنيسة أرادوا تخريبها وتدمير معتقداتها الألهية . فصار بعضهم يشكك في تجسد المسيح ويحاربون العذراء كأما للأله ويدعون أنه لا مبرر لتكريمها وتمجيدها </a:t>
            </a:r>
            <a:endParaRPr lang="ar-SY" sz="3200" b="1" dirty="0" smtClean="0">
              <a:solidFill>
                <a:srgbClr val="002060"/>
              </a:solidFill>
            </a:endParaRPr>
          </a:p>
          <a:p>
            <a:pPr algn="r" rtl="1"/>
            <a:r>
              <a:rPr lang="ar-LB" sz="3200" b="1" dirty="0" smtClean="0">
                <a:solidFill>
                  <a:srgbClr val="002060"/>
                </a:solidFill>
              </a:rPr>
              <a:t>فهي </a:t>
            </a:r>
            <a:r>
              <a:rPr lang="ar-LB" sz="3200" b="1" dirty="0" smtClean="0">
                <a:solidFill>
                  <a:srgbClr val="002060"/>
                </a:solidFill>
              </a:rPr>
              <a:t>مثل باقي النساء </a:t>
            </a:r>
            <a:endParaRPr lang="fr-FR" sz="3200" b="1" dirty="0">
              <a:solidFill>
                <a:srgbClr val="002060"/>
              </a:solidFill>
            </a:endParaRPr>
          </a:p>
        </p:txBody>
      </p:sp>
    </p:spTree>
  </p:cSld>
  <p:clrMapOvr>
    <a:masterClrMapping/>
  </p:clrMapOvr>
  <p:transition spd="slow">
    <p:pull dir="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0" fill="hold"/>
                                        <p:tgtEl>
                                          <p:spTgt spid="3"/>
                                        </p:tgtEl>
                                        <p:attrNameLst>
                                          <p:attrName>ppt_x</p:attrName>
                                        </p:attrNameLst>
                                      </p:cBhvr>
                                      <p:tavLst>
                                        <p:tav tm="0">
                                          <p:val>
                                            <p:strVal val="#ppt_x"/>
                                          </p:val>
                                        </p:tav>
                                        <p:tav tm="100000">
                                          <p:val>
                                            <p:strVal val="#ppt_x"/>
                                          </p:val>
                                        </p:tav>
                                      </p:tavLst>
                                    </p:anim>
                                    <p:anim calcmode="lin" valueType="num">
                                      <p:cBhvr additive="base">
                                        <p:cTn id="8" dur="50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26.jpg"/>
          <p:cNvPicPr>
            <a:picLocks noChangeAspect="1"/>
          </p:cNvPicPr>
          <p:nvPr/>
        </p:nvPicPr>
        <p:blipFill>
          <a:blip r:embed="rId2" cstate="print"/>
          <a:stretch>
            <a:fillRect/>
          </a:stretch>
        </p:blipFill>
        <p:spPr>
          <a:xfrm>
            <a:off x="0" y="0"/>
            <a:ext cx="6143636" cy="6858000"/>
          </a:xfrm>
          <a:prstGeom prst="rect">
            <a:avLst/>
          </a:prstGeom>
        </p:spPr>
      </p:pic>
      <p:sp>
        <p:nvSpPr>
          <p:cNvPr id="3" name="TextBox 2"/>
          <p:cNvSpPr txBox="1"/>
          <p:nvPr/>
        </p:nvSpPr>
        <p:spPr>
          <a:xfrm>
            <a:off x="6143636" y="0"/>
            <a:ext cx="3000364" cy="6986528"/>
          </a:xfrm>
          <a:prstGeom prst="rect">
            <a:avLst/>
          </a:prstGeom>
          <a:solidFill>
            <a:schemeClr val="tx2">
              <a:lumMod val="40000"/>
              <a:lumOff val="60000"/>
            </a:schemeClr>
          </a:solidFill>
        </p:spPr>
        <p:txBody>
          <a:bodyPr wrap="square" rtlCol="0">
            <a:spAutoFit/>
          </a:bodyPr>
          <a:lstStyle/>
          <a:p>
            <a:pPr algn="r" rtl="1"/>
            <a:r>
              <a:rPr lang="ar-LB" sz="2800" b="1" dirty="0" smtClean="0">
                <a:solidFill>
                  <a:srgbClr val="002060"/>
                </a:solidFill>
              </a:rPr>
              <a:t>فغضب أفرام كثيرا من هذه التداجيل وابتكر اسلوبا جديدا في الدفاع عن العذراء لم يبتكره أحد ولم يسبق له مثيل. اذ أسرع وأنشأ جوقة ترتيل من الفتيان والأطفال وعلمهن ما كتبه من قصائد ملحنة عن العذراء ومكانتها في الكنيسة وصاروا يرتلونها داخل الكنيسة وخارجها في المناسبات فينقلن التعاليم المسيحية الصحيحة الى </a:t>
            </a:r>
            <a:r>
              <a:rPr lang="ar-SY" sz="2800" b="1" dirty="0" smtClean="0">
                <a:solidFill>
                  <a:srgbClr val="002060"/>
                </a:solidFill>
              </a:rPr>
              <a:t> كل </a:t>
            </a:r>
            <a:r>
              <a:rPr lang="ar-LB" sz="2800" b="1" dirty="0" smtClean="0">
                <a:solidFill>
                  <a:srgbClr val="002060"/>
                </a:solidFill>
              </a:rPr>
              <a:t>مكان </a:t>
            </a:r>
            <a:r>
              <a:rPr lang="ar-LB" sz="2800" b="1" dirty="0" smtClean="0">
                <a:solidFill>
                  <a:srgbClr val="002060"/>
                </a:solidFill>
              </a:rPr>
              <a:t>من خلال </a:t>
            </a:r>
            <a:r>
              <a:rPr lang="ar-LB" sz="2800" b="1" dirty="0" smtClean="0">
                <a:solidFill>
                  <a:srgbClr val="002060"/>
                </a:solidFill>
              </a:rPr>
              <a:t>التراتيل</a:t>
            </a:r>
            <a:endParaRPr lang="fr-FR" sz="2800" b="1" dirty="0">
              <a:solidFill>
                <a:srgbClr val="002060"/>
              </a:solidFill>
            </a:endParaRPr>
          </a:p>
        </p:txBody>
      </p:sp>
    </p:spTree>
  </p:cSld>
  <p:clrMapOvr>
    <a:masterClrMapping/>
  </p:clrMapOvr>
  <p:transition spd="slow">
    <p:pull dir="rd"/>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27.jpg"/>
          <p:cNvPicPr>
            <a:picLocks noChangeAspect="1"/>
          </p:cNvPicPr>
          <p:nvPr/>
        </p:nvPicPr>
        <p:blipFill>
          <a:blip r:embed="rId2" cstate="print"/>
          <a:stretch>
            <a:fillRect/>
          </a:stretch>
        </p:blipFill>
        <p:spPr>
          <a:xfrm>
            <a:off x="0" y="0"/>
            <a:ext cx="9143999" cy="5715016"/>
          </a:xfrm>
          <a:prstGeom prst="rect">
            <a:avLst/>
          </a:prstGeom>
        </p:spPr>
      </p:pic>
      <p:sp>
        <p:nvSpPr>
          <p:cNvPr id="3" name="TextBox 2"/>
          <p:cNvSpPr txBox="1"/>
          <p:nvPr/>
        </p:nvSpPr>
        <p:spPr>
          <a:xfrm>
            <a:off x="0" y="5715016"/>
            <a:ext cx="9144000" cy="1200329"/>
          </a:xfrm>
          <a:prstGeom prst="rect">
            <a:avLst/>
          </a:prstGeom>
          <a:solidFill>
            <a:schemeClr val="tx2">
              <a:lumMod val="40000"/>
              <a:lumOff val="60000"/>
            </a:schemeClr>
          </a:solidFill>
        </p:spPr>
        <p:txBody>
          <a:bodyPr wrap="square" rtlCol="0">
            <a:spAutoFit/>
          </a:bodyPr>
          <a:lstStyle/>
          <a:p>
            <a:pPr algn="r" rtl="1"/>
            <a:r>
              <a:rPr lang="ar-LB" sz="3600" b="1" dirty="0" smtClean="0">
                <a:solidFill>
                  <a:srgbClr val="002060"/>
                </a:solidFill>
              </a:rPr>
              <a:t>وعلى مثال معلمه كان أفرام عندما ينتهي من التعليم والوعظ يصرف تلاميذه ويسرع الى الخلوة والصلاة.</a:t>
            </a:r>
            <a:endParaRPr lang="fr-FR" sz="3600" b="1" dirty="0">
              <a:solidFill>
                <a:srgbClr val="002060"/>
              </a:solidFill>
            </a:endParaRPr>
          </a:p>
        </p:txBody>
      </p:sp>
    </p:spTree>
  </p:cSld>
  <p:clrMapOvr>
    <a:masterClrMapping/>
  </p:clrMapOvr>
  <p:transition spd="slow">
    <p:pull dir="rd"/>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28.jpg"/>
          <p:cNvPicPr>
            <a:picLocks noChangeAspect="1"/>
          </p:cNvPicPr>
          <p:nvPr/>
        </p:nvPicPr>
        <p:blipFill>
          <a:blip r:embed="rId2" cstate="print"/>
          <a:stretch>
            <a:fillRect/>
          </a:stretch>
        </p:blipFill>
        <p:spPr>
          <a:xfrm>
            <a:off x="-15017" y="0"/>
            <a:ext cx="9159017" cy="5715016"/>
          </a:xfrm>
          <a:prstGeom prst="rect">
            <a:avLst/>
          </a:prstGeom>
        </p:spPr>
      </p:pic>
      <p:sp>
        <p:nvSpPr>
          <p:cNvPr id="3" name="TextBox 2"/>
          <p:cNvSpPr txBox="1"/>
          <p:nvPr/>
        </p:nvSpPr>
        <p:spPr>
          <a:xfrm>
            <a:off x="6012160" y="260648"/>
            <a:ext cx="2952328" cy="369332"/>
          </a:xfrm>
          <a:prstGeom prst="rect">
            <a:avLst/>
          </a:prstGeom>
          <a:noFill/>
        </p:spPr>
        <p:txBody>
          <a:bodyPr wrap="square" rtlCol="0">
            <a:spAutoFit/>
          </a:bodyPr>
          <a:lstStyle/>
          <a:p>
            <a:pPr algn="r" rtl="1"/>
            <a:endParaRPr lang="fr-FR"/>
          </a:p>
        </p:txBody>
      </p:sp>
      <p:sp>
        <p:nvSpPr>
          <p:cNvPr id="4" name="TextBox 3"/>
          <p:cNvSpPr txBox="1"/>
          <p:nvPr/>
        </p:nvSpPr>
        <p:spPr>
          <a:xfrm>
            <a:off x="0" y="5715016"/>
            <a:ext cx="9144000" cy="1200329"/>
          </a:xfrm>
          <a:prstGeom prst="rect">
            <a:avLst/>
          </a:prstGeom>
          <a:solidFill>
            <a:schemeClr val="tx2">
              <a:lumMod val="40000"/>
              <a:lumOff val="60000"/>
            </a:schemeClr>
          </a:solidFill>
        </p:spPr>
        <p:txBody>
          <a:bodyPr wrap="square" rtlCol="0">
            <a:spAutoFit/>
          </a:bodyPr>
          <a:lstStyle/>
          <a:p>
            <a:pPr algn="r" rtl="1"/>
            <a:r>
              <a:rPr lang="ar-LB" sz="3600" b="1" dirty="0" smtClean="0">
                <a:solidFill>
                  <a:srgbClr val="002060"/>
                </a:solidFill>
              </a:rPr>
              <a:t>ينطلق وحيدا الى البري</a:t>
            </a:r>
            <a:r>
              <a:rPr lang="ar-SY" sz="3600" b="1" dirty="0" smtClean="0">
                <a:solidFill>
                  <a:srgbClr val="002060"/>
                </a:solidFill>
              </a:rPr>
              <a:t>ة</a:t>
            </a:r>
            <a:r>
              <a:rPr lang="ar-LB" sz="3600" b="1" dirty="0" smtClean="0">
                <a:solidFill>
                  <a:srgbClr val="002060"/>
                </a:solidFill>
              </a:rPr>
              <a:t> حيث الهدوء والسكينة وهناك يلتقي بربه</a:t>
            </a:r>
            <a:endParaRPr lang="fr-FR" sz="3600" b="1" dirty="0">
              <a:solidFill>
                <a:srgbClr val="002060"/>
              </a:solidFill>
            </a:endParaRPr>
          </a:p>
        </p:txBody>
      </p:sp>
    </p:spTree>
  </p:cSld>
  <p:clrMapOvr>
    <a:masterClrMapping/>
  </p:clrMapOvr>
  <p:transition spd="slow">
    <p:pull dir="lu"/>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29.jpg"/>
          <p:cNvPicPr>
            <a:picLocks noChangeAspect="1"/>
          </p:cNvPicPr>
          <p:nvPr/>
        </p:nvPicPr>
        <p:blipFill>
          <a:blip r:embed="rId2" cstate="print"/>
          <a:stretch>
            <a:fillRect/>
          </a:stretch>
        </p:blipFill>
        <p:spPr>
          <a:xfrm>
            <a:off x="0" y="0"/>
            <a:ext cx="9144000" cy="5715016"/>
          </a:xfrm>
          <a:prstGeom prst="rect">
            <a:avLst/>
          </a:prstGeom>
        </p:spPr>
      </p:pic>
      <p:sp>
        <p:nvSpPr>
          <p:cNvPr id="3" name="TextBox 2"/>
          <p:cNvSpPr txBox="1"/>
          <p:nvPr/>
        </p:nvSpPr>
        <p:spPr>
          <a:xfrm>
            <a:off x="0" y="5715016"/>
            <a:ext cx="9144000" cy="1200329"/>
          </a:xfrm>
          <a:prstGeom prst="rect">
            <a:avLst/>
          </a:prstGeom>
          <a:solidFill>
            <a:schemeClr val="accent5">
              <a:lumMod val="60000"/>
              <a:lumOff val="40000"/>
            </a:schemeClr>
          </a:solidFill>
        </p:spPr>
        <p:txBody>
          <a:bodyPr wrap="square" rtlCol="0">
            <a:spAutoFit/>
          </a:bodyPr>
          <a:lstStyle/>
          <a:p>
            <a:pPr algn="r" rtl="1"/>
            <a:r>
              <a:rPr lang="ar-LB" sz="3600" b="1" dirty="0" smtClean="0">
                <a:solidFill>
                  <a:srgbClr val="002060"/>
                </a:solidFill>
              </a:rPr>
              <a:t>يجثو على ركبتيه ويصلي في الخفية وأبوه السماوي يسمعه ... يصلي ويتقبل من الروح القدس الهاماته ونعمه ...</a:t>
            </a:r>
            <a:endParaRPr lang="fr-FR" sz="3600" b="1" dirty="0">
              <a:solidFill>
                <a:srgbClr val="002060"/>
              </a:solidFill>
            </a:endParaRPr>
          </a:p>
        </p:txBody>
      </p:sp>
    </p:spTree>
  </p:cSld>
  <p:clrMapOvr>
    <a:masterClrMapping/>
  </p:clrMapOvr>
  <p:transition spd="slow">
    <p:pull dir="lu"/>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03.jpg"/>
          <p:cNvPicPr>
            <a:picLocks noChangeAspect="1"/>
          </p:cNvPicPr>
          <p:nvPr/>
        </p:nvPicPr>
        <p:blipFill>
          <a:blip r:embed="rId2" cstate="print"/>
          <a:stretch>
            <a:fillRect/>
          </a:stretch>
        </p:blipFill>
        <p:spPr>
          <a:xfrm>
            <a:off x="0" y="0"/>
            <a:ext cx="9144000" cy="6858000"/>
          </a:xfrm>
          <a:prstGeom prst="rect">
            <a:avLst/>
          </a:prstGeom>
        </p:spPr>
      </p:pic>
      <p:sp>
        <p:nvSpPr>
          <p:cNvPr id="3" name="TextBox 2"/>
          <p:cNvSpPr txBox="1"/>
          <p:nvPr/>
        </p:nvSpPr>
        <p:spPr>
          <a:xfrm>
            <a:off x="0" y="857232"/>
            <a:ext cx="2285984" cy="4524315"/>
          </a:xfrm>
          <a:prstGeom prst="rect">
            <a:avLst/>
          </a:prstGeom>
          <a:noFill/>
        </p:spPr>
        <p:txBody>
          <a:bodyPr wrap="square" rtlCol="0">
            <a:spAutoFit/>
          </a:bodyPr>
          <a:lstStyle/>
          <a:p>
            <a:pPr algn="r" rtl="1"/>
            <a:r>
              <a:rPr lang="ar-SY" sz="3600" b="1" dirty="0" smtClean="0">
                <a:solidFill>
                  <a:srgbClr val="002060"/>
                </a:solidFill>
              </a:rPr>
              <a:t>كانت نصيبين مدينة هامة مسيحية كثر فيها الرهبان والنساك.</a:t>
            </a:r>
          </a:p>
          <a:p>
            <a:pPr algn="r" rtl="1"/>
            <a:r>
              <a:rPr lang="ar-SY" sz="3600" b="1" dirty="0" smtClean="0">
                <a:solidFill>
                  <a:srgbClr val="002060"/>
                </a:solidFill>
              </a:rPr>
              <a:t> في هذه المدينة ولد </a:t>
            </a:r>
            <a:r>
              <a:rPr lang="ar-SY" sz="3600" b="1" dirty="0" smtClean="0">
                <a:solidFill>
                  <a:srgbClr val="002060"/>
                </a:solidFill>
              </a:rPr>
              <a:t>أفرام </a:t>
            </a:r>
            <a:endParaRPr lang="en-GB" sz="3600" b="1" dirty="0">
              <a:solidFill>
                <a:srgbClr val="002060"/>
              </a:solidFill>
            </a:endParaRPr>
          </a:p>
        </p:txBody>
      </p:sp>
    </p:spTree>
  </p:cSld>
  <p:clrMapOvr>
    <a:masterClrMapping/>
  </p:clrMapOvr>
  <p:transition spd="slow">
    <p:wipe dir="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30.jpg"/>
          <p:cNvPicPr>
            <a:picLocks noChangeAspect="1"/>
          </p:cNvPicPr>
          <p:nvPr/>
        </p:nvPicPr>
        <p:blipFill>
          <a:blip r:embed="rId2" cstate="print"/>
          <a:stretch>
            <a:fillRect/>
          </a:stretch>
        </p:blipFill>
        <p:spPr>
          <a:xfrm>
            <a:off x="0" y="0"/>
            <a:ext cx="9144000" cy="5286388"/>
          </a:xfrm>
          <a:prstGeom prst="rect">
            <a:avLst/>
          </a:prstGeom>
        </p:spPr>
      </p:pic>
      <p:sp>
        <p:nvSpPr>
          <p:cNvPr id="3" name="TextBox 2"/>
          <p:cNvSpPr txBox="1"/>
          <p:nvPr/>
        </p:nvSpPr>
        <p:spPr>
          <a:xfrm>
            <a:off x="0" y="5286388"/>
            <a:ext cx="9144000" cy="1569660"/>
          </a:xfrm>
          <a:prstGeom prst="rect">
            <a:avLst/>
          </a:prstGeom>
          <a:solidFill>
            <a:schemeClr val="accent5">
              <a:lumMod val="60000"/>
              <a:lumOff val="40000"/>
            </a:schemeClr>
          </a:solidFill>
        </p:spPr>
        <p:txBody>
          <a:bodyPr wrap="square" rtlCol="0">
            <a:spAutoFit/>
          </a:bodyPr>
          <a:lstStyle/>
          <a:p>
            <a:pPr algn="r" rtl="1"/>
            <a:r>
              <a:rPr lang="ar-LB" sz="3200" b="1" dirty="0" smtClean="0">
                <a:solidFill>
                  <a:srgbClr val="002060"/>
                </a:solidFill>
              </a:rPr>
              <a:t>وحدثت مجاعة عظيمة في الرها فجند أفرام قواه للخدمة</a:t>
            </a:r>
            <a:r>
              <a:rPr lang="ar-SY" sz="3200" b="1" dirty="0" smtClean="0">
                <a:solidFill>
                  <a:srgbClr val="002060"/>
                </a:solidFill>
              </a:rPr>
              <a:t> </a:t>
            </a:r>
            <a:r>
              <a:rPr lang="ar-LB" sz="3200" b="1" dirty="0" smtClean="0">
                <a:solidFill>
                  <a:srgbClr val="002060"/>
                </a:solidFill>
              </a:rPr>
              <a:t>الأجتماعية فكان ينتقل بين الأغنياء ليجمع منهم الأموال ليعطيها للفقراء والمحتاجين.</a:t>
            </a:r>
            <a:endParaRPr lang="fr-FR" sz="3200" b="1" dirty="0">
              <a:solidFill>
                <a:srgbClr val="002060"/>
              </a:solidFill>
            </a:endParaRPr>
          </a:p>
        </p:txBody>
      </p:sp>
    </p:spTree>
  </p:cSld>
  <p:clrMapOvr>
    <a:masterClrMapping/>
  </p:clrMapOvr>
  <p:transition spd="slow">
    <p:pull dir="lu"/>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31.jpg"/>
          <p:cNvPicPr>
            <a:picLocks noChangeAspect="1"/>
          </p:cNvPicPr>
          <p:nvPr/>
        </p:nvPicPr>
        <p:blipFill>
          <a:blip r:embed="rId2" cstate="print"/>
          <a:stretch>
            <a:fillRect/>
          </a:stretch>
        </p:blipFill>
        <p:spPr>
          <a:xfrm>
            <a:off x="0" y="0"/>
            <a:ext cx="9143999" cy="5715016"/>
          </a:xfrm>
          <a:prstGeom prst="rect">
            <a:avLst/>
          </a:prstGeom>
        </p:spPr>
      </p:pic>
      <p:sp>
        <p:nvSpPr>
          <p:cNvPr id="3" name="TextBox 2"/>
          <p:cNvSpPr txBox="1"/>
          <p:nvPr/>
        </p:nvSpPr>
        <p:spPr>
          <a:xfrm>
            <a:off x="0" y="5715016"/>
            <a:ext cx="9144000" cy="1200329"/>
          </a:xfrm>
          <a:prstGeom prst="rect">
            <a:avLst/>
          </a:prstGeom>
          <a:solidFill>
            <a:schemeClr val="accent5">
              <a:lumMod val="60000"/>
              <a:lumOff val="40000"/>
            </a:schemeClr>
          </a:solidFill>
        </p:spPr>
        <p:txBody>
          <a:bodyPr wrap="square" rtlCol="0">
            <a:spAutoFit/>
          </a:bodyPr>
          <a:lstStyle/>
          <a:p>
            <a:pPr algn="r" rtl="1"/>
            <a:r>
              <a:rPr lang="ar-LB" sz="3600" b="1" dirty="0" smtClean="0">
                <a:solidFill>
                  <a:srgbClr val="002060"/>
                </a:solidFill>
              </a:rPr>
              <a:t>تسببت المج</a:t>
            </a:r>
            <a:r>
              <a:rPr lang="ar-SY" sz="3600" b="1" dirty="0" smtClean="0">
                <a:solidFill>
                  <a:srgbClr val="002060"/>
                </a:solidFill>
              </a:rPr>
              <a:t>ا</a:t>
            </a:r>
            <a:r>
              <a:rPr lang="ar-LB" sz="3600" b="1" dirty="0" smtClean="0">
                <a:solidFill>
                  <a:srgbClr val="002060"/>
                </a:solidFill>
              </a:rPr>
              <a:t>عة في انتشار مرض الطاعون فصار أفرام يدور على المرضى يشجعهم ويساعدهم ويتفانى في خدمتهم</a:t>
            </a:r>
            <a:endParaRPr lang="fr-FR" sz="3600" b="1" dirty="0">
              <a:solidFill>
                <a:srgbClr val="002060"/>
              </a:solidFill>
            </a:endParaRPr>
          </a:p>
        </p:txBody>
      </p:sp>
    </p:spTree>
  </p:cSld>
  <p:clrMapOvr>
    <a:masterClrMapping/>
  </p:clrMapOvr>
  <p:transition spd="slow">
    <p:wedg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32.jpg"/>
          <p:cNvPicPr>
            <a:picLocks noChangeAspect="1"/>
          </p:cNvPicPr>
          <p:nvPr/>
        </p:nvPicPr>
        <p:blipFill>
          <a:blip r:embed="rId2" cstate="print"/>
          <a:stretch>
            <a:fillRect/>
          </a:stretch>
        </p:blipFill>
        <p:spPr>
          <a:xfrm>
            <a:off x="0" y="0"/>
            <a:ext cx="9143999" cy="5786454"/>
          </a:xfrm>
          <a:prstGeom prst="rect">
            <a:avLst/>
          </a:prstGeom>
        </p:spPr>
      </p:pic>
      <p:sp>
        <p:nvSpPr>
          <p:cNvPr id="3" name="TextBox 2"/>
          <p:cNvSpPr txBox="1"/>
          <p:nvPr/>
        </p:nvSpPr>
        <p:spPr>
          <a:xfrm>
            <a:off x="0" y="5786454"/>
            <a:ext cx="9144000" cy="1200329"/>
          </a:xfrm>
          <a:prstGeom prst="rect">
            <a:avLst/>
          </a:prstGeom>
          <a:solidFill>
            <a:schemeClr val="tx2">
              <a:lumMod val="40000"/>
              <a:lumOff val="60000"/>
            </a:schemeClr>
          </a:solidFill>
        </p:spPr>
        <p:txBody>
          <a:bodyPr wrap="square" rtlCol="0">
            <a:spAutoFit/>
          </a:bodyPr>
          <a:lstStyle/>
          <a:p>
            <a:pPr algn="r" rtl="1"/>
            <a:r>
              <a:rPr lang="ar-LB" sz="3600" b="1" dirty="0" smtClean="0">
                <a:solidFill>
                  <a:srgbClr val="002060"/>
                </a:solidFill>
              </a:rPr>
              <a:t>الى أن اصابه مرض الطاعون فلزم الفراش أياما معدودة الى أن دعاه الله الى السماء وتوفي .</a:t>
            </a:r>
            <a:endParaRPr lang="fr-FR" sz="3600" b="1" dirty="0">
              <a:solidFill>
                <a:srgbClr val="002060"/>
              </a:solidFill>
            </a:endParaRPr>
          </a:p>
        </p:txBody>
      </p:sp>
    </p:spTree>
  </p:cSld>
  <p:clrMapOvr>
    <a:masterClrMapping/>
  </p:clrMapOvr>
  <p:transition spd="slow">
    <p:split orient="vert" dir="in"/>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33.jpg"/>
          <p:cNvPicPr>
            <a:picLocks noChangeAspect="1"/>
          </p:cNvPicPr>
          <p:nvPr/>
        </p:nvPicPr>
        <p:blipFill>
          <a:blip r:embed="rId2" cstate="print"/>
          <a:stretch>
            <a:fillRect/>
          </a:stretch>
        </p:blipFill>
        <p:spPr>
          <a:xfrm>
            <a:off x="0" y="0"/>
            <a:ext cx="9144000" cy="5715016"/>
          </a:xfrm>
          <a:prstGeom prst="rect">
            <a:avLst/>
          </a:prstGeom>
        </p:spPr>
      </p:pic>
      <p:sp>
        <p:nvSpPr>
          <p:cNvPr id="3" name="TextBox 2"/>
          <p:cNvSpPr txBox="1"/>
          <p:nvPr/>
        </p:nvSpPr>
        <p:spPr>
          <a:xfrm>
            <a:off x="0" y="5715016"/>
            <a:ext cx="9144000" cy="1200329"/>
          </a:xfrm>
          <a:prstGeom prst="rect">
            <a:avLst/>
          </a:prstGeom>
          <a:solidFill>
            <a:schemeClr val="tx2">
              <a:lumMod val="40000"/>
              <a:lumOff val="60000"/>
            </a:schemeClr>
          </a:solidFill>
        </p:spPr>
        <p:txBody>
          <a:bodyPr wrap="square" rtlCol="0">
            <a:spAutoFit/>
          </a:bodyPr>
          <a:lstStyle/>
          <a:p>
            <a:pPr algn="r" rtl="1"/>
            <a:r>
              <a:rPr lang="ar-LB" sz="3600" b="1" dirty="0" smtClean="0">
                <a:solidFill>
                  <a:srgbClr val="002060"/>
                </a:solidFill>
              </a:rPr>
              <a:t>وقبل أن يموت أعطى تلاميذه وصيته الأخيرة التي كانت دوما تحثهم على العمل الدؤوب والأيمان الحق المقرن بالأفعال</a:t>
            </a:r>
            <a:endParaRPr lang="fr-FR" sz="3600" b="1" dirty="0">
              <a:solidFill>
                <a:srgbClr val="002060"/>
              </a:solidFill>
            </a:endParaRPr>
          </a:p>
        </p:txBody>
      </p:sp>
    </p:spTree>
  </p:cSld>
  <p:clrMapOvr>
    <a:masterClrMapping/>
  </p:clrMapOvr>
  <p:transition spd="slow">
    <p:split orient="vert"/>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34.jpg"/>
          <p:cNvPicPr>
            <a:picLocks noChangeAspect="1"/>
          </p:cNvPicPr>
          <p:nvPr/>
        </p:nvPicPr>
        <p:blipFill>
          <a:blip r:embed="rId2" cstate="print"/>
          <a:stretch>
            <a:fillRect/>
          </a:stretch>
        </p:blipFill>
        <p:spPr>
          <a:xfrm>
            <a:off x="0" y="0"/>
            <a:ext cx="5786446" cy="6858000"/>
          </a:xfrm>
          <a:prstGeom prst="rect">
            <a:avLst/>
          </a:prstGeom>
        </p:spPr>
      </p:pic>
      <p:sp>
        <p:nvSpPr>
          <p:cNvPr id="3" name="TextBox 2"/>
          <p:cNvSpPr txBox="1"/>
          <p:nvPr/>
        </p:nvSpPr>
        <p:spPr>
          <a:xfrm>
            <a:off x="5786446" y="0"/>
            <a:ext cx="3357554" cy="6986528"/>
          </a:xfrm>
          <a:prstGeom prst="rect">
            <a:avLst/>
          </a:prstGeom>
          <a:solidFill>
            <a:schemeClr val="tx2">
              <a:lumMod val="40000"/>
              <a:lumOff val="60000"/>
            </a:schemeClr>
          </a:solidFill>
        </p:spPr>
        <p:txBody>
          <a:bodyPr wrap="square" rtlCol="0">
            <a:spAutoFit/>
          </a:bodyPr>
          <a:lstStyle/>
          <a:p>
            <a:pPr algn="r" rtl="1"/>
            <a:r>
              <a:rPr lang="ar-LB" sz="2800" b="1" dirty="0" smtClean="0">
                <a:solidFill>
                  <a:srgbClr val="002060"/>
                </a:solidFill>
              </a:rPr>
              <a:t>كما ذكر في وصيته أنه شاهد وهو صغير حلما بأن كرمة نبتت من لسانه وأثمرت عناقيد وافرة وأوراقا ففسر أفرام هذا الحلم أن الأوراق ترمز الى تعاليمه ال</a:t>
            </a:r>
            <a:r>
              <a:rPr lang="ar-SY" sz="2800" b="1" dirty="0" smtClean="0">
                <a:solidFill>
                  <a:srgbClr val="002060"/>
                </a:solidFill>
              </a:rPr>
              <a:t>لا</a:t>
            </a:r>
            <a:r>
              <a:rPr lang="ar-LB" sz="2800" b="1" dirty="0" smtClean="0">
                <a:solidFill>
                  <a:srgbClr val="002060"/>
                </a:solidFill>
              </a:rPr>
              <a:t>هوتية والعناقيد ترمز الى قصائده وتراتيله الشعرية التي حارب بها الضلال</a:t>
            </a:r>
          </a:p>
          <a:p>
            <a:pPr algn="r" rtl="1"/>
            <a:r>
              <a:rPr lang="ar-LB" sz="2800" b="1" dirty="0" smtClean="0">
                <a:solidFill>
                  <a:srgbClr val="002060"/>
                </a:solidFill>
              </a:rPr>
              <a:t>هذا هو أفرام المؤمن الذي استغل المواهب التي أعطاه الله اياها في نشر التعاليم المسيح</a:t>
            </a:r>
            <a:r>
              <a:rPr lang="ar-SY" sz="2800" b="1" dirty="0" smtClean="0">
                <a:solidFill>
                  <a:srgbClr val="002060"/>
                </a:solidFill>
              </a:rPr>
              <a:t>ي</a:t>
            </a:r>
            <a:r>
              <a:rPr lang="ar-LB" sz="2800" b="1" dirty="0" smtClean="0">
                <a:solidFill>
                  <a:srgbClr val="002060"/>
                </a:solidFill>
              </a:rPr>
              <a:t>ة ونحن نستخدم مواهبنا في تمجيد الرب وخدمته ؟</a:t>
            </a:r>
            <a:endParaRPr lang="fr-FR" sz="2800" b="1" dirty="0">
              <a:solidFill>
                <a:srgbClr val="002060"/>
              </a:solidFill>
            </a:endParaRPr>
          </a:p>
        </p:txBody>
      </p:sp>
    </p:spTree>
  </p:cSld>
  <p:clrMapOvr>
    <a:masterClrMapping/>
  </p:clrMapOvr>
  <p:transition spd="slow">
    <p:plus/>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04.jpg"/>
          <p:cNvPicPr>
            <a:picLocks noChangeAspect="1"/>
          </p:cNvPicPr>
          <p:nvPr/>
        </p:nvPicPr>
        <p:blipFill>
          <a:blip r:embed="rId2" cstate="print"/>
          <a:stretch>
            <a:fillRect/>
          </a:stretch>
        </p:blipFill>
        <p:spPr>
          <a:xfrm>
            <a:off x="0" y="0"/>
            <a:ext cx="9143999" cy="6858000"/>
          </a:xfrm>
          <a:prstGeom prst="rect">
            <a:avLst/>
          </a:prstGeom>
        </p:spPr>
      </p:pic>
      <p:sp>
        <p:nvSpPr>
          <p:cNvPr id="3" name="TextBox 2"/>
          <p:cNvSpPr txBox="1"/>
          <p:nvPr/>
        </p:nvSpPr>
        <p:spPr>
          <a:xfrm>
            <a:off x="2" y="0"/>
            <a:ext cx="9143998" cy="1200329"/>
          </a:xfrm>
          <a:prstGeom prst="rect">
            <a:avLst/>
          </a:prstGeom>
          <a:noFill/>
        </p:spPr>
        <p:txBody>
          <a:bodyPr wrap="square" rtlCol="0">
            <a:spAutoFit/>
          </a:bodyPr>
          <a:lstStyle/>
          <a:p>
            <a:pPr algn="r" rtl="1"/>
            <a:r>
              <a:rPr lang="ar-SY" sz="3600" b="1" dirty="0" smtClean="0">
                <a:solidFill>
                  <a:srgbClr val="002060"/>
                </a:solidFill>
              </a:rPr>
              <a:t>تربى وترعرع افرام في كنف</a:t>
            </a:r>
            <a:r>
              <a:rPr lang="ar-LB" sz="3600" b="1" dirty="0" smtClean="0">
                <a:solidFill>
                  <a:srgbClr val="002060"/>
                </a:solidFill>
              </a:rPr>
              <a:t> والديه الطيبين اللذان حاولا أن </a:t>
            </a:r>
            <a:r>
              <a:rPr lang="ar-LB" sz="3600" b="1" dirty="0" smtClean="0">
                <a:solidFill>
                  <a:srgbClr val="002060"/>
                </a:solidFill>
              </a:rPr>
              <a:t>يزرعا </a:t>
            </a:r>
            <a:r>
              <a:rPr lang="ar-LB" sz="3600" b="1" dirty="0" smtClean="0">
                <a:solidFill>
                  <a:srgbClr val="002060"/>
                </a:solidFill>
              </a:rPr>
              <a:t>فيه بذور الفضيلة </a:t>
            </a:r>
            <a:r>
              <a:rPr lang="ar-SY" sz="3600" b="1" dirty="0" smtClean="0">
                <a:solidFill>
                  <a:srgbClr val="002060"/>
                </a:solidFill>
              </a:rPr>
              <a:t>و</a:t>
            </a:r>
            <a:r>
              <a:rPr lang="ar-LB" sz="3600" b="1" dirty="0" smtClean="0">
                <a:solidFill>
                  <a:srgbClr val="002060"/>
                </a:solidFill>
              </a:rPr>
              <a:t>التقوى حتى أصبح فتيا </a:t>
            </a:r>
            <a:r>
              <a:rPr lang="ar-LB" b="1" dirty="0" smtClean="0">
                <a:solidFill>
                  <a:srgbClr val="002060"/>
                </a:solidFill>
              </a:rPr>
              <a:t>,</a:t>
            </a:r>
            <a:endParaRPr lang="en-GB" b="1" dirty="0">
              <a:solidFill>
                <a:srgbClr val="002060"/>
              </a:solidFill>
            </a:endParaRPr>
          </a:p>
        </p:txBody>
      </p:sp>
    </p:spTree>
  </p:cSld>
  <p:clrMapOvr>
    <a:masterClrMapping/>
  </p:clrMapOvr>
  <p:transition spd="slow">
    <p:wipe dir="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05.jpg"/>
          <p:cNvPicPr>
            <a:picLocks noChangeAspect="1"/>
          </p:cNvPicPr>
          <p:nvPr/>
        </p:nvPicPr>
        <p:blipFill>
          <a:blip r:embed="rId2" cstate="print"/>
          <a:stretch>
            <a:fillRect/>
          </a:stretch>
        </p:blipFill>
        <p:spPr>
          <a:xfrm>
            <a:off x="-15017" y="0"/>
            <a:ext cx="9159017" cy="5715016"/>
          </a:xfrm>
          <a:prstGeom prst="rect">
            <a:avLst/>
          </a:prstGeom>
        </p:spPr>
      </p:pic>
      <p:sp>
        <p:nvSpPr>
          <p:cNvPr id="3" name="TextBox 2"/>
          <p:cNvSpPr txBox="1"/>
          <p:nvPr/>
        </p:nvSpPr>
        <p:spPr>
          <a:xfrm>
            <a:off x="0" y="5715016"/>
            <a:ext cx="9144000" cy="1200329"/>
          </a:xfrm>
          <a:prstGeom prst="rect">
            <a:avLst/>
          </a:prstGeom>
          <a:solidFill>
            <a:srgbClr val="7030A0"/>
          </a:solidFill>
        </p:spPr>
        <p:txBody>
          <a:bodyPr wrap="square" rtlCol="0">
            <a:spAutoFit/>
          </a:bodyPr>
          <a:lstStyle/>
          <a:p>
            <a:pPr algn="r" rtl="1"/>
            <a:r>
              <a:rPr lang="ar-LB" sz="3600" b="1" dirty="0" smtClean="0">
                <a:solidFill>
                  <a:schemeClr val="bg1"/>
                </a:solidFill>
              </a:rPr>
              <a:t>في حداثته لم </a:t>
            </a:r>
            <a:r>
              <a:rPr lang="ar-SY" sz="3600" b="1" dirty="0" smtClean="0">
                <a:solidFill>
                  <a:schemeClr val="bg1"/>
                </a:solidFill>
              </a:rPr>
              <a:t>يم</a:t>
            </a:r>
            <a:r>
              <a:rPr lang="ar-LB" sz="3600" b="1" dirty="0" smtClean="0">
                <a:solidFill>
                  <a:schemeClr val="bg1"/>
                </a:solidFill>
              </a:rPr>
              <a:t>يزه شيئا عن الآخرين حتى في تقواه ’ ولكن عندما كان شابا كان شقيا جدا</a:t>
            </a:r>
            <a:endParaRPr lang="fr-FR" sz="3600" b="1" dirty="0">
              <a:solidFill>
                <a:schemeClr val="bg1"/>
              </a:solidFill>
            </a:endParaRPr>
          </a:p>
        </p:txBody>
      </p:sp>
    </p:spTree>
  </p:cSld>
  <p:clrMapOvr>
    <a:masterClrMapping/>
  </p:clrMapOvr>
  <p:transition spd="slow">
    <p:wipe dir="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06.jpg"/>
          <p:cNvPicPr>
            <a:picLocks noChangeAspect="1"/>
          </p:cNvPicPr>
          <p:nvPr/>
        </p:nvPicPr>
        <p:blipFill>
          <a:blip r:embed="rId2" cstate="print"/>
          <a:stretch>
            <a:fillRect/>
          </a:stretch>
        </p:blipFill>
        <p:spPr>
          <a:xfrm>
            <a:off x="0" y="0"/>
            <a:ext cx="9144000" cy="5214950"/>
          </a:xfrm>
          <a:prstGeom prst="rect">
            <a:avLst/>
          </a:prstGeom>
        </p:spPr>
      </p:pic>
      <p:sp>
        <p:nvSpPr>
          <p:cNvPr id="4" name="TextBox 3"/>
          <p:cNvSpPr txBox="1"/>
          <p:nvPr/>
        </p:nvSpPr>
        <p:spPr>
          <a:xfrm>
            <a:off x="0" y="5143512"/>
            <a:ext cx="9144000" cy="1754326"/>
          </a:xfrm>
          <a:prstGeom prst="rect">
            <a:avLst/>
          </a:prstGeom>
          <a:solidFill>
            <a:schemeClr val="tx2">
              <a:lumMod val="60000"/>
              <a:lumOff val="40000"/>
            </a:schemeClr>
          </a:solidFill>
        </p:spPr>
        <p:txBody>
          <a:bodyPr wrap="square" rtlCol="0">
            <a:spAutoFit/>
          </a:bodyPr>
          <a:lstStyle/>
          <a:p>
            <a:pPr algn="r" rtl="1"/>
            <a:r>
              <a:rPr lang="ar-LB" sz="3600" b="1" dirty="0" smtClean="0">
                <a:solidFill>
                  <a:srgbClr val="C00000"/>
                </a:solidFill>
              </a:rPr>
              <a:t>ففي أحد الأيام وبينما هو في أرض والده يزرعها , دخلت بقرة الى الحقل وأخذت تأكل من العشب ولما رآها افرام اتجه نحوها خلسة وبهدوء</a:t>
            </a:r>
            <a:endParaRPr lang="fr-FR" sz="3600" b="1" dirty="0">
              <a:solidFill>
                <a:srgbClr val="C00000"/>
              </a:solidFill>
            </a:endParaRPr>
          </a:p>
        </p:txBody>
      </p:sp>
    </p:spTree>
  </p:cSld>
  <p:clrMapOvr>
    <a:masterClrMapping/>
  </p:clrMapOvr>
  <p:transition spd="slow">
    <p:wipe dir="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07.jpg"/>
          <p:cNvPicPr>
            <a:picLocks noChangeAspect="1"/>
          </p:cNvPicPr>
          <p:nvPr/>
        </p:nvPicPr>
        <p:blipFill>
          <a:blip r:embed="rId2" cstate="print"/>
          <a:stretch>
            <a:fillRect/>
          </a:stretch>
        </p:blipFill>
        <p:spPr>
          <a:xfrm>
            <a:off x="0" y="0"/>
            <a:ext cx="6786577" cy="6858000"/>
          </a:xfrm>
          <a:prstGeom prst="rect">
            <a:avLst/>
          </a:prstGeom>
        </p:spPr>
      </p:pic>
      <p:sp>
        <p:nvSpPr>
          <p:cNvPr id="3" name="TextBox 2"/>
          <p:cNvSpPr txBox="1"/>
          <p:nvPr/>
        </p:nvSpPr>
        <p:spPr>
          <a:xfrm>
            <a:off x="6786578" y="0"/>
            <a:ext cx="2357422" cy="6986528"/>
          </a:xfrm>
          <a:prstGeom prst="rect">
            <a:avLst/>
          </a:prstGeom>
          <a:solidFill>
            <a:schemeClr val="tx2">
              <a:lumMod val="40000"/>
              <a:lumOff val="60000"/>
            </a:schemeClr>
          </a:solidFill>
        </p:spPr>
        <p:txBody>
          <a:bodyPr wrap="square" rtlCol="0">
            <a:spAutoFit/>
          </a:bodyPr>
          <a:lstStyle/>
          <a:p>
            <a:pPr algn="r" rtl="1"/>
            <a:r>
              <a:rPr lang="ar-LB" sz="3200" b="1" dirty="0" smtClean="0">
                <a:solidFill>
                  <a:srgbClr val="C00000"/>
                </a:solidFill>
              </a:rPr>
              <a:t>ثم انقض عليها وصار يطاردها ويضربها رغبة منه في التسلية بدلا من أن يخرجها بهدوء من الحقل ويعيدها لصحبها,,, يا للبقرة المسكينة لقد هربت منه وغابت عن الأنظار وتاهت في الغابة</a:t>
            </a:r>
            <a:endParaRPr lang="fr-FR" sz="3200" b="1" dirty="0">
              <a:solidFill>
                <a:srgbClr val="C00000"/>
              </a:solidFill>
            </a:endParaRPr>
          </a:p>
        </p:txBody>
      </p:sp>
    </p:spTree>
  </p:cSld>
  <p:clrMapOvr>
    <a:masterClrMapping/>
  </p:clrMapOvr>
  <p:transition spd="slow">
    <p:wipe dir="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08.jpg"/>
          <p:cNvPicPr>
            <a:picLocks noChangeAspect="1"/>
          </p:cNvPicPr>
          <p:nvPr/>
        </p:nvPicPr>
        <p:blipFill>
          <a:blip r:embed="rId2" cstate="print"/>
          <a:stretch>
            <a:fillRect/>
          </a:stretch>
        </p:blipFill>
        <p:spPr>
          <a:xfrm>
            <a:off x="0" y="0"/>
            <a:ext cx="5429256" cy="6858000"/>
          </a:xfrm>
          <a:prstGeom prst="rect">
            <a:avLst/>
          </a:prstGeom>
        </p:spPr>
      </p:pic>
      <p:sp>
        <p:nvSpPr>
          <p:cNvPr id="3" name="TextBox 2"/>
          <p:cNvSpPr txBox="1"/>
          <p:nvPr/>
        </p:nvSpPr>
        <p:spPr>
          <a:xfrm>
            <a:off x="6937248" y="404664"/>
            <a:ext cx="2027240" cy="369332"/>
          </a:xfrm>
          <a:prstGeom prst="rect">
            <a:avLst/>
          </a:prstGeom>
          <a:noFill/>
        </p:spPr>
        <p:txBody>
          <a:bodyPr wrap="square" rtlCol="0">
            <a:spAutoFit/>
          </a:bodyPr>
          <a:lstStyle/>
          <a:p>
            <a:endParaRPr lang="fr-FR" dirty="0"/>
          </a:p>
        </p:txBody>
      </p:sp>
      <p:sp>
        <p:nvSpPr>
          <p:cNvPr id="4" name="TextBox 3"/>
          <p:cNvSpPr txBox="1"/>
          <p:nvPr/>
        </p:nvSpPr>
        <p:spPr>
          <a:xfrm>
            <a:off x="5429256" y="1"/>
            <a:ext cx="3714744" cy="6986528"/>
          </a:xfrm>
          <a:prstGeom prst="rect">
            <a:avLst/>
          </a:prstGeom>
          <a:solidFill>
            <a:schemeClr val="tx2">
              <a:lumMod val="40000"/>
              <a:lumOff val="60000"/>
            </a:schemeClr>
          </a:solidFill>
        </p:spPr>
        <p:txBody>
          <a:bodyPr wrap="square" rtlCol="0">
            <a:spAutoFit/>
          </a:bodyPr>
          <a:lstStyle/>
          <a:p>
            <a:pPr algn="r" rtl="1">
              <a:buFont typeface="Arial" pitchFamily="34" charset="0"/>
              <a:buChar char="•"/>
            </a:pPr>
            <a:r>
              <a:rPr lang="ar-LB" sz="3200" b="1" dirty="0" smtClean="0">
                <a:solidFill>
                  <a:srgbClr val="002060"/>
                </a:solidFill>
              </a:rPr>
              <a:t>وعندما جاء الرجل الفقير صاحب البقرة ليسأل عن بقرته. عفوا </a:t>
            </a:r>
            <a:r>
              <a:rPr lang="ar-SY" sz="3200" b="1" dirty="0" smtClean="0">
                <a:solidFill>
                  <a:srgbClr val="002060"/>
                </a:solidFill>
              </a:rPr>
              <a:t>أ</a:t>
            </a:r>
            <a:r>
              <a:rPr lang="ar-LB" sz="3200" b="1" dirty="0" smtClean="0">
                <a:solidFill>
                  <a:srgbClr val="002060"/>
                </a:solidFill>
              </a:rPr>
              <a:t>يها </a:t>
            </a:r>
            <a:r>
              <a:rPr lang="ar-LB" sz="3200" b="1" dirty="0" smtClean="0">
                <a:solidFill>
                  <a:srgbClr val="002060"/>
                </a:solidFill>
              </a:rPr>
              <a:t>الفتى هل شاهدت بقرتي فوبخه </a:t>
            </a:r>
            <a:r>
              <a:rPr lang="ar-SY" sz="3200" b="1" dirty="0" smtClean="0">
                <a:solidFill>
                  <a:srgbClr val="002060"/>
                </a:solidFill>
              </a:rPr>
              <a:t>أ</a:t>
            </a:r>
            <a:r>
              <a:rPr lang="ar-LB" sz="3200" b="1" dirty="0" smtClean="0">
                <a:solidFill>
                  <a:srgbClr val="002060"/>
                </a:solidFill>
              </a:rPr>
              <a:t>فرام </a:t>
            </a:r>
            <a:r>
              <a:rPr lang="ar-LB" sz="3200" b="1" dirty="0" smtClean="0">
                <a:solidFill>
                  <a:srgbClr val="002060"/>
                </a:solidFill>
              </a:rPr>
              <a:t>وأهانه وطرده وقال له  </a:t>
            </a:r>
            <a:r>
              <a:rPr lang="ar-SY" sz="3200" b="1" dirty="0" smtClean="0">
                <a:solidFill>
                  <a:srgbClr val="002060"/>
                </a:solidFill>
              </a:rPr>
              <a:t>أ</a:t>
            </a:r>
            <a:r>
              <a:rPr lang="ar-LB" sz="3200" b="1" dirty="0" smtClean="0">
                <a:solidFill>
                  <a:srgbClr val="002060"/>
                </a:solidFill>
              </a:rPr>
              <a:t>خرج </a:t>
            </a:r>
            <a:r>
              <a:rPr lang="ar-LB" sz="3200" b="1" dirty="0" smtClean="0">
                <a:solidFill>
                  <a:srgbClr val="002060"/>
                </a:solidFill>
              </a:rPr>
              <a:t>من هنا </a:t>
            </a:r>
            <a:r>
              <a:rPr lang="ar-SY" sz="3200" b="1" dirty="0" smtClean="0">
                <a:solidFill>
                  <a:srgbClr val="002060"/>
                </a:solidFill>
              </a:rPr>
              <a:t>أ</a:t>
            </a:r>
            <a:r>
              <a:rPr lang="ar-LB" sz="3200" b="1" dirty="0" smtClean="0">
                <a:solidFill>
                  <a:srgbClr val="002060"/>
                </a:solidFill>
              </a:rPr>
              <a:t>يها </a:t>
            </a:r>
            <a:r>
              <a:rPr lang="ar-LB" sz="3200" b="1" dirty="0" smtClean="0">
                <a:solidFill>
                  <a:srgbClr val="002060"/>
                </a:solidFill>
              </a:rPr>
              <a:t>المحتال والا</a:t>
            </a:r>
            <a:r>
              <a:rPr lang="en-US" sz="3200" b="1" dirty="0" smtClean="0">
                <a:solidFill>
                  <a:srgbClr val="002060"/>
                </a:solidFill>
              </a:rPr>
              <a:t> </a:t>
            </a:r>
            <a:r>
              <a:rPr lang="ar-LB" sz="3200" b="1" dirty="0" smtClean="0">
                <a:solidFill>
                  <a:srgbClr val="002060"/>
                </a:solidFill>
              </a:rPr>
              <a:t>سأضربك . لقد </a:t>
            </a:r>
            <a:r>
              <a:rPr lang="ar-SY" sz="3200" b="1" dirty="0" smtClean="0">
                <a:solidFill>
                  <a:srgbClr val="002060"/>
                </a:solidFill>
              </a:rPr>
              <a:t>أ</a:t>
            </a:r>
            <a:r>
              <a:rPr lang="ar-LB" sz="3200" b="1" dirty="0" smtClean="0">
                <a:solidFill>
                  <a:srgbClr val="002060"/>
                </a:solidFill>
              </a:rPr>
              <a:t>رسلت </a:t>
            </a:r>
            <a:r>
              <a:rPr lang="ar-LB" sz="3200" b="1" dirty="0" smtClean="0">
                <a:solidFill>
                  <a:srgbClr val="002060"/>
                </a:solidFill>
              </a:rPr>
              <a:t>بقرتك لت</a:t>
            </a:r>
            <a:r>
              <a:rPr lang="ar-SY" sz="3200" b="1" dirty="0" smtClean="0">
                <a:solidFill>
                  <a:srgbClr val="002060"/>
                </a:solidFill>
              </a:rPr>
              <a:t>أ</a:t>
            </a:r>
            <a:r>
              <a:rPr lang="ar-LB" sz="3200" b="1" dirty="0" smtClean="0">
                <a:solidFill>
                  <a:srgbClr val="002060"/>
                </a:solidFill>
              </a:rPr>
              <a:t>كل من عشب أرضنا اذا رأيتك ثانية سأريك . وعاد الرجل المسكين مكسور الخاطر فعلى الرغم من ضياع بقرته تحمل </a:t>
            </a:r>
            <a:r>
              <a:rPr lang="ar-SY" sz="3200" b="1" dirty="0" smtClean="0">
                <a:solidFill>
                  <a:srgbClr val="002060"/>
                </a:solidFill>
              </a:rPr>
              <a:t>م</a:t>
            </a:r>
            <a:r>
              <a:rPr lang="ar-LB" sz="3200" b="1" dirty="0" smtClean="0">
                <a:solidFill>
                  <a:srgbClr val="002060"/>
                </a:solidFill>
              </a:rPr>
              <a:t>ن </a:t>
            </a:r>
            <a:r>
              <a:rPr lang="ar-SY" sz="3200" b="1" dirty="0" smtClean="0">
                <a:solidFill>
                  <a:srgbClr val="002060"/>
                </a:solidFill>
              </a:rPr>
              <a:t>أ</a:t>
            </a:r>
            <a:r>
              <a:rPr lang="ar-LB" sz="3200" b="1" dirty="0" smtClean="0">
                <a:solidFill>
                  <a:srgbClr val="002060"/>
                </a:solidFill>
              </a:rPr>
              <a:t>فرام </a:t>
            </a:r>
            <a:r>
              <a:rPr lang="ar-LB" sz="3200" b="1" dirty="0" smtClean="0">
                <a:solidFill>
                  <a:srgbClr val="002060"/>
                </a:solidFill>
              </a:rPr>
              <a:t>الأهانة.</a:t>
            </a:r>
            <a:endParaRPr lang="fr-FR" sz="3200" b="1" dirty="0">
              <a:solidFill>
                <a:srgbClr val="002060"/>
              </a:solidFill>
            </a:endParaRPr>
          </a:p>
        </p:txBody>
      </p:sp>
    </p:spTree>
  </p:cSld>
  <p:clrMapOvr>
    <a:masterClrMapping/>
  </p:clrMapOvr>
  <p:transition spd="slow">
    <p:wipe dir="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an0009.jpg"/>
          <p:cNvPicPr>
            <a:picLocks noChangeAspect="1"/>
          </p:cNvPicPr>
          <p:nvPr/>
        </p:nvPicPr>
        <p:blipFill>
          <a:blip r:embed="rId2" cstate="print"/>
          <a:stretch>
            <a:fillRect/>
          </a:stretch>
        </p:blipFill>
        <p:spPr>
          <a:xfrm>
            <a:off x="0" y="0"/>
            <a:ext cx="9144000" cy="5286388"/>
          </a:xfrm>
          <a:prstGeom prst="rect">
            <a:avLst/>
          </a:prstGeom>
        </p:spPr>
      </p:pic>
      <p:sp>
        <p:nvSpPr>
          <p:cNvPr id="4" name="TextBox 3"/>
          <p:cNvSpPr txBox="1"/>
          <p:nvPr/>
        </p:nvSpPr>
        <p:spPr>
          <a:xfrm>
            <a:off x="0" y="5286388"/>
            <a:ext cx="9144000" cy="1569660"/>
          </a:xfrm>
          <a:prstGeom prst="rect">
            <a:avLst/>
          </a:prstGeom>
          <a:solidFill>
            <a:schemeClr val="accent5">
              <a:lumMod val="60000"/>
              <a:lumOff val="40000"/>
            </a:schemeClr>
          </a:solidFill>
        </p:spPr>
        <p:txBody>
          <a:bodyPr wrap="square" rtlCol="0">
            <a:spAutoFit/>
          </a:bodyPr>
          <a:lstStyle/>
          <a:p>
            <a:pPr algn="r" rtl="1"/>
            <a:r>
              <a:rPr lang="ar-LB" sz="3200" b="1" dirty="0" smtClean="0">
                <a:solidFill>
                  <a:srgbClr val="C00000"/>
                </a:solidFill>
              </a:rPr>
              <a:t>ومرت الأيام وضاعت بقرة أحد رع</a:t>
            </a:r>
            <a:r>
              <a:rPr lang="ar-SY" sz="3200" b="1" dirty="0" smtClean="0">
                <a:solidFill>
                  <a:srgbClr val="C00000"/>
                </a:solidFill>
              </a:rPr>
              <a:t>ا</a:t>
            </a:r>
            <a:r>
              <a:rPr lang="ar-LB" sz="3200" b="1" dirty="0" smtClean="0">
                <a:solidFill>
                  <a:srgbClr val="C00000"/>
                </a:solidFill>
              </a:rPr>
              <a:t>ة المدينة فاتهم صاحبها </a:t>
            </a:r>
            <a:r>
              <a:rPr lang="ar-SY" sz="3200" b="1" dirty="0" smtClean="0">
                <a:solidFill>
                  <a:srgbClr val="C00000"/>
                </a:solidFill>
              </a:rPr>
              <a:t>أ</a:t>
            </a:r>
            <a:r>
              <a:rPr lang="ar-LB" sz="3200" b="1" dirty="0" smtClean="0">
                <a:solidFill>
                  <a:srgbClr val="C00000"/>
                </a:solidFill>
              </a:rPr>
              <a:t>فرام </a:t>
            </a:r>
            <a:r>
              <a:rPr lang="ar-LB" sz="3200" b="1" dirty="0" smtClean="0">
                <a:solidFill>
                  <a:srgbClr val="C00000"/>
                </a:solidFill>
              </a:rPr>
              <a:t>بسرقة البقرة وراح يدور بين الناس يخبرهم . لقد شاهدت </a:t>
            </a:r>
            <a:r>
              <a:rPr lang="ar-LB" sz="3200" b="1" dirty="0" smtClean="0">
                <a:solidFill>
                  <a:srgbClr val="C00000"/>
                </a:solidFill>
              </a:rPr>
              <a:t>ا</a:t>
            </a:r>
            <a:r>
              <a:rPr lang="ar-SY" sz="3200" b="1" dirty="0" smtClean="0">
                <a:solidFill>
                  <a:srgbClr val="C00000"/>
                </a:solidFill>
              </a:rPr>
              <a:t>أ</a:t>
            </a:r>
            <a:r>
              <a:rPr lang="ar-LB" sz="3200" b="1" dirty="0" smtClean="0">
                <a:solidFill>
                  <a:srgbClr val="C00000"/>
                </a:solidFill>
              </a:rPr>
              <a:t>رام </a:t>
            </a:r>
            <a:r>
              <a:rPr lang="ar-LB" sz="3200" b="1" dirty="0" smtClean="0">
                <a:solidFill>
                  <a:srgbClr val="C00000"/>
                </a:solidFill>
              </a:rPr>
              <a:t>وهو يسرق بقرتي انه </a:t>
            </a:r>
            <a:r>
              <a:rPr lang="ar-LB" sz="3200" b="1" dirty="0" smtClean="0">
                <a:solidFill>
                  <a:srgbClr val="C00000"/>
                </a:solidFill>
              </a:rPr>
              <a:t>سارق</a:t>
            </a:r>
            <a:r>
              <a:rPr lang="ar-SY" sz="3200" b="1" dirty="0" smtClean="0">
                <a:solidFill>
                  <a:srgbClr val="C00000"/>
                </a:solidFill>
              </a:rPr>
              <a:t>.</a:t>
            </a:r>
            <a:r>
              <a:rPr lang="ar-LB" sz="3200" b="1" dirty="0" smtClean="0">
                <a:solidFill>
                  <a:srgbClr val="C00000"/>
                </a:solidFill>
              </a:rPr>
              <a:t> </a:t>
            </a:r>
            <a:r>
              <a:rPr lang="ar-LB" sz="3200" b="1" dirty="0" smtClean="0">
                <a:solidFill>
                  <a:srgbClr val="C00000"/>
                </a:solidFill>
              </a:rPr>
              <a:t>ولكن هذا الراعي كان يكذب.</a:t>
            </a:r>
            <a:endParaRPr lang="fr-FR" sz="3200" b="1" dirty="0">
              <a:solidFill>
                <a:srgbClr val="C00000"/>
              </a:solidFill>
            </a:endParaRPr>
          </a:p>
        </p:txBody>
      </p:sp>
    </p:spTree>
  </p:cSld>
  <p:clrMapOvr>
    <a:masterClrMapping/>
  </p:clrMapOvr>
  <p:transition spd="slow">
    <p:wipe dir="u"/>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542</TotalTime>
  <Words>957</Words>
  <Application>Microsoft Office PowerPoint</Application>
  <PresentationFormat>On-screen Show (4:3)</PresentationFormat>
  <Paragraphs>38</Paragraphs>
  <Slides>34</Slides>
  <Notes>0</Notes>
  <HiddenSlides>0</HiddenSlides>
  <MMClips>0</MMClips>
  <ScaleCrop>false</ScaleCrop>
  <HeadingPairs>
    <vt:vector size="4" baseType="variant">
      <vt:variant>
        <vt:lpstr>Theme</vt:lpstr>
      </vt:variant>
      <vt:variant>
        <vt:i4>1</vt:i4>
      </vt:variant>
      <vt:variant>
        <vt:lpstr>Slide Titles</vt:lpstr>
      </vt:variant>
      <vt:variant>
        <vt:i4>34</vt:i4>
      </vt:variant>
    </vt:vector>
  </HeadingPairs>
  <TitlesOfParts>
    <vt:vector size="35" baseType="lpstr">
      <vt:lpstr>Office Theme</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Slide 32</vt:lpstr>
      <vt:lpstr>Slide 33</vt:lpstr>
      <vt:lpstr>Slide 34</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Computer</dc:creator>
  <cp:lastModifiedBy>Computer</cp:lastModifiedBy>
  <cp:revision>25</cp:revision>
  <dcterms:created xsi:type="dcterms:W3CDTF">2012-11-04T22:57:13Z</dcterms:created>
  <dcterms:modified xsi:type="dcterms:W3CDTF">2013-01-10T18:40:19Z</dcterms:modified>
</cp:coreProperties>
</file>