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C41"/>
    <a:srgbClr val="F5B80B"/>
    <a:srgbClr val="F89A3C"/>
    <a:srgbClr val="08F22F"/>
    <a:srgbClr val="F196F8"/>
    <a:srgbClr val="F6DC3E"/>
    <a:srgbClr val="E8E84C"/>
    <a:srgbClr val="D3BB61"/>
    <a:srgbClr val="BBD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72" autoAdjust="0"/>
    <p:restoredTop sz="86364" autoAdjust="0"/>
  </p:normalViewPr>
  <p:slideViewPr>
    <p:cSldViewPr>
      <p:cViewPr>
        <p:scale>
          <a:sx n="60" d="100"/>
          <a:sy n="60" d="100"/>
        </p:scale>
        <p:origin x="-97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0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01D0450-29C5-4EC1-9F5F-7A7C8BE96516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3BA8313-0FE0-4E38-BB54-31C1C64E11E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65367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6188C51-8BAE-4E88-8E52-99648AFBDFCB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4F54158-B282-45A3-BC75-90FF74F5888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1375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54158-B282-45A3-BC75-90FF74F58882}" type="slidenum">
              <a:rPr lang="ar-EG" smtClean="0"/>
              <a:t>5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24862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54158-B282-45A3-BC75-90FF74F58882}" type="slidenum">
              <a:rPr lang="ar-EG" smtClean="0"/>
              <a:t>13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2389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828345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2163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07556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93532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61373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73032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1864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7401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8433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3282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8262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92521-7655-4EC4-9673-F80079AACD98}" type="datetimeFigureOut">
              <a:rPr lang="ar-EG" smtClean="0"/>
              <a:t>16/03/1439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80767-4A3F-46AF-AE93-754D4122CF2B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4869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46" y="432041"/>
            <a:ext cx="4503429" cy="43662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555" y="2738620"/>
            <a:ext cx="4059944" cy="41193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4" y="296577"/>
            <a:ext cx="374441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EG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يسوع أجمل أبناء البشر</a:t>
            </a:r>
            <a:endParaRPr lang="ar-EG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" name="Quiet Music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53603" y="29218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30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Oval 2"/>
          <p:cNvSpPr/>
          <p:nvPr/>
        </p:nvSpPr>
        <p:spPr>
          <a:xfrm>
            <a:off x="251520" y="648072"/>
            <a:ext cx="4415389" cy="3429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Oval 3"/>
          <p:cNvSpPr/>
          <p:nvPr/>
        </p:nvSpPr>
        <p:spPr>
          <a:xfrm>
            <a:off x="1957126" y="3284984"/>
            <a:ext cx="4415389" cy="3429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Oval 4"/>
          <p:cNvSpPr/>
          <p:nvPr/>
        </p:nvSpPr>
        <p:spPr>
          <a:xfrm>
            <a:off x="4139952" y="1008112"/>
            <a:ext cx="4415389" cy="3429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126" y="1891702"/>
            <a:ext cx="5230379" cy="40279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0485" y="0"/>
            <a:ext cx="7632848" cy="17235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4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أحببت يا يسوع تلاميذك إلى أقصى الحب </a:t>
            </a:r>
            <a:endParaRPr lang="ar-EG" sz="4400" b="1" dirty="0" smtClean="0">
              <a:solidFill>
                <a:schemeClr val="accent1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4400" b="1" dirty="0" smtClean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و </a:t>
            </a:r>
            <a:r>
              <a:rPr lang="ar-EG" sz="44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قبل أن تموت، غسلت أرجلهم بيديك.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17032"/>
            <a:ext cx="2194565" cy="169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1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15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TextBox 2"/>
          <p:cNvSpPr txBox="1"/>
          <p:nvPr/>
        </p:nvSpPr>
        <p:spPr>
          <a:xfrm>
            <a:off x="107504" y="260648"/>
            <a:ext cx="8640960" cy="98488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هل يُوجد حب أقوى من حب من يبذل نفسه من أجل الآخرين؟</a:t>
            </a:r>
            <a:endParaRPr lang="en-US" sz="40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sp>
        <p:nvSpPr>
          <p:cNvPr id="5" name="TextBox 4"/>
          <p:cNvSpPr txBox="1"/>
          <p:nvPr/>
        </p:nvSpPr>
        <p:spPr>
          <a:xfrm>
            <a:off x="329907" y="5805262"/>
            <a:ext cx="8136904" cy="98488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إنك مددت يديك ورجليك للمسامير ومتّ على الصليب.</a:t>
            </a:r>
            <a:endParaRPr lang="en-US" sz="40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sp>
        <p:nvSpPr>
          <p:cNvPr id="8" name="Oval 7"/>
          <p:cNvSpPr/>
          <p:nvPr/>
        </p:nvSpPr>
        <p:spPr>
          <a:xfrm>
            <a:off x="988094" y="1214624"/>
            <a:ext cx="7760370" cy="459063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82" y="1141622"/>
            <a:ext cx="5728933" cy="4735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59" y="4263766"/>
            <a:ext cx="1973027" cy="15702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96" y="1484784"/>
            <a:ext cx="38884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ولا يوجد حب اقوى و أكبر </a:t>
            </a:r>
            <a:endParaRPr lang="ar-EG" sz="4000" b="1" dirty="0" smtClean="0">
              <a:solidFill>
                <a:schemeClr val="accent1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ar-EG" sz="4000" b="1" dirty="0" smtClean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    من  حبك </a:t>
            </a:r>
            <a:r>
              <a:rPr lang="ar-EG" sz="40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يا يسوع.</a:t>
            </a:r>
          </a:p>
        </p:txBody>
      </p:sp>
    </p:spTree>
    <p:extLst>
      <p:ext uri="{BB962C8B-B14F-4D97-AF65-F5344CB8AC3E}">
        <p14:creationId xmlns:p14="http://schemas.microsoft.com/office/powerpoint/2010/main" val="18796370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Oval 4"/>
          <p:cNvSpPr/>
          <p:nvPr/>
        </p:nvSpPr>
        <p:spPr>
          <a:xfrm>
            <a:off x="52278" y="-8200"/>
            <a:ext cx="9128234" cy="68346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20" y="-8200"/>
            <a:ext cx="424055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84168" y="836712"/>
            <a:ext cx="2520280" cy="3077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نطحن القمح ليعطينا الخبز. نعصر العنب ليعطينا النبيذ</a:t>
            </a:r>
            <a:r>
              <a:rPr lang="ar-EG" b="1" dirty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  <a:p>
            <a:endParaRPr lang="ar-EG" dirty="0"/>
          </a:p>
        </p:txBody>
      </p:sp>
      <p:sp>
        <p:nvSpPr>
          <p:cNvPr id="4" name="TextBox 3"/>
          <p:cNvSpPr txBox="1"/>
          <p:nvPr/>
        </p:nvSpPr>
        <p:spPr>
          <a:xfrm>
            <a:off x="-108520" y="2636912"/>
            <a:ext cx="2952328" cy="37548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يا يسوع أنت تعطينا نفسك </a:t>
            </a:r>
            <a:endParaRPr lang="ar-EG" sz="44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ar-EG" sz="44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كل </a:t>
            </a:r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يوم </a:t>
            </a:r>
            <a:endParaRPr lang="ar-EG" sz="4400" b="1" dirty="0" smtClean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ar-EG" sz="44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في </a:t>
            </a:r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القربان المقدس وحياتك تنمو فينا.</a:t>
            </a:r>
            <a:endParaRPr lang="en-US" sz="44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18532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716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Isosceles Triangle 2"/>
          <p:cNvSpPr/>
          <p:nvPr/>
        </p:nvSpPr>
        <p:spPr>
          <a:xfrm>
            <a:off x="-324544" y="0"/>
            <a:ext cx="4824536" cy="6885384"/>
          </a:xfrm>
          <a:prstGeom prst="triangle">
            <a:avLst>
              <a:gd name="adj" fmla="val 100000"/>
            </a:avLst>
          </a:prstGeom>
          <a:solidFill>
            <a:srgbClr val="F5B8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Isosceles Triangle 4"/>
          <p:cNvSpPr/>
          <p:nvPr/>
        </p:nvSpPr>
        <p:spPr>
          <a:xfrm>
            <a:off x="4355976" y="0"/>
            <a:ext cx="5184576" cy="6871691"/>
          </a:xfrm>
          <a:prstGeom prst="triangle">
            <a:avLst>
              <a:gd name="adj" fmla="val 345"/>
            </a:avLst>
          </a:prstGeom>
          <a:solidFill>
            <a:srgbClr val="F9E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4" y="113896"/>
            <a:ext cx="7088065" cy="67441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0192" y="620688"/>
            <a:ext cx="266429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يا يسوع أنت ابن الآب الحبيب.</a:t>
            </a:r>
            <a:endParaRPr lang="en-US" sz="44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ar-EG" sz="44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وأنت أخ لنا.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032" y="518477"/>
            <a:ext cx="2339752" cy="40626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جئت بيننا لتجعل منا أبناء الله، لكي ننال من جمالك، من ذكائك، من قوى حبك... </a:t>
            </a:r>
            <a:endParaRPr lang="en-US" sz="40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67032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6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6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9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TextBox 2"/>
          <p:cNvSpPr txBox="1"/>
          <p:nvPr/>
        </p:nvSpPr>
        <p:spPr>
          <a:xfrm>
            <a:off x="2087724" y="2636912"/>
            <a:ext cx="4968552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6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لنتأمل </a:t>
            </a:r>
            <a:r>
              <a:rPr lang="ar-EG" sz="6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في هذه </a:t>
            </a:r>
            <a:r>
              <a:rPr lang="ar-EG" sz="6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الصور.</a:t>
            </a:r>
            <a:endParaRPr lang="en-US" sz="6000" b="1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6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ما يعجبني فيها الأكثر؟</a:t>
            </a:r>
            <a:endParaRPr lang="en-US" sz="6000" b="1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6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أعبر عن هذا بصلاة.</a:t>
            </a:r>
            <a:endParaRPr lang="en-US" sz="6000" b="1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908720"/>
            <a:ext cx="342038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66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فترة صمت</a:t>
            </a:r>
          </a:p>
        </p:txBody>
      </p:sp>
    </p:spTree>
    <p:extLst>
      <p:ext uri="{BB962C8B-B14F-4D97-AF65-F5344CB8AC3E}">
        <p14:creationId xmlns:p14="http://schemas.microsoft.com/office/powerpoint/2010/main" val="5310685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extBox 3"/>
          <p:cNvSpPr txBox="1"/>
          <p:nvPr/>
        </p:nvSpPr>
        <p:spPr>
          <a:xfrm>
            <a:off x="6156176" y="1311934"/>
            <a:ext cx="2811288" cy="38164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 smtClean="0"/>
              <a:t>الشمس</a:t>
            </a:r>
            <a:r>
              <a:rPr lang="ar-EG" sz="3200" dirty="0"/>
              <a:t>، القمر... </a:t>
            </a:r>
            <a:endParaRPr lang="ar-EG" sz="3200" dirty="0" smtClean="0"/>
          </a:p>
          <a:p>
            <a:r>
              <a:rPr lang="ar-EG" sz="3200" dirty="0" smtClean="0"/>
              <a:t>وجميع </a:t>
            </a:r>
            <a:r>
              <a:rPr lang="ar-EG" sz="3200" dirty="0"/>
              <a:t>المخلوقات </a:t>
            </a:r>
            <a:endParaRPr lang="ar-EG" sz="3200" dirty="0" smtClean="0"/>
          </a:p>
          <a:p>
            <a:r>
              <a:rPr lang="ar-EG" sz="3200" dirty="0" smtClean="0"/>
              <a:t>يمجدون </a:t>
            </a:r>
            <a:r>
              <a:rPr lang="ar-EG" sz="3200" dirty="0"/>
              <a:t>اسمك.</a:t>
            </a:r>
            <a:endParaRPr lang="en-US" sz="3200" dirty="0"/>
          </a:p>
          <a:p>
            <a:r>
              <a:rPr lang="ar-EG" sz="3200" dirty="0"/>
              <a:t>إنك مجد الله الآب </a:t>
            </a:r>
            <a:endParaRPr lang="ar-EG" sz="3200" dirty="0" smtClean="0"/>
          </a:p>
          <a:p>
            <a:r>
              <a:rPr lang="ar-EG" sz="3200" dirty="0" smtClean="0"/>
              <a:t>ومجدنا</a:t>
            </a:r>
            <a:r>
              <a:rPr lang="ar-EG" sz="3200" dirty="0"/>
              <a:t>: </a:t>
            </a:r>
            <a:endParaRPr lang="ar-EG" sz="3200" dirty="0" smtClean="0"/>
          </a:p>
          <a:p>
            <a:r>
              <a:rPr lang="ar-EG" sz="3200" dirty="0" smtClean="0"/>
              <a:t>فيك </a:t>
            </a:r>
            <a:r>
              <a:rPr lang="ar-EG" sz="3200" dirty="0"/>
              <a:t>جمال الله </a:t>
            </a:r>
            <a:endParaRPr lang="ar-EG" sz="3200" dirty="0" smtClean="0"/>
          </a:p>
          <a:p>
            <a:r>
              <a:rPr lang="ar-EG" sz="3200" dirty="0" smtClean="0"/>
              <a:t>وجمالنا </a:t>
            </a:r>
            <a:r>
              <a:rPr lang="ar-EG" sz="3200" dirty="0"/>
              <a:t>نحن البشر.</a:t>
            </a:r>
            <a:endParaRPr lang="en-US" sz="3200" dirty="0"/>
          </a:p>
          <a:p>
            <a:endParaRPr lang="ar-EG" dirty="0"/>
          </a:p>
        </p:txBody>
      </p:sp>
      <p:sp>
        <p:nvSpPr>
          <p:cNvPr id="6" name="TextBox 5"/>
          <p:cNvSpPr txBox="1"/>
          <p:nvPr/>
        </p:nvSpPr>
        <p:spPr>
          <a:xfrm>
            <a:off x="3217447" y="44624"/>
            <a:ext cx="54726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يا يسوع  أنت مركز الكون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5787838" cy="633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24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3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Oval 4"/>
          <p:cNvSpPr/>
          <p:nvPr/>
        </p:nvSpPr>
        <p:spPr>
          <a:xfrm>
            <a:off x="0" y="-322446"/>
            <a:ext cx="9144000" cy="76398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Oval 3"/>
          <p:cNvSpPr/>
          <p:nvPr/>
        </p:nvSpPr>
        <p:spPr>
          <a:xfrm>
            <a:off x="1046922" y="68020"/>
            <a:ext cx="6745356" cy="674535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TextBox 6"/>
          <p:cNvSpPr txBox="1"/>
          <p:nvPr/>
        </p:nvSpPr>
        <p:spPr>
          <a:xfrm>
            <a:off x="5508104" y="2084410"/>
            <a:ext cx="3312368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/>
              <a:t>أنت </a:t>
            </a:r>
            <a:r>
              <a:rPr lang="ar-EG" sz="3200" b="1" dirty="0"/>
              <a:t>حبيب الله وحبيبنا، </a:t>
            </a:r>
            <a:endParaRPr lang="ar-EG" sz="3200" b="1" dirty="0" smtClean="0"/>
          </a:p>
          <a:p>
            <a:r>
              <a:rPr lang="ar-EG" sz="3200" b="1" dirty="0" smtClean="0"/>
              <a:t>وتحبنا</a:t>
            </a:r>
            <a:r>
              <a:rPr lang="ar-EG" sz="3200" b="1" dirty="0"/>
              <a:t>، نحن إخوتك، </a:t>
            </a:r>
            <a:endParaRPr lang="ar-EG" sz="3200" b="1" dirty="0" smtClean="0"/>
          </a:p>
          <a:p>
            <a:r>
              <a:rPr lang="ar-EG" sz="3200" b="1" dirty="0" smtClean="0"/>
              <a:t>بكل </a:t>
            </a:r>
            <a:r>
              <a:rPr lang="ar-EG" sz="3200" b="1" dirty="0"/>
              <a:t>قلبك ويدك وفمك </a:t>
            </a:r>
            <a:r>
              <a:rPr lang="ar-EG" sz="3200" b="1" dirty="0" smtClean="0"/>
              <a:t>وأذنك</a:t>
            </a:r>
            <a:r>
              <a:rPr lang="ar-EG" sz="3200" b="1" dirty="0"/>
              <a:t>...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5769"/>
            <a:ext cx="2531831" cy="18701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2141">
            <a:off x="2325900" y="2315415"/>
            <a:ext cx="2467502" cy="179663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9579">
            <a:off x="2492562" y="4567952"/>
            <a:ext cx="2559401" cy="18701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3728" y="583520"/>
            <a:ext cx="4896544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600" b="1" dirty="0">
                <a:solidFill>
                  <a:srgbClr val="C00000"/>
                </a:solidFill>
              </a:rPr>
              <a:t>إنك صرت مثلنا وعشت مثلنا.</a:t>
            </a:r>
            <a:endParaRPr lang="en-US" sz="3600" b="1" dirty="0">
              <a:solidFill>
                <a:srgbClr val="C00000"/>
              </a:solidFill>
            </a:endParaRPr>
          </a:p>
          <a:p>
            <a:pPr algn="ctr"/>
            <a:r>
              <a:rPr lang="ar-EG" sz="3600" b="1" dirty="0">
                <a:solidFill>
                  <a:srgbClr val="C00000"/>
                </a:solidFill>
              </a:rPr>
              <a:t>أنت </a:t>
            </a:r>
            <a:r>
              <a:rPr lang="ar-EG" sz="3600" b="1" dirty="0" err="1">
                <a:solidFill>
                  <a:srgbClr val="C00000"/>
                </a:solidFill>
              </a:rPr>
              <a:t>عمانوئيل</a:t>
            </a:r>
            <a:r>
              <a:rPr lang="ar-EG" sz="3600" b="1" dirty="0">
                <a:solidFill>
                  <a:srgbClr val="C00000"/>
                </a:solidFill>
              </a:rPr>
              <a:t>، الله معنا.</a:t>
            </a:r>
            <a:endParaRPr lang="en-US" sz="3600" b="1" dirty="0">
              <a:solidFill>
                <a:srgbClr val="C00000"/>
              </a:solidFill>
            </a:endParaRPr>
          </a:p>
          <a:p>
            <a:endParaRPr lang="ar-EG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4346">
            <a:off x="524195" y="4005064"/>
            <a:ext cx="2403172" cy="17966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328" y="3553933"/>
            <a:ext cx="2421552" cy="17966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040">
            <a:off x="5925942" y="4725144"/>
            <a:ext cx="2476691" cy="186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5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-1140702" y="-2321161"/>
            <a:ext cx="11425404" cy="1142540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solidFill>
                <a:srgbClr val="FFC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940905" y="-304800"/>
            <a:ext cx="7341704" cy="7341704"/>
          </a:xfrm>
          <a:prstGeom prst="ellipse">
            <a:avLst/>
          </a:prstGeom>
          <a:solidFill>
            <a:srgbClr val="F6D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565" y="778565"/>
            <a:ext cx="5300870" cy="53008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63688" y="77723"/>
            <a:ext cx="53285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يا يسوع أنت </a:t>
            </a:r>
            <a:r>
              <a:rPr lang="ar-EG" sz="48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النور</a:t>
            </a:r>
            <a:endParaRPr lang="ar-EG" sz="48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8184" y="1460578"/>
            <a:ext cx="3168352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 smtClean="0"/>
              <a:t>كيف </a:t>
            </a:r>
            <a:r>
              <a:rPr lang="ar-EG" sz="4000" dirty="0"/>
              <a:t>نرى </a:t>
            </a:r>
            <a:endParaRPr lang="ar-EG" sz="4000" dirty="0" smtClean="0"/>
          </a:p>
          <a:p>
            <a:pPr algn="ctr"/>
            <a:r>
              <a:rPr lang="ar-EG" sz="4000" dirty="0" smtClean="0"/>
              <a:t>الطريق </a:t>
            </a:r>
            <a:r>
              <a:rPr lang="ar-EG" sz="4000" dirty="0" err="1"/>
              <a:t>بدونك</a:t>
            </a:r>
            <a:r>
              <a:rPr lang="ar-EG" sz="4000" dirty="0"/>
              <a:t>؟  </a:t>
            </a:r>
            <a:endParaRPr lang="ar-EG" sz="4000" dirty="0" smtClean="0"/>
          </a:p>
          <a:p>
            <a:endParaRPr lang="ar-EG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2348880"/>
            <a:ext cx="2448272" cy="28315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/>
              <a:t>كيف نرى جمال الله </a:t>
            </a:r>
            <a:endParaRPr lang="ar-EG" sz="4000" dirty="0" smtClean="0"/>
          </a:p>
          <a:p>
            <a:pPr algn="ctr"/>
            <a:r>
              <a:rPr lang="ar-EG" sz="4000" dirty="0" smtClean="0"/>
              <a:t>اذا </a:t>
            </a:r>
            <a:r>
              <a:rPr lang="ar-EG" sz="4000" dirty="0"/>
              <a:t>لا تنير عيوننا؟ </a:t>
            </a:r>
            <a:endParaRPr lang="en-US" sz="4000" dirty="0"/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70657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TextBox 1"/>
          <p:cNvSpPr txBox="1"/>
          <p:nvPr/>
        </p:nvSpPr>
        <p:spPr>
          <a:xfrm>
            <a:off x="5220072" y="5387151"/>
            <a:ext cx="36004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chemeClr val="bg1"/>
                </a:solidFill>
              </a:rPr>
              <a:t>أنت </a:t>
            </a:r>
            <a:r>
              <a:rPr lang="ar-EG" sz="3200" b="1" dirty="0">
                <a:solidFill>
                  <a:schemeClr val="bg1"/>
                </a:solidFill>
              </a:rPr>
              <a:t>وحدك قادر أن يكلمنا من قبل الآب.</a:t>
            </a:r>
            <a:endParaRPr lang="en-US" sz="3200" b="1" dirty="0">
              <a:solidFill>
                <a:schemeClr val="bg1"/>
              </a:solidFill>
            </a:endParaRPr>
          </a:p>
          <a:p>
            <a:endParaRPr lang="ar-E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767" y="256674"/>
            <a:ext cx="2785588" cy="6645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471" y="1757457"/>
            <a:ext cx="5212446" cy="37428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52120" y="256673"/>
            <a:ext cx="3491880" cy="184665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32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ما أطيب هذا الكتاب </a:t>
            </a:r>
            <a:endParaRPr lang="ar-EG" sz="3200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ar-EG" sz="32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الذي </a:t>
            </a:r>
            <a:r>
              <a:rPr lang="ar-EG" sz="32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تحمله بيدك! </a:t>
            </a:r>
            <a:endParaRPr lang="ar-EG" sz="3200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ar-EG" sz="32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كلامك </a:t>
            </a:r>
            <a:r>
              <a:rPr lang="ar-EG" sz="32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لذيذٌ وقويٌ.</a:t>
            </a:r>
            <a:endParaRPr lang="en-US" sz="32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ar-EG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4" y="964560"/>
            <a:ext cx="244827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عجيب أنت يا يسوع</a:t>
            </a:r>
            <a:r>
              <a:rPr lang="ar-EG" sz="4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!</a:t>
            </a:r>
            <a:endParaRPr lang="en-US" sz="4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3164775"/>
            <a:ext cx="20882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b="1" dirty="0">
                <a:solidFill>
                  <a:schemeClr val="bg1"/>
                </a:solidFill>
              </a:rPr>
              <a:t>أنت </a:t>
            </a:r>
            <a:endParaRPr lang="ar-EG" sz="3600" b="1" dirty="0" smtClean="0">
              <a:solidFill>
                <a:schemeClr val="bg1"/>
              </a:solidFill>
            </a:endParaRPr>
          </a:p>
          <a:p>
            <a:r>
              <a:rPr lang="ar-EG" sz="3600" b="1" dirty="0" smtClean="0">
                <a:solidFill>
                  <a:schemeClr val="bg1"/>
                </a:solidFill>
              </a:rPr>
              <a:t>الألف والياء</a:t>
            </a:r>
            <a:endParaRPr lang="ar-EG" sz="36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96" y="5408056"/>
            <a:ext cx="324036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b="1" dirty="0">
                <a:solidFill>
                  <a:schemeClr val="bg1"/>
                </a:solidFill>
              </a:rPr>
              <a:t>أنت وحدك قادر </a:t>
            </a:r>
            <a:endParaRPr lang="ar-EG" sz="3600" b="1" dirty="0" smtClean="0">
              <a:solidFill>
                <a:schemeClr val="bg1"/>
              </a:solidFill>
            </a:endParaRPr>
          </a:p>
          <a:p>
            <a:r>
              <a:rPr lang="ar-EG" sz="3600" b="1" dirty="0" smtClean="0">
                <a:solidFill>
                  <a:schemeClr val="bg1"/>
                </a:solidFill>
              </a:rPr>
              <a:t>أن </a:t>
            </a:r>
            <a:r>
              <a:rPr lang="ar-EG" sz="3600" b="1" dirty="0">
                <a:solidFill>
                  <a:schemeClr val="bg1"/>
                </a:solidFill>
              </a:rPr>
              <a:t>يكشف لنا وجهه</a:t>
            </a:r>
            <a:r>
              <a:rPr lang="ar-EG" dirty="0"/>
              <a:t>.</a:t>
            </a:r>
            <a:endParaRPr lang="en-US" dirty="0"/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878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TextBox 5"/>
          <p:cNvSpPr txBox="1"/>
          <p:nvPr/>
        </p:nvSpPr>
        <p:spPr>
          <a:xfrm>
            <a:off x="179512" y="260648"/>
            <a:ext cx="864096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يا </a:t>
            </a:r>
            <a:r>
              <a:rPr lang="ar-EG" sz="36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يسوع أنت طريقنا لأنك صادق: ما تقوله تعمله!</a:t>
            </a:r>
            <a:endParaRPr lang="en-US" sz="36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ar-EG" dirty="0"/>
          </a:p>
        </p:txBody>
      </p:sp>
      <p:sp>
        <p:nvSpPr>
          <p:cNvPr id="7" name="TextBox 6"/>
          <p:cNvSpPr txBox="1"/>
          <p:nvPr/>
        </p:nvSpPr>
        <p:spPr>
          <a:xfrm>
            <a:off x="5724128" y="2924944"/>
            <a:ext cx="3312368" cy="28315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dirty="0">
                <a:solidFill>
                  <a:schemeClr val="tx2">
                    <a:lumMod val="50000"/>
                  </a:schemeClr>
                </a:solidFill>
              </a:rPr>
              <a:t>سمعت صوت </a:t>
            </a:r>
            <a:endParaRPr lang="ar-EG" sz="40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4000" dirty="0" smtClean="0">
                <a:solidFill>
                  <a:schemeClr val="tx2">
                    <a:lumMod val="50000"/>
                  </a:schemeClr>
                </a:solidFill>
              </a:rPr>
              <a:t>الآب </a:t>
            </a:r>
            <a:r>
              <a:rPr lang="ar-EG" sz="4000" dirty="0">
                <a:solidFill>
                  <a:schemeClr val="tx2">
                    <a:lumMod val="50000"/>
                  </a:schemeClr>
                </a:solidFill>
              </a:rPr>
              <a:t>يقول لك: "أنت ابني الحبيب، </a:t>
            </a:r>
            <a:endParaRPr lang="ar-EG" sz="40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4000" dirty="0" smtClean="0">
                <a:solidFill>
                  <a:schemeClr val="tx2">
                    <a:lumMod val="50000"/>
                  </a:schemeClr>
                </a:solidFill>
              </a:rPr>
              <a:t>عليك </a:t>
            </a:r>
            <a:r>
              <a:rPr lang="ar-EG" sz="4000" dirty="0">
                <a:solidFill>
                  <a:schemeClr val="tx2">
                    <a:lumMod val="50000"/>
                  </a:schemeClr>
                </a:solidFill>
              </a:rPr>
              <a:t>رضيت".</a:t>
            </a:r>
            <a:endParaRPr lang="en-US" sz="4000" dirty="0">
              <a:solidFill>
                <a:schemeClr val="tx2">
                  <a:lumMod val="50000"/>
                </a:schemeClr>
              </a:solidFill>
            </a:endParaRPr>
          </a:p>
          <a:p>
            <a:endParaRPr lang="ar-E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53" y="2205587"/>
            <a:ext cx="5248667" cy="42702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855" y="1708727"/>
            <a:ext cx="1992417" cy="236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extBox 3"/>
          <p:cNvSpPr txBox="1"/>
          <p:nvPr/>
        </p:nvSpPr>
        <p:spPr>
          <a:xfrm>
            <a:off x="683568" y="548680"/>
            <a:ext cx="8208912" cy="104644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 smtClean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أشفقت </a:t>
            </a:r>
            <a:r>
              <a:rPr lang="ar-EG" sz="4400" b="1" dirty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يا يسوع على </a:t>
            </a:r>
            <a:r>
              <a:rPr lang="ar-EG" sz="4400" b="1" dirty="0" smtClean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أرملة </a:t>
            </a:r>
            <a:r>
              <a:rPr lang="ar-EG" sz="4400" b="1" dirty="0" err="1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نائين</a:t>
            </a:r>
            <a:r>
              <a:rPr lang="ar-EG" sz="4400" b="1" dirty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 وقلت لها: "لا تبكي". </a:t>
            </a:r>
            <a:endParaRPr lang="en-US" sz="4400" b="1" dirty="0">
              <a:solidFill>
                <a:srgbClr val="002060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3570982"/>
            <a:ext cx="2736304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800" b="1" dirty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فمددت يدك </a:t>
            </a:r>
            <a:r>
              <a:rPr lang="ar-EG" sz="4800" b="1" dirty="0" smtClean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وأعدت </a:t>
            </a:r>
            <a:r>
              <a:rPr lang="ar-EG" sz="4800" b="1" dirty="0">
                <a:solidFill>
                  <a:srgbClr val="002060"/>
                </a:solidFill>
                <a:latin typeface="Adobe Arabic" pitchFamily="18" charset="-78"/>
                <a:cs typeface="Adobe Arabic" pitchFamily="18" charset="-78"/>
              </a:rPr>
              <a:t>الحياة لابنها.</a:t>
            </a:r>
            <a:endParaRPr lang="en-US" sz="4800" b="1" dirty="0">
              <a:solidFill>
                <a:srgbClr val="002060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69345"/>
            <a:ext cx="2465404" cy="2119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010615"/>
            <a:ext cx="5705279" cy="460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6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196F8">
                  <a:tint val="66000"/>
                  <a:satMod val="160000"/>
                </a:srgbClr>
              </a:gs>
              <a:gs pos="50000">
                <a:srgbClr val="F196F8">
                  <a:tint val="44500"/>
                  <a:satMod val="160000"/>
                </a:srgbClr>
              </a:gs>
              <a:gs pos="100000">
                <a:srgbClr val="F196F8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27764"/>
            <a:ext cx="5321819" cy="43159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548680"/>
            <a:ext cx="741682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b="1" dirty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رأيت في قلب سمعان الذي دعاك إلى الطعام؛ </a:t>
            </a:r>
            <a:endParaRPr lang="en-US" sz="4800" b="1" dirty="0">
              <a:solidFill>
                <a:srgbClr val="7030A0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129" y="1975101"/>
            <a:ext cx="2459741" cy="14538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29323" y="3220520"/>
            <a:ext cx="3319141" cy="34778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 smtClean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ورأيت في </a:t>
            </a:r>
            <a:r>
              <a:rPr lang="ar-EG" sz="4400" b="1" dirty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قلب المرأة: إنه مليء من الحب فقلت لها: </a:t>
            </a:r>
            <a:endParaRPr lang="ar-EG" sz="4400" b="1" dirty="0" smtClean="0">
              <a:solidFill>
                <a:srgbClr val="7030A0"/>
              </a:solidFill>
              <a:latin typeface="Adobe Arabic" pitchFamily="18" charset="-78"/>
              <a:cs typeface="Adobe Arabic" pitchFamily="18" charset="-78"/>
            </a:endParaRPr>
          </a:p>
          <a:p>
            <a:r>
              <a:rPr lang="ar-EG" sz="4400" b="1" dirty="0" smtClean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"</a:t>
            </a:r>
            <a:r>
              <a:rPr lang="ar-EG" sz="4400" b="1" dirty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غفرت </a:t>
            </a:r>
            <a:r>
              <a:rPr lang="ar-EG" sz="4400" b="1" dirty="0" smtClean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لك خطاياك</a:t>
            </a:r>
            <a:r>
              <a:rPr lang="ar-EG" sz="4400" b="1" dirty="0">
                <a:solidFill>
                  <a:srgbClr val="7030A0"/>
                </a:solidFill>
                <a:latin typeface="Adobe Arabic" pitchFamily="18" charset="-78"/>
                <a:cs typeface="Adobe Arabic" pitchFamily="18" charset="-78"/>
              </a:rPr>
              <a:t>".</a:t>
            </a:r>
            <a:endParaRPr lang="en-US" sz="4400" b="1" dirty="0">
              <a:solidFill>
                <a:srgbClr val="7030A0"/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sz="4400" dirty="0"/>
          </a:p>
        </p:txBody>
      </p:sp>
    </p:spTree>
    <p:extLst>
      <p:ext uri="{BB962C8B-B14F-4D97-AF65-F5344CB8AC3E}">
        <p14:creationId xmlns:p14="http://schemas.microsoft.com/office/powerpoint/2010/main" val="326843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6512" y="0"/>
            <a:ext cx="9180512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6" y="2159876"/>
            <a:ext cx="5627007" cy="45404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161" y="1923222"/>
            <a:ext cx="2212853" cy="1069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260648"/>
            <a:ext cx="8064896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b="1" dirty="0">
                <a:solidFill>
                  <a:schemeClr val="accent5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أشفقت على الجمع لأنهم كانوا كغنمٍ لا راعي لها، فبشرتهم </a:t>
            </a:r>
            <a:r>
              <a:rPr lang="ar-EG" sz="4400" b="1" dirty="0" smtClean="0">
                <a:solidFill>
                  <a:schemeClr val="accent5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طويلاً...</a:t>
            </a:r>
            <a:endParaRPr lang="ar-EG" sz="4400" b="1" dirty="0">
              <a:solidFill>
                <a:schemeClr val="accent5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4725144"/>
            <a:ext cx="3240360" cy="184665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b="1" dirty="0" smtClean="0">
                <a:solidFill>
                  <a:schemeClr val="accent5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...ثمّ باركت </a:t>
            </a:r>
            <a:r>
              <a:rPr lang="ar-EG" sz="4800" b="1" dirty="0">
                <a:solidFill>
                  <a:schemeClr val="accent5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الخبز وأطعمتهم.</a:t>
            </a:r>
            <a:endParaRPr lang="en-US" sz="4800" b="1" dirty="0">
              <a:solidFill>
                <a:schemeClr val="accent5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429061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326</Words>
  <Application>Microsoft Office PowerPoint</Application>
  <PresentationFormat>On-screen Show (4:3)</PresentationFormat>
  <Paragraphs>58</Paragraphs>
  <Slides>14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 TO DATE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</dc:creator>
  <cp:lastModifiedBy>Ser</cp:lastModifiedBy>
  <cp:revision>61</cp:revision>
  <dcterms:created xsi:type="dcterms:W3CDTF">2017-11-11T22:28:27Z</dcterms:created>
  <dcterms:modified xsi:type="dcterms:W3CDTF">2017-12-04T08:29:23Z</dcterms:modified>
</cp:coreProperties>
</file>